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ackage" ContentType="application/vnd.openxmlformats-officedocument.package"/>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tags/tag10.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E0D_CC8B0CB5.xml" ContentType="application/vnd.ms-powerpoint.comments+xml"/>
  <Override PartName="/ppt/notesSlides/notesSlide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11.xml" ContentType="application/vnd.openxmlformats-officedocument.presentationml.tags+xml"/>
  <Override PartName="/ppt/notesSlides/notesSlide9.xml" ContentType="application/vnd.openxmlformats-officedocument.presentationml.notesSlide+xml"/>
  <Override PartName="/ppt/comments/modernComment_1E28_5117110.xml" ContentType="application/vnd.ms-powerpoint.comment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comments/modernComment_2219_36D8BAFF.xml" ContentType="application/vnd.ms-powerpoint.comments+xml"/>
  <Override PartName="/ppt/tags/tag13.xml" ContentType="application/vnd.openxmlformats-officedocument.presentationml.tags+xml"/>
  <Override PartName="/ppt/notesSlides/notesSlide12.xml" ContentType="application/vnd.openxmlformats-officedocument.presentationml.notesSlide+xml"/>
  <Override PartName="/ppt/comments/modernComment_130F_A6418665.xml" ContentType="application/vnd.ms-powerpoint.comment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14.xml" ContentType="application/vnd.openxmlformats-officedocument.presentationml.tags+xml"/>
  <Override PartName="/ppt/notesSlides/notesSlide1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ags/tag15.xml" ContentType="application/vnd.openxmlformats-officedocument.presentationml.tags+xml"/>
  <Override PartName="/ppt/notesSlides/notesSlide14.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ags/tag16.xml" ContentType="application/vnd.openxmlformats-officedocument.presentationml.tags+xml"/>
  <Override PartName="/ppt/notesSlides/notesSlide15.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ags/tag17.xml" ContentType="application/vnd.openxmlformats-officedocument.presentationml.tags+xml"/>
  <Override PartName="/ppt/notesSlides/notesSlide16.xml" ContentType="application/vnd.openxmlformats-officedocument.presentationml.notesSlide+xml"/>
  <Override PartName="/ppt/comments/modernComment_2222_49824376.xml" ContentType="application/vnd.ms-powerpoint.comments+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ags/tag19.xml" ContentType="application/vnd.openxmlformats-officedocument.presentationml.tags+xml"/>
  <Override PartName="/ppt/notesSlides/notesSlide19.xml" ContentType="application/vnd.openxmlformats-officedocument.presentationml.notesSlide+xml"/>
  <Override PartName="/ppt/comments/modernComment_DB3_6C517B0F.xml" ContentType="application/vnd.ms-powerpoint.comments+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ags/tag20.xml" ContentType="application/vnd.openxmlformats-officedocument.presentationml.tags+xml"/>
  <Override PartName="/ppt/notesSlides/notesSlide20.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ags/tag21.xml" ContentType="application/vnd.openxmlformats-officedocument.presentationml.tags+xml"/>
  <Override PartName="/ppt/notesSlides/notesSlide21.xml" ContentType="application/vnd.openxmlformats-officedocument.presentationml.notesSlide+xml"/>
  <Override PartName="/ppt/comments/modernComment_140D_1726AA34.xml" ContentType="application/vnd.ms-powerpoint.comments+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749_43EAE7A4.xml" ContentType="application/vnd.ms-powerpoint.comments+xml"/>
  <Override PartName="/ppt/notesSlides/notesSlide29.xml" ContentType="application/vnd.openxmlformats-officedocument.presentationml.notesSlide+xml"/>
  <Override PartName="/ppt/comments/modernComment_1459_1B4011B.xml" ContentType="application/vnd.ms-powerpoint.comments+xml"/>
  <Override PartName="/ppt/tags/tag2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45B_8DDD9758.xml" ContentType="application/vnd.ms-powerpoint.comments+xml"/>
  <Override PartName="/ppt/notesSlides/notesSlide32.xml" ContentType="application/vnd.openxmlformats-officedocument.presentationml.notesSlide+xml"/>
  <Override PartName="/ppt/tags/tag27.xml" ContentType="application/vnd.openxmlformats-officedocument.presentationml.tags+xml"/>
  <Override PartName="/ppt/notesSlides/notesSlide33.xml" ContentType="application/vnd.openxmlformats-officedocument.presentationml.notesSlide+xml"/>
  <Override PartName="/ppt/comments/modernComment_13F9_123A62EC.xml" ContentType="application/vnd.ms-powerpoint.comments+xml"/>
  <Override PartName="/ppt/notesSlides/notesSlide34.xml" ContentType="application/vnd.openxmlformats-officedocument.presentationml.notesSlide+xml"/>
  <Override PartName="/ppt/tags/tag28.xml" ContentType="application/vnd.openxmlformats-officedocument.presentationml.tags+xml"/>
  <Override PartName="/ppt/notesSlides/notesSlide35.xml" ContentType="application/vnd.openxmlformats-officedocument.presentationml.notesSlide+xml"/>
  <Override PartName="/ppt/comments/modernComment_1E0F_BE188E3A.xml" ContentType="application/vnd.ms-powerpoint.comments+xml"/>
  <Override PartName="/ppt/notesSlides/notesSlide36.xml" ContentType="application/vnd.openxmlformats-officedocument.presentationml.notesSlide+xml"/>
  <Override PartName="/ppt/comments/modernComment_220E_8C2E2C52.xml" ContentType="application/vnd.ms-powerpoint.comments+xml"/>
  <Override PartName="/ppt/notesSlides/notesSlide37.xml" ContentType="application/vnd.openxmlformats-officedocument.presentationml.notesSlide+xml"/>
  <Override PartName="/ppt/tags/tag29.xml" ContentType="application/vnd.openxmlformats-officedocument.presentationml.tags+xml"/>
  <Override PartName="/ppt/notesSlides/notesSlide38.xml" ContentType="application/vnd.openxmlformats-officedocument.presentationml.notesSlide+xml"/>
  <Override PartName="/ppt/comments/modernComment_1463_CB8D9324.xml" ContentType="application/vnd.ms-powerpoint.comments+xml"/>
  <Override PartName="/ppt/tags/tag30.xml" ContentType="application/vnd.openxmlformats-officedocument.presentationml.tags+xml"/>
  <Override PartName="/ppt/notesSlides/notesSlide39.xml" ContentType="application/vnd.openxmlformats-officedocument.presentationml.notesSlide+xml"/>
  <Override PartName="/ppt/tags/tag31.xml" ContentType="application/vnd.openxmlformats-officedocument.presentationml.tags+xml"/>
  <Override PartName="/ppt/notesSlides/notesSlide40.xml" ContentType="application/vnd.openxmlformats-officedocument.presentationml.notesSlide+xml"/>
  <Override PartName="/ppt/comments/modernComment_760_D9493366.xml" ContentType="application/vnd.ms-powerpoint.comments+xml"/>
  <Override PartName="/ppt/tags/tag32.xml" ContentType="application/vnd.openxmlformats-officedocument.presentationml.tags+xml"/>
  <Override PartName="/ppt/comments/modernComment_13C1_739A2035.xml" ContentType="application/vnd.ms-powerpoint.comments+xml"/>
  <Override PartName="/ppt/notesSlides/notesSlide41.xml" ContentType="application/vnd.openxmlformats-officedocument.presentationml.notesSlide+xml"/>
  <Override PartName="/ppt/comments/modernComment_F44_D06BAC90.xml" ContentType="application/vnd.ms-powerpoint.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33.xml" ContentType="application/vnd.openxmlformats-officedocument.presentationml.tags+xml"/>
  <Override PartName="/ppt/notesSlides/notesSlide47.xml" ContentType="application/vnd.openxmlformats-officedocument.presentationml.notesSlide+xml"/>
  <Override PartName="/ppt/tags/tag34.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29.xml" ContentType="application/vnd.openxmlformats-officedocument.drawingml.chart+xml"/>
  <Override PartName="/ppt/theme/themeOverride5.xml" ContentType="application/vnd.openxmlformats-officedocument.themeOverride+xml"/>
  <Override PartName="/ppt/charts/chart30.xml" ContentType="application/vnd.openxmlformats-officedocument.drawingml.chart+xml"/>
  <Override PartName="/ppt/theme/themeOverride6.xml" ContentType="application/vnd.openxmlformats-officedocument.themeOverride+xml"/>
  <Override PartName="/ppt/charts/chart31.xml" ContentType="application/vnd.openxmlformats-officedocument.drawingml.chart+xml"/>
  <Override PartName="/ppt/theme/themeOverride7.xml" ContentType="application/vnd.openxmlformats-officedocument.themeOverride+xml"/>
  <Override PartName="/ppt/notesSlides/notesSlide50.xml" ContentType="application/vnd.openxmlformats-officedocument.presentationml.notesSlide+xml"/>
  <Override PartName="/ppt/charts/chart32.xml" ContentType="application/vnd.openxmlformats-officedocument.drawingml.chart+xml"/>
  <Override PartName="/ppt/theme/themeOverride8.xml" ContentType="application/vnd.openxmlformats-officedocument.themeOverride+xml"/>
  <Override PartName="/ppt/charts/chart33.xml" ContentType="application/vnd.openxmlformats-officedocument.drawingml.chart+xml"/>
  <Override PartName="/ppt/theme/themeOverride9.xml" ContentType="application/vnd.openxmlformats-officedocument.themeOverride+xml"/>
  <Override PartName="/ppt/charts/chart34.xml" ContentType="application/vnd.openxmlformats-officedocument.drawingml.chart+xml"/>
  <Override PartName="/ppt/theme/themeOverride10.xml" ContentType="application/vnd.openxmlformats-officedocument.themeOverride+xml"/>
  <Override PartName="/ppt/charts/chart35.xml" ContentType="application/vnd.openxmlformats-officedocument.drawingml.chart+xml"/>
  <Override PartName="/ppt/theme/themeOverride11.xml" ContentType="application/vnd.openxmlformats-officedocument.themeOverride+xml"/>
  <Override PartName="/ppt/notesSlides/notesSlide51.xml" ContentType="application/vnd.openxmlformats-officedocument.presentationml.notesSlide+xml"/>
  <Override PartName="/ppt/tags/tag35.xml" ContentType="application/vnd.openxmlformats-officedocument.presentationml.tags+xml"/>
  <Override PartName="/ppt/charts/chart36.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12.xml" ContentType="application/vnd.openxmlformats-officedocument.themeOverride+xml"/>
  <Override PartName="/ppt/charts/chart37.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13.xml" ContentType="application/vnd.openxmlformats-officedocument.themeOverride+xml"/>
  <Override PartName="/ppt/charts/chart38.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14.xml" ContentType="application/vnd.openxmlformats-officedocument.themeOverride+xml"/>
  <Override PartName="/ppt/tags/tag36.xml" ContentType="application/vnd.openxmlformats-officedocument.presentationml.tags+xml"/>
  <Override PartName="/ppt/charts/chart39.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15.xml" ContentType="application/vnd.openxmlformats-officedocument.themeOverride+xml"/>
  <Override PartName="/ppt/tags/tag37.xml" ContentType="application/vnd.openxmlformats-officedocument.presentationml.tags+xml"/>
  <Override PartName="/ppt/notesSlides/notesSlide52.xml" ContentType="application/vnd.openxmlformats-officedocument.presentationml.notesSlide+xml"/>
  <Override PartName="/ppt/charts/chart40.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16.xml" ContentType="application/vnd.openxmlformats-officedocument.themeOverride+xml"/>
  <Override PartName="/ppt/tags/tag38.xml" ContentType="application/vnd.openxmlformats-officedocument.presentationml.tags+xml"/>
  <Override PartName="/ppt/notesSlides/notesSlide53.xml" ContentType="application/vnd.openxmlformats-officedocument.presentationml.notesSlide+xml"/>
  <Override PartName="/ppt/charts/chart41.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17.xml" ContentType="application/vnd.openxmlformats-officedocument.themeOverride+xml"/>
  <Override PartName="/ppt/tags/tag39.xml" ContentType="application/vnd.openxmlformats-officedocument.presentationml.tags+xml"/>
  <Override PartName="/ppt/notesSlides/notesSlide54.xml" ContentType="application/vnd.openxmlformats-officedocument.presentationml.notesSlide+xml"/>
  <Override PartName="/ppt/charts/chart42.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18.xml" ContentType="application/vnd.openxmlformats-officedocument.themeOverride+xml"/>
  <Override PartName="/ppt/charts/chart43.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19.xml" ContentType="application/vnd.openxmlformats-officedocument.themeOverride+xml"/>
  <Override PartName="/ppt/notesSlides/notesSlide55.xml" ContentType="application/vnd.openxmlformats-officedocument.presentationml.notesSlide+xml"/>
  <Override PartName="/ppt/tags/tag40.xml" ContentType="application/vnd.openxmlformats-officedocument.presentationml.tags+xml"/>
  <Override PartName="/ppt/notesSlides/notesSlide56.xml" ContentType="application/vnd.openxmlformats-officedocument.presentationml.notesSlide+xml"/>
  <Override PartName="/ppt/charts/chart44.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20.xml" ContentType="application/vnd.openxmlformats-officedocument.themeOverride+xml"/>
  <Override PartName="/ppt/charts/chart45.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21.xml" ContentType="application/vnd.openxmlformats-officedocument.themeOverride+xml"/>
  <Override PartName="/ppt/tags/tag41.xml" ContentType="application/vnd.openxmlformats-officedocument.presentationml.tags+xml"/>
  <Override PartName="/ppt/notesSlides/notesSlide57.xml" ContentType="application/vnd.openxmlformats-officedocument.presentationml.notesSlide+xml"/>
  <Override PartName="/ppt/charts/chart46.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22.xml" ContentType="application/vnd.openxmlformats-officedocument.themeOverride+xml"/>
  <Override PartName="/ppt/charts/chart47.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23.xml" ContentType="application/vnd.openxmlformats-officedocument.themeOverride+xml"/>
  <Override PartName="/ppt/tags/tag42.xml" ContentType="application/vnd.openxmlformats-officedocument.presentationml.tags+xml"/>
  <Override PartName="/ppt/charts/chart48.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24.xml" ContentType="application/vnd.openxmlformats-officedocument.themeOverride+xml"/>
  <Override PartName="/ppt/tags/tag43.xml" ContentType="application/vnd.openxmlformats-officedocument.presentationml.tags+xml"/>
  <Override PartName="/ppt/notesSlides/notesSlide58.xml" ContentType="application/vnd.openxmlformats-officedocument.presentationml.notesSlide+xml"/>
  <Override PartName="/ppt/comments/modernComment_13B4_CA819A69.xml" ContentType="application/vnd.ms-powerpoint.comments+xml"/>
  <Override PartName="/ppt/charts/chart49.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25.xml" ContentType="application/vnd.openxmlformats-officedocument.themeOverride+xml"/>
  <Override PartName="/ppt/charts/chart50.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26.xml" ContentType="application/vnd.openxmlformats-officedocument.themeOverride+xml"/>
  <Override PartName="/ppt/notesSlides/notesSlide59.xml" ContentType="application/vnd.openxmlformats-officedocument.presentationml.notesSlide+xml"/>
  <Override PartName="/ppt/tags/tag44.xml" ContentType="application/vnd.openxmlformats-officedocument.presentationml.tags+xml"/>
  <Override PartName="/ppt/charts/chart51.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27.xml" ContentType="application/vnd.openxmlformats-officedocument.themeOverr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modernComment_D00_46D963F6.xml" ContentType="application/vnd.ms-powerpoint.comments+xml"/>
  <Override PartName="/ppt/tags/tag45.xml" ContentType="application/vnd.openxmlformats-officedocument.presentationml.tags+xml"/>
  <Override PartName="/ppt/notesSlides/notesSlide64.xml" ContentType="application/vnd.openxmlformats-officedocument.presentationml.notesSlide+xml"/>
  <Override PartName="/ppt/tags/tag46.xml" ContentType="application/vnd.openxmlformats-officedocument.presentationml.tags+xml"/>
  <Override PartName="/ppt/notesSlides/notesSlide65.xml" ContentType="application/vnd.openxmlformats-officedocument.presentationml.notesSlide+xml"/>
  <Override PartName="/ppt/tags/tag47.xml" ContentType="application/vnd.openxmlformats-officedocument.presentationml.tags+xml"/>
  <Override PartName="/ppt/notesSlides/notesSlide66.xml" ContentType="application/vnd.openxmlformats-officedocument.presentationml.notesSlide+xml"/>
  <Override PartName="/ppt/tags/tag48.xml" ContentType="application/vnd.openxmlformats-officedocument.presentationml.tags+xml"/>
  <Override PartName="/ppt/notesSlides/notesSlide67.xml" ContentType="application/vnd.openxmlformats-officedocument.presentationml.notesSlide+xml"/>
  <Override PartName="/ppt/tags/tag49.xml" ContentType="application/vnd.openxmlformats-officedocument.presentationml.tags+xml"/>
  <Override PartName="/ppt/notesSlides/notesSlide68.xml" ContentType="application/vnd.openxmlformats-officedocument.presentationml.notesSlide+xml"/>
  <Override PartName="/ppt/tags/tag50.xml" ContentType="application/vnd.openxmlformats-officedocument.presentationml.tags+xml"/>
  <Override PartName="/ppt/notesSlides/notesSlide6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101"/>
  </p:notesMasterIdLst>
  <p:handoutMasterIdLst>
    <p:handoutMasterId r:id="rId102"/>
  </p:handoutMasterIdLst>
  <p:sldIdLst>
    <p:sldId id="1803" r:id="rId5"/>
    <p:sldId id="2262" r:id="rId6"/>
    <p:sldId id="5016" r:id="rId7"/>
    <p:sldId id="8732" r:id="rId8"/>
    <p:sldId id="8715" r:id="rId9"/>
    <p:sldId id="8731" r:id="rId10"/>
    <p:sldId id="7706" r:id="rId11"/>
    <p:sldId id="8734" r:id="rId12"/>
    <p:sldId id="8487" r:id="rId13"/>
    <p:sldId id="5222" r:id="rId14"/>
    <p:sldId id="5224" r:id="rId15"/>
    <p:sldId id="4882" r:id="rId16"/>
    <p:sldId id="7710" r:id="rId17"/>
    <p:sldId id="8728" r:id="rId18"/>
    <p:sldId id="8739" r:id="rId19"/>
    <p:sldId id="7693" r:id="rId20"/>
    <p:sldId id="4886" r:id="rId21"/>
    <p:sldId id="7720" r:id="rId22"/>
    <p:sldId id="5228" r:id="rId23"/>
    <p:sldId id="8729" r:id="rId24"/>
    <p:sldId id="4879" r:id="rId25"/>
    <p:sldId id="5131" r:id="rId26"/>
    <p:sldId id="4884" r:id="rId27"/>
    <p:sldId id="7719" r:id="rId28"/>
    <p:sldId id="8738" r:id="rId29"/>
    <p:sldId id="5233" r:id="rId30"/>
    <p:sldId id="7723" r:id="rId31"/>
    <p:sldId id="3507" r:id="rId32"/>
    <p:sldId id="8730" r:id="rId33"/>
    <p:sldId id="5133" r:id="rId34"/>
    <p:sldId id="4910" r:id="rId35"/>
    <p:sldId id="3511" r:id="rId36"/>
    <p:sldId id="3512" r:id="rId37"/>
    <p:sldId id="3513" r:id="rId38"/>
    <p:sldId id="5128" r:id="rId39"/>
    <p:sldId id="5115" r:id="rId40"/>
    <p:sldId id="1826" r:id="rId41"/>
    <p:sldId id="1865" r:id="rId42"/>
    <p:sldId id="5209" r:id="rId43"/>
    <p:sldId id="1828" r:id="rId44"/>
    <p:sldId id="5211" r:id="rId45"/>
    <p:sldId id="5212" r:id="rId46"/>
    <p:sldId id="5113" r:id="rId47"/>
    <p:sldId id="299" r:id="rId48"/>
    <p:sldId id="5117" r:id="rId49"/>
    <p:sldId id="7695" r:id="rId50"/>
    <p:sldId id="5215" r:id="rId51"/>
    <p:sldId id="8718" r:id="rId52"/>
    <p:sldId id="8726" r:id="rId53"/>
    <p:sldId id="5219" r:id="rId54"/>
    <p:sldId id="7712" r:id="rId55"/>
    <p:sldId id="1888" r:id="rId56"/>
    <p:sldId id="5057" r:id="rId57"/>
    <p:sldId id="3908" r:id="rId58"/>
    <p:sldId id="1829" r:id="rId59"/>
    <p:sldId id="7716" r:id="rId60"/>
    <p:sldId id="8724" r:id="rId61"/>
    <p:sldId id="2265" r:id="rId62"/>
    <p:sldId id="5188" r:id="rId63"/>
    <p:sldId id="5150" r:id="rId64"/>
    <p:sldId id="8733" r:id="rId65"/>
    <p:sldId id="8706" r:id="rId66"/>
    <p:sldId id="5039" r:id="rId67"/>
    <p:sldId id="5040" r:id="rId68"/>
    <p:sldId id="7678" r:id="rId69"/>
    <p:sldId id="8735" r:id="rId70"/>
    <p:sldId id="7711" r:id="rId71"/>
    <p:sldId id="8707" r:id="rId72"/>
    <p:sldId id="8708" r:id="rId73"/>
    <p:sldId id="8737" r:id="rId74"/>
    <p:sldId id="5042" r:id="rId75"/>
    <p:sldId id="5187" r:id="rId76"/>
    <p:sldId id="7714" r:id="rId77"/>
    <p:sldId id="7713" r:id="rId78"/>
    <p:sldId id="7709" r:id="rId79"/>
    <p:sldId id="5044" r:id="rId80"/>
    <p:sldId id="7725" r:id="rId81"/>
    <p:sldId id="7726" r:id="rId82"/>
    <p:sldId id="3942" r:id="rId83"/>
    <p:sldId id="7718" r:id="rId84"/>
    <p:sldId id="3346" r:id="rId85"/>
    <p:sldId id="1871" r:id="rId86"/>
    <p:sldId id="3328" r:id="rId87"/>
    <p:sldId id="5202" r:id="rId88"/>
    <p:sldId id="8723" r:id="rId89"/>
    <p:sldId id="8717" r:id="rId90"/>
    <p:sldId id="8720" r:id="rId91"/>
    <p:sldId id="8721" r:id="rId92"/>
    <p:sldId id="8727" r:id="rId93"/>
    <p:sldId id="5030" r:id="rId94"/>
    <p:sldId id="5031" r:id="rId95"/>
    <p:sldId id="3479" r:id="rId96"/>
    <p:sldId id="5204" r:id="rId97"/>
    <p:sldId id="5205" r:id="rId98"/>
    <p:sldId id="7690" r:id="rId99"/>
    <p:sldId id="7717" r:id="rId100"/>
  </p:sldIdLst>
  <p:sldSz cx="12192000" cy="6858000"/>
  <p:notesSz cx="6950075" cy="9236075"/>
  <p:custDataLst>
    <p:tags r:id="rId10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C4D3593-C469-441E-A15E-AD9E243B4A43}">
          <p14:sldIdLst>
            <p14:sldId id="1803"/>
            <p14:sldId id="2262"/>
            <p14:sldId id="5016"/>
            <p14:sldId id="8732"/>
            <p14:sldId id="8715"/>
            <p14:sldId id="8731"/>
            <p14:sldId id="7706"/>
            <p14:sldId id="8734"/>
            <p14:sldId id="8487"/>
          </p14:sldIdLst>
        </p14:section>
        <p14:section name="AM Operational Review" id="{CD1F9FA5-B440-4432-9167-BFCB48A05293}">
          <p14:sldIdLst>
            <p14:sldId id="5222"/>
            <p14:sldId id="5224"/>
            <p14:sldId id="4882"/>
            <p14:sldId id="7710"/>
            <p14:sldId id="8728"/>
            <p14:sldId id="8739"/>
            <p14:sldId id="7693"/>
            <p14:sldId id="4886"/>
            <p14:sldId id="7720"/>
            <p14:sldId id="5228"/>
            <p14:sldId id="8729"/>
            <p14:sldId id="4879"/>
            <p14:sldId id="5131"/>
            <p14:sldId id="4884"/>
            <p14:sldId id="7719"/>
            <p14:sldId id="8738"/>
            <p14:sldId id="5233"/>
            <p14:sldId id="7723"/>
            <p14:sldId id="3507"/>
            <p14:sldId id="8730"/>
            <p14:sldId id="5133"/>
            <p14:sldId id="4910"/>
            <p14:sldId id="3511"/>
            <p14:sldId id="3512"/>
            <p14:sldId id="3513"/>
            <p14:sldId id="5128"/>
            <p14:sldId id="5115"/>
          </p14:sldIdLst>
        </p14:section>
        <p14:section name="Financial Overview" id="{26F6A083-7EB2-450C-AB4F-E02A8270C84C}">
          <p14:sldIdLst>
            <p14:sldId id="1826"/>
            <p14:sldId id="1865"/>
            <p14:sldId id="5209"/>
            <p14:sldId id="1828"/>
            <p14:sldId id="5211"/>
            <p14:sldId id="5212"/>
            <p14:sldId id="5113"/>
            <p14:sldId id="299"/>
            <p14:sldId id="5117"/>
            <p14:sldId id="7695"/>
            <p14:sldId id="5215"/>
            <p14:sldId id="8718"/>
            <p14:sldId id="8726"/>
            <p14:sldId id="5219"/>
            <p14:sldId id="7712"/>
            <p14:sldId id="1888"/>
            <p14:sldId id="5057"/>
            <p14:sldId id="3908"/>
            <p14:sldId id="1829"/>
            <p14:sldId id="7716"/>
            <p14:sldId id="8724"/>
          </p14:sldIdLst>
        </p14:section>
        <p14:section name="Valuations" id="{133AB29B-153A-4048-A462-3AFE28CE0AB1}">
          <p14:sldIdLst/>
        </p14:section>
        <p14:section name="Fund Forecast" id="{719954A4-FF1B-48B2-8CD0-80925A063F02}">
          <p14:sldIdLst>
            <p14:sldId id="2265"/>
            <p14:sldId id="5188"/>
            <p14:sldId id="5150"/>
            <p14:sldId id="8733"/>
            <p14:sldId id="8706"/>
            <p14:sldId id="5039"/>
            <p14:sldId id="5040"/>
            <p14:sldId id="7678"/>
            <p14:sldId id="8735"/>
            <p14:sldId id="7711"/>
            <p14:sldId id="8707"/>
            <p14:sldId id="8708"/>
            <p14:sldId id="8737"/>
            <p14:sldId id="5042"/>
            <p14:sldId id="5187"/>
            <p14:sldId id="7714"/>
            <p14:sldId id="7713"/>
            <p14:sldId id="7709"/>
            <p14:sldId id="5044"/>
            <p14:sldId id="7725"/>
            <p14:sldId id="7726"/>
          </p14:sldIdLst>
        </p14:section>
        <p14:section name="Appendix" id="{CF53154B-8BED-48BE-9514-4D211046B95A}">
          <p14:sldIdLst>
            <p14:sldId id="3942"/>
            <p14:sldId id="7718"/>
            <p14:sldId id="3346"/>
            <p14:sldId id="1871"/>
            <p14:sldId id="3328"/>
            <p14:sldId id="5202"/>
            <p14:sldId id="8723"/>
            <p14:sldId id="8717"/>
            <p14:sldId id="8720"/>
            <p14:sldId id="8721"/>
            <p14:sldId id="8727"/>
            <p14:sldId id="5030"/>
            <p14:sldId id="5031"/>
            <p14:sldId id="3479"/>
            <p14:sldId id="5204"/>
            <p14:sldId id="5205"/>
            <p14:sldId id="7690"/>
            <p14:sldId id="771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1D0A03-8271-B67D-39A2-01650F7CFFCF}" name="Gabriel Kisber" initials="GK" userId="S::gabriel@faropoint.com::ad6f3049-e40c-490b-8ae6-b698d42c52a1" providerId="AD"/>
  <p188:author id="{9E76C203-1E1B-A2DF-3749-9550690914D4}" name="Mark Decesare" initials="MD" userId="S::mark.decesare@faropoint.com::bb19f7e4-ade8-4d87-82c6-6d0c8e2e276f" providerId="AD"/>
  <p188:author id="{BF203506-CA05-3E8D-35D7-3318B7D3F9B5}" name="Fernando Olivero" initials="FO" userId="S::fernando@faropoint.com::d5aed4ae-259c-4c09-ac16-89b88673a53a" providerId="AD"/>
  <p188:author id="{192CB40D-D3EA-6FA7-E4DC-0FEB1DD28E57}" name="Jared Zolna" initials="JZ" userId="S::Jared@faropoint.com::5c8e8495-80e7-4a60-b905-0fcb8e58885d" providerId="AD"/>
  <p188:author id="{C04E421D-8B3D-692B-33C9-8748AD9AC6A8}" name="Idan Ron" initials="IR" userId="S::idan.ron@faropoint.com::1d85f3f7-d188-4813-8bb3-4bc9108b59ba" providerId="AD"/>
  <p188:author id="{A7D4EB2C-DAFE-5082-D14F-98D92DAF9ACF}" name="Daniel Ben Ami" initials="DBA" userId="S::danielba@faropoint.com::f7000ebd-3912-4fbd-950e-0f081826e6ec" providerId="AD"/>
  <p188:author id="{53936337-1B5B-CDAD-97C0-9FC6FC850A5C}" name="Eliran Pechter" initials="EP" userId="S::Eliran@faropoint.com::54322bfa-e856-4da7-83f1-9e379a139c55" providerId="AD"/>
  <p188:author id="{DB133E62-4327-428E-286E-8D224594D636}" name="Dor Zamir" initials="DZ" userId="S::dzamir@faropoint.com::9443f409-e417-45ec-8e13-2dccc3db51ed" providerId="AD"/>
  <p188:author id="{3BE96F70-F990-5047-A197-7BE6B0B14F58}" name="Michael Tang" initials="MT" userId="S::mtang@faropoint.com::21a0a339-3fde-453f-9ae3-85bd4895307e" providerId="AD"/>
  <p188:author id="{A949107C-2A22-2B91-6A9F-30D709F9D6C6}" name="Tina Triece" initials="TT" userId="S::tina@faropoint.com::a66c2103-7d01-48b4-8bf1-fc8318aeefbf" providerId="AD"/>
  <p188:author id="{C8ABA67F-7F7D-75E6-F1BB-763716C674B6}" name="Andy Gordon" initials="AG" userId="S::andy.gordon@faropoint.com::a6796490-cac1-4601-9057-7fa7dfaf0956" providerId="AD"/>
  <p188:author id="{DC8FF880-BB11-CD98-9AF0-457854C3F0A0}" name="Roi Marks" initials="RM" userId="S::Roi@faropoint.com::997a8e45-d053-4cc0-85a9-1102f2d9e6ac" providerId="AD"/>
  <p188:author id="{C9141D81-090D-DFD6-DB7B-1AE072C801C8}" name="Vandana Vishnubhotla" initials="VV" userId="S::Vandana@faropoint.com::ae8fc49f-e7ea-4c5c-b30b-cca43794c671" providerId="AD"/>
  <p188:author id="{D1717886-64C6-EDA3-6DF0-B227E733F856}" name="Jordan Nathan" initials="JN" userId="S::jordan@faropoint.com::0b692856-d899-4333-86e6-39d6aaa95a46" providerId="AD"/>
  <p188:author id="{861DDA90-006A-FEAE-16F8-5CEF3B942A75}" name="Vandana Vishnubhotla" initials="VV" userId="S::vandana@faropoint.com::ae8fc49f-e7ea-4c5c-b30b-cca43794c671" providerId="AD"/>
  <p188:author id="{F811A494-7858-E29F-3B1F-7A4B79BFAD9C}" name="Shahar Koifman" initials="SK" userId="S::shahar@faropoint.com::3818e38a-c93f-45cb-831b-0f8a5f2a9d92" providerId="AD"/>
  <p188:author id="{CBB5879D-3B13-F469-0A17-D0D7EFD9F3AA}" name="Gabrielle Zuckerman" initials="GZ" userId="S::gabrielle@faropoint.com::8f9eee16-a228-4193-af66-3c4b4851f5fd" providerId="AD"/>
  <p188:author id="{DEF3A0A2-5005-9FF0-C715-860A23C2EADB}" name="Doreta Biba" initials="DB" userId="S::Doreta.Biba@faropoint.com::2bb9751f-b1b2-41b4-964f-24f2d54fe6f7" providerId="AD"/>
  <p188:author id="{CA1AA6AD-29C0-3328-C8B0-5454C96A38D1}" name="Brian Pedersen" initials="BP" userId="S::Brian.Pedersen@faropoint.com::47998f62-3f91-48c3-a750-7094ba9805c4" providerId="AD"/>
  <p188:author id="{088639C3-831E-7460-9DB3-02917F3D3809}" name="Matt Keegan" initials="MK" userId="S::matt.keegan@faropoint.com::5f4cd929-44f2-4a90-8f01-c611edb49735" providerId="AD"/>
  <p188:author id="{F3AC78C4-D122-EB0E-9D31-4AA630434E0F}" name="Nikolaus Jacobson" initials="NJ" userId="S::nikolaus.jacobson@faropoint.com::09fadcc0-fdde-4b8c-91d0-ff1d6a7bd805" providerId="AD"/>
  <p188:author id="{484CB6CB-BF66-2AEA-C440-BE7458141700}" name="Ryan Lauk" initials="RL" userId="S::ryan.lauk@faropoint.com::9a05343f-ca9d-480a-85f8-a73725b4479c" providerId="AD"/>
  <p188:author id="{CA985DCD-F83C-072F-7D2C-401B099A2874}" name="Spencer Kay" initials="SK" userId="S::spencer.kay@faropoint.com::a0410e19-6aa8-407b-bcea-0af0d8896698" providerId="AD"/>
  <p188:author id="{399E8FCE-9403-8092-E08B-B1AC4AD71768}" name="Ohad Porat" initials="OP" userId="S::ohad@faropoint.co.il::fc25c49c-2b54-47be-ae0f-f3cc832d665d" providerId="AD"/>
  <p188:author id="{875DA6D4-91E3-E505-73A7-48FDBCB6F781}" name="Eliran Pechter" initials="EP" userId="S::eliran@faropoint.com::54322bfa-e856-4da7-83f1-9e379a139c55" providerId="AD"/>
  <p188:author id="{D408F5DB-C3AE-414F-9D46-64F495B9466C}" name="Kevin Kanter" initials="" userId="S::kevin.kanter@faropoint.com::93c1e8f1-d31c-47c4-855b-b326d12722bf" providerId="AD"/>
  <p188:author id="{98C92FE5-303B-56AD-69EA-9714AC9D3473}" name="Doreta Biba" initials="DB" userId="S::doreta.biba@faropoint.com::2bb9751f-b1b2-41b4-964f-24f2d54fe6f7" providerId="AD"/>
  <p188:author id="{C196B7ED-4333-FAFB-870A-3FA4A72928DF}" name="Samuel Horowitz" initials="SH" userId="S::sam@faropoint.com::9be4c041-25f9-4fa1-8e07-4e6876d5b53a" providerId="AD"/>
  <p188:author id="{7AB25DF1-C79E-BE43-BC56-0D079C2B62EB}" name="Brian Pedersen" initials="BP" userId="S::brian.pedersen@faropoint.com::47998f62-3f91-48c3-a750-7094ba9805c4" providerId="AD"/>
  <p188:author id="{F74801FB-508E-7B2B-8AC7-EB2C08C5A06B}" name="Sarah Bonner" initials="SB" userId="S::sarah.bonner@faropoint.com::216934f7-a920-4edf-93e2-8704baea8772" providerId="AD"/>
  <p188:author id="{9EAA13FB-6DE8-8558-DF9F-CB3D548D7E38}" name="Ori Regev" initials="OR" userId="S::Ori@faropoint.com::42397116-435d-4050-84c5-7ce260dab0e9" providerId="AD"/>
  <p188:author id="{E86B34FE-2000-3AC7-2E7C-19D8C3E50A8D}" name="Roi Marks" initials="RM" userId="S::roi@faropoint.com::997a8e45-d053-4cc0-85a9-1102f2d9e6a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AB21"/>
    <a:srgbClr val="44546A"/>
    <a:srgbClr val="D0E1F0"/>
    <a:srgbClr val="CCECFF"/>
    <a:srgbClr val="FF6600"/>
    <a:srgbClr val="FF9999"/>
    <a:srgbClr val="FEAB21"/>
    <a:srgbClr val="1C6C99"/>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handoutMaster" Target="handoutMasters/handout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ags" Target="tags/tag1.xml"/><Relationship Id="rId108" Type="http://schemas.microsoft.com/office/2016/11/relationships/changesInfo" Target="changesInfos/changesInfo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8/10/relationships/authors" Target="author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i Marks" userId="S::roi@faropoint.com::997a8e45-d053-4cc0-85a9-1102f2d9e6ac" providerId="AD" clId="Web-{EF0F4AEC-0EBD-DDC2-9981-7E5DB6D1D930}"/>
    <pc:docChg chg="delSld modSld modSection">
      <pc:chgData name="Roi Marks" userId="S::roi@faropoint.com::997a8e45-d053-4cc0-85a9-1102f2d9e6ac" providerId="AD" clId="Web-{EF0F4AEC-0EBD-DDC2-9981-7E5DB6D1D930}" dt="2025-07-26T21:25:51.203" v="9"/>
      <pc:docMkLst>
        <pc:docMk/>
      </pc:docMkLst>
      <pc:sldChg chg="del">
        <pc:chgData name="Roi Marks" userId="S::roi@faropoint.com::997a8e45-d053-4cc0-85a9-1102f2d9e6ac" providerId="AD" clId="Web-{EF0F4AEC-0EBD-DDC2-9981-7E5DB6D1D930}" dt="2025-07-26T21:25:18.859" v="5"/>
        <pc:sldMkLst>
          <pc:docMk/>
          <pc:sldMk cId="1129750403" sldId="1850"/>
        </pc:sldMkLst>
      </pc:sldChg>
      <pc:sldChg chg="addSp modSp del">
        <pc:chgData name="Roi Marks" userId="S::roi@faropoint.com::997a8e45-d053-4cc0-85a9-1102f2d9e6ac" providerId="AD" clId="Web-{EF0F4AEC-0EBD-DDC2-9981-7E5DB6D1D930}" dt="2025-07-26T21:25:27.328" v="7"/>
        <pc:sldMkLst>
          <pc:docMk/>
          <pc:sldMk cId="4203933936" sldId="4256"/>
        </pc:sldMkLst>
      </pc:sldChg>
      <pc:sldChg chg="delSp modSp del">
        <pc:chgData name="Roi Marks" userId="S::roi@faropoint.com::997a8e45-d053-4cc0-85a9-1102f2d9e6ac" providerId="AD" clId="Web-{EF0F4AEC-0EBD-DDC2-9981-7E5DB6D1D930}" dt="2025-07-26T21:24:03.326" v="3"/>
        <pc:sldMkLst>
          <pc:docMk/>
          <pc:sldMk cId="1491960517" sldId="4552"/>
        </pc:sldMkLst>
      </pc:sldChg>
      <pc:sldChg chg="del">
        <pc:chgData name="Roi Marks" userId="S::roi@faropoint.com::997a8e45-d053-4cc0-85a9-1102f2d9e6ac" providerId="AD" clId="Web-{EF0F4AEC-0EBD-DDC2-9981-7E5DB6D1D930}" dt="2025-07-26T21:25:29.828" v="8"/>
        <pc:sldMkLst>
          <pc:docMk/>
          <pc:sldMk cId="405239102" sldId="5217"/>
        </pc:sldMkLst>
      </pc:sldChg>
      <pc:sldChg chg="del">
        <pc:chgData name="Roi Marks" userId="S::roi@faropoint.com::997a8e45-d053-4cc0-85a9-1102f2d9e6ac" providerId="AD" clId="Web-{EF0F4AEC-0EBD-DDC2-9981-7E5DB6D1D930}" dt="2025-07-26T21:25:22.906" v="6"/>
        <pc:sldMkLst>
          <pc:docMk/>
          <pc:sldMk cId="125088000" sldId="7689"/>
        </pc:sldMkLst>
      </pc:sldChg>
      <pc:sldChg chg="addSp modSp">
        <pc:chgData name="Roi Marks" userId="S::roi@faropoint.com::997a8e45-d053-4cc0-85a9-1102f2d9e6ac" providerId="AD" clId="Web-{EF0F4AEC-0EBD-DDC2-9981-7E5DB6D1D930}" dt="2025-07-26T21:25:51.203" v="9"/>
        <pc:sldMkLst>
          <pc:docMk/>
          <pc:sldMk cId="1512800599" sldId="7690"/>
        </pc:sldMkLst>
        <pc:picChg chg="add mod">
          <ac:chgData name="Roi Marks" userId="S::roi@faropoint.com::997a8e45-d053-4cc0-85a9-1102f2d9e6ac" providerId="AD" clId="Web-{EF0F4AEC-0EBD-DDC2-9981-7E5DB6D1D930}" dt="2025-07-26T21:25:51.203" v="9"/>
          <ac:picMkLst>
            <pc:docMk/>
            <pc:sldMk cId="1512800599" sldId="7690"/>
            <ac:picMk id="8" creationId="{D7FB71B4-41EE-54AE-B938-7EBFC8FD090A}"/>
          </ac:picMkLst>
        </pc:picChg>
      </pc:sldChg>
    </pc:docChg>
  </pc:docChgLst>
  <pc:docChgLst>
    <pc:chgData name="Mark DeCesare" userId="bb19f7e4-ade8-4d87-82c6-6d0c8e2e276f" providerId="ADAL" clId="{7F92263A-DAD3-448D-8A10-4AD69DB10DA8}"/>
    <pc:docChg chg="undo custSel modSld">
      <pc:chgData name="Mark DeCesare" userId="bb19f7e4-ade8-4d87-82c6-6d0c8e2e276f" providerId="ADAL" clId="{7F92263A-DAD3-448D-8A10-4AD69DB10DA8}" dt="2025-07-28T13:07:10.901" v="687" actId="6549"/>
      <pc:docMkLst>
        <pc:docMk/>
      </pc:docMkLst>
      <pc:sldChg chg="addSp delSp modSp mod modShow">
        <pc:chgData name="Mark DeCesare" userId="bb19f7e4-ade8-4d87-82c6-6d0c8e2e276f" providerId="ADAL" clId="{7F92263A-DAD3-448D-8A10-4AD69DB10DA8}" dt="2025-07-28T13:07:10.901" v="687" actId="6549"/>
        <pc:sldMkLst>
          <pc:docMk/>
          <pc:sldMk cId="1311426659" sldId="5016"/>
        </pc:sldMkLst>
        <pc:spChg chg="mod">
          <ac:chgData name="Mark DeCesare" userId="bb19f7e4-ade8-4d87-82c6-6d0c8e2e276f" providerId="ADAL" clId="{7F92263A-DAD3-448D-8A10-4AD69DB10DA8}" dt="2025-07-28T12:59:01.505" v="35" actId="948"/>
          <ac:spMkLst>
            <pc:docMk/>
            <pc:sldMk cId="1311426659" sldId="5016"/>
            <ac:spMk id="2" creationId="{C3E3B7E0-7079-07FD-5780-06F75964ABA6}"/>
          </ac:spMkLst>
        </pc:spChg>
        <pc:spChg chg="del">
          <ac:chgData name="Mark DeCesare" userId="bb19f7e4-ade8-4d87-82c6-6d0c8e2e276f" providerId="ADAL" clId="{7F92263A-DAD3-448D-8A10-4AD69DB10DA8}" dt="2025-07-28T13:06:27.179" v="685" actId="478"/>
          <ac:spMkLst>
            <pc:docMk/>
            <pc:sldMk cId="1311426659" sldId="5016"/>
            <ac:spMk id="3" creationId="{F6AE450F-AD80-68D5-81AD-09B6CF31D474}"/>
          </ac:spMkLst>
        </pc:spChg>
        <pc:spChg chg="add del mod modVis">
          <ac:chgData name="Mark DeCesare" userId="bb19f7e4-ade8-4d87-82c6-6d0c8e2e276f" providerId="ADAL" clId="{7F92263A-DAD3-448D-8A10-4AD69DB10DA8}" dt="2025-07-28T12:58:59.444" v="31"/>
          <ac:spMkLst>
            <pc:docMk/>
            <pc:sldMk cId="1311426659" sldId="5016"/>
            <ac:spMk id="4" creationId="{6492CE2C-612B-EC6D-5810-9126D9B5FE8A}"/>
          </ac:spMkLst>
        </pc:spChg>
        <pc:spChg chg="add del mod modVis">
          <ac:chgData name="Mark DeCesare" userId="bb19f7e4-ade8-4d87-82c6-6d0c8e2e276f" providerId="ADAL" clId="{7F92263A-DAD3-448D-8A10-4AD69DB10DA8}" dt="2025-07-28T12:59:01.530" v="65"/>
          <ac:spMkLst>
            <pc:docMk/>
            <pc:sldMk cId="1311426659" sldId="5016"/>
            <ac:spMk id="6" creationId="{C2630DC0-7264-70CC-D8AC-2DF1C8DDCDDB}"/>
          </ac:spMkLst>
        </pc:spChg>
        <pc:graphicFrameChg chg="mod">
          <ac:chgData name="Mark DeCesare" userId="bb19f7e4-ade8-4d87-82c6-6d0c8e2e276f" providerId="ADAL" clId="{7F92263A-DAD3-448D-8A10-4AD69DB10DA8}" dt="2025-07-28T12:59:01.530" v="67"/>
          <ac:graphicFrameMkLst>
            <pc:docMk/>
            <pc:sldMk cId="1311426659" sldId="5016"/>
            <ac:graphicFrameMk id="5" creationId="{D59281CD-160F-6127-42A9-A60057DF3298}"/>
          </ac:graphicFrameMkLst>
        </pc:graphicFrameChg>
        <pc:graphicFrameChg chg="mod modGraphic">
          <ac:chgData name="Mark DeCesare" userId="bb19f7e4-ade8-4d87-82c6-6d0c8e2e276f" providerId="ADAL" clId="{7F92263A-DAD3-448D-8A10-4AD69DB10DA8}" dt="2025-07-28T13:07:10.901" v="687" actId="6549"/>
          <ac:graphicFrameMkLst>
            <pc:docMk/>
            <pc:sldMk cId="1311426659" sldId="5016"/>
            <ac:graphicFrameMk id="31" creationId="{337C4F10-C99D-E56E-5691-3BFBA1A7493E}"/>
          </ac:graphicFrameMkLst>
        </pc:graphicFrameChg>
      </pc:sldChg>
    </pc:docChg>
  </pc:docChgLst>
  <pc:docChgLst>
    <pc:chgData name="Jordan Nathan" userId="0b692856-d899-4333-86e6-39d6aaa95a46" providerId="ADAL" clId="{32407733-3E7D-4068-A0EE-108318667DD6}"/>
    <pc:docChg chg="undo redo custSel addSld delSld modSld modSection">
      <pc:chgData name="Jordan Nathan" userId="0b692856-d899-4333-86e6-39d6aaa95a46" providerId="ADAL" clId="{32407733-3E7D-4068-A0EE-108318667DD6}" dt="2025-07-28T12:26:34.803" v="1450" actId="20577"/>
      <pc:docMkLst>
        <pc:docMk/>
      </pc:docMkLst>
      <pc:sldChg chg="addSp delSp modSp mod">
        <pc:chgData name="Jordan Nathan" userId="0b692856-d899-4333-86e6-39d6aaa95a46" providerId="ADAL" clId="{32407733-3E7D-4068-A0EE-108318667DD6}" dt="2025-07-25T15:21:17.164" v="388" actId="5793"/>
        <pc:sldMkLst>
          <pc:docMk/>
          <pc:sldMk cId="1817279247" sldId="3507"/>
        </pc:sldMkLst>
        <pc:spChg chg="mod">
          <ac:chgData name="Jordan Nathan" userId="0b692856-d899-4333-86e6-39d6aaa95a46" providerId="ADAL" clId="{32407733-3E7D-4068-A0EE-108318667DD6}" dt="2025-07-25T15:21:17.164" v="388" actId="5793"/>
          <ac:spMkLst>
            <pc:docMk/>
            <pc:sldMk cId="1817279247" sldId="3507"/>
            <ac:spMk id="10" creationId="{F3F17447-1B50-28B8-6B14-A9A89BF2D61E}"/>
          </ac:spMkLst>
        </pc:spChg>
      </pc:sldChg>
      <pc:sldChg chg="delSp modSp mod">
        <pc:chgData name="Jordan Nathan" userId="0b692856-d899-4333-86e6-39d6aaa95a46" providerId="ADAL" clId="{32407733-3E7D-4068-A0EE-108318667DD6}" dt="2025-07-28T12:26:34.803" v="1450" actId="20577"/>
        <pc:sldMkLst>
          <pc:docMk/>
          <pc:sldMk cId="800629460" sldId="3511"/>
        </pc:sldMkLst>
        <pc:spChg chg="mod">
          <ac:chgData name="Jordan Nathan" userId="0b692856-d899-4333-86e6-39d6aaa95a46" providerId="ADAL" clId="{32407733-3E7D-4068-A0EE-108318667DD6}" dt="2025-07-28T12:26:34.803" v="1450" actId="20577"/>
          <ac:spMkLst>
            <pc:docMk/>
            <pc:sldMk cId="800629460" sldId="3511"/>
            <ac:spMk id="5" creationId="{37CADCD6-DEFC-4DEC-E3BA-5CC71935B467}"/>
          </ac:spMkLst>
        </pc:spChg>
        <pc:spChg chg="mod">
          <ac:chgData name="Jordan Nathan" userId="0b692856-d899-4333-86e6-39d6aaa95a46" providerId="ADAL" clId="{32407733-3E7D-4068-A0EE-108318667DD6}" dt="2025-07-28T12:22:57.781" v="1361" actId="20577"/>
          <ac:spMkLst>
            <pc:docMk/>
            <pc:sldMk cId="800629460" sldId="3511"/>
            <ac:spMk id="9" creationId="{D53A8F29-2B54-DC95-FC5B-274A0DB1C621}"/>
          </ac:spMkLst>
        </pc:spChg>
      </pc:sldChg>
      <pc:sldChg chg="delSp mod">
        <pc:chgData name="Jordan Nathan" userId="0b692856-d899-4333-86e6-39d6aaa95a46" providerId="ADAL" clId="{32407733-3E7D-4068-A0EE-108318667DD6}" dt="2025-07-24T13:07:16.777" v="36" actId="478"/>
        <pc:sldMkLst>
          <pc:docMk/>
          <pc:sldMk cId="1353091112" sldId="3512"/>
        </pc:sldMkLst>
      </pc:sldChg>
      <pc:sldChg chg="delSp mod">
        <pc:chgData name="Jordan Nathan" userId="0b692856-d899-4333-86e6-39d6aaa95a46" providerId="ADAL" clId="{32407733-3E7D-4068-A0EE-108318667DD6}" dt="2025-07-24T13:07:21.987" v="37" actId="478"/>
        <pc:sldMkLst>
          <pc:docMk/>
          <pc:sldMk cId="3646425594" sldId="3513"/>
        </pc:sldMkLst>
      </pc:sldChg>
      <pc:sldChg chg="addSp delSp modSp mod">
        <pc:chgData name="Jordan Nathan" userId="0b692856-d899-4333-86e6-39d6aaa95a46" providerId="ADAL" clId="{32407733-3E7D-4068-A0EE-108318667DD6}" dt="2025-07-25T09:57:01.354" v="345" actId="478"/>
        <pc:sldMkLst>
          <pc:docMk/>
          <pc:sldMk cId="2789312101" sldId="4879"/>
        </pc:sldMkLst>
        <pc:spChg chg="mod">
          <ac:chgData name="Jordan Nathan" userId="0b692856-d899-4333-86e6-39d6aaa95a46" providerId="ADAL" clId="{32407733-3E7D-4068-A0EE-108318667DD6}" dt="2025-07-24T13:06:47.882" v="31" actId="1076"/>
          <ac:spMkLst>
            <pc:docMk/>
            <pc:sldMk cId="2789312101" sldId="4879"/>
            <ac:spMk id="9" creationId="{C2F9CD5F-EF88-556B-09CC-9C18EA9CB09A}"/>
          </ac:spMkLst>
        </pc:spChg>
        <pc:picChg chg="mod">
          <ac:chgData name="Jordan Nathan" userId="0b692856-d899-4333-86e6-39d6aaa95a46" providerId="ADAL" clId="{32407733-3E7D-4068-A0EE-108318667DD6}" dt="2025-07-25T09:51:20.213" v="329" actId="1076"/>
          <ac:picMkLst>
            <pc:docMk/>
            <pc:sldMk cId="2789312101" sldId="4879"/>
            <ac:picMk id="12" creationId="{726CFEE1-57DD-4590-1584-0FE98F380BF3}"/>
          </ac:picMkLst>
        </pc:picChg>
      </pc:sldChg>
      <pc:sldChg chg="delSp modSp mod">
        <pc:chgData name="Jordan Nathan" userId="0b692856-d899-4333-86e6-39d6aaa95a46" providerId="ADAL" clId="{32407733-3E7D-4068-A0EE-108318667DD6}" dt="2025-07-28T12:09:37.946" v="1359" actId="20577"/>
        <pc:sldMkLst>
          <pc:docMk/>
          <pc:sldMk cId="192040066" sldId="4882"/>
        </pc:sldMkLst>
        <pc:graphicFrameChg chg="modGraphic">
          <ac:chgData name="Jordan Nathan" userId="0b692856-d899-4333-86e6-39d6aaa95a46" providerId="ADAL" clId="{32407733-3E7D-4068-A0EE-108318667DD6}" dt="2025-07-28T12:09:37.946" v="1359" actId="20577"/>
          <ac:graphicFrameMkLst>
            <pc:docMk/>
            <pc:sldMk cId="192040066" sldId="4882"/>
            <ac:graphicFrameMk id="8" creationId="{4615BAB3-E984-46EC-EDB9-19C0C2295881}"/>
          </ac:graphicFrameMkLst>
        </pc:graphicFrameChg>
      </pc:sldChg>
      <pc:sldChg chg="addSp delSp modSp mod">
        <pc:chgData name="Jordan Nathan" userId="0b692856-d899-4333-86e6-39d6aaa95a46" providerId="ADAL" clId="{32407733-3E7D-4068-A0EE-108318667DD6}" dt="2025-07-28T12:20:44.014" v="1360" actId="27918"/>
        <pc:sldMkLst>
          <pc:docMk/>
          <pc:sldMk cId="453750697" sldId="4884"/>
        </pc:sldMkLst>
        <pc:spChg chg="mod">
          <ac:chgData name="Jordan Nathan" userId="0b692856-d899-4333-86e6-39d6aaa95a46" providerId="ADAL" clId="{32407733-3E7D-4068-A0EE-108318667DD6}" dt="2025-07-25T15:19:25.112" v="381" actId="20577"/>
          <ac:spMkLst>
            <pc:docMk/>
            <pc:sldMk cId="453750697" sldId="4884"/>
            <ac:spMk id="5" creationId="{1CB3790E-1058-B997-BE05-588C99DA4D7E}"/>
          </ac:spMkLst>
        </pc:spChg>
        <pc:spChg chg="mod">
          <ac:chgData name="Jordan Nathan" userId="0b692856-d899-4333-86e6-39d6aaa95a46" providerId="ADAL" clId="{32407733-3E7D-4068-A0EE-108318667DD6}" dt="2025-07-25T15:19:34.328" v="382" actId="1076"/>
          <ac:spMkLst>
            <pc:docMk/>
            <pc:sldMk cId="453750697" sldId="4884"/>
            <ac:spMk id="6" creationId="{55C0328A-8B57-83CF-99CE-66EE7E647714}"/>
          </ac:spMkLst>
        </pc:spChg>
      </pc:sldChg>
      <pc:sldChg chg="delSp mod">
        <pc:chgData name="Jordan Nathan" userId="0b692856-d899-4333-86e6-39d6aaa95a46" providerId="ADAL" clId="{32407733-3E7D-4068-A0EE-108318667DD6}" dt="2025-07-24T13:05:25.724" v="24" actId="478"/>
        <pc:sldMkLst>
          <pc:docMk/>
          <pc:sldMk cId="1024299476" sldId="4886"/>
        </pc:sldMkLst>
      </pc:sldChg>
      <pc:sldChg chg="add del">
        <pc:chgData name="Jordan Nathan" userId="0b692856-d899-4333-86e6-39d6aaa95a46" providerId="ADAL" clId="{32407733-3E7D-4068-A0EE-108318667DD6}" dt="2025-07-24T16:05:31.754" v="208" actId="47"/>
        <pc:sldMkLst>
          <pc:docMk/>
          <pc:sldMk cId="202484681" sldId="5125"/>
        </pc:sldMkLst>
      </pc:sldChg>
      <pc:sldChg chg="delSp mod">
        <pc:chgData name="Jordan Nathan" userId="0b692856-d899-4333-86e6-39d6aaa95a46" providerId="ADAL" clId="{32407733-3E7D-4068-A0EE-108318667DD6}" dt="2025-07-24T13:07:25.164" v="38" actId="478"/>
        <pc:sldMkLst>
          <pc:docMk/>
          <pc:sldMk cId="1103167594" sldId="5128"/>
        </pc:sldMkLst>
      </pc:sldChg>
      <pc:sldChg chg="delSp modSp mod">
        <pc:chgData name="Jordan Nathan" userId="0b692856-d899-4333-86e6-39d6aaa95a46" providerId="ADAL" clId="{32407733-3E7D-4068-A0EE-108318667DD6}" dt="2025-07-27T09:38:47.916" v="1355" actId="20577"/>
        <pc:sldMkLst>
          <pc:docMk/>
          <pc:sldMk cId="377250280" sldId="5131"/>
        </pc:sldMkLst>
        <pc:spChg chg="mod">
          <ac:chgData name="Jordan Nathan" userId="0b692856-d899-4333-86e6-39d6aaa95a46" providerId="ADAL" clId="{32407733-3E7D-4068-A0EE-108318667DD6}" dt="2025-07-27T09:38:47.916" v="1355" actId="20577"/>
          <ac:spMkLst>
            <pc:docMk/>
            <pc:sldMk cId="377250280" sldId="5131"/>
            <ac:spMk id="10" creationId="{439EB704-0C90-90C5-2DC3-DC2C73736BB3}"/>
          </ac:spMkLst>
        </pc:spChg>
      </pc:sldChg>
      <pc:sldChg chg="delSp mod">
        <pc:chgData name="Jordan Nathan" userId="0b692856-d899-4333-86e6-39d6aaa95a46" providerId="ADAL" clId="{32407733-3E7D-4068-A0EE-108318667DD6}" dt="2025-07-24T13:07:02.387" v="34" actId="478"/>
        <pc:sldMkLst>
          <pc:docMk/>
          <pc:sldMk cId="388409908" sldId="5133"/>
        </pc:sldMkLst>
      </pc:sldChg>
      <pc:sldChg chg="delSp modSp mod">
        <pc:chgData name="Jordan Nathan" userId="0b692856-d899-4333-86e6-39d6aaa95a46" providerId="ADAL" clId="{32407733-3E7D-4068-A0EE-108318667DD6}" dt="2025-07-24T20:06:10.762" v="209" actId="478"/>
        <pc:sldMkLst>
          <pc:docMk/>
          <pc:sldMk cId="3431664821" sldId="7693"/>
        </pc:sldMkLst>
        <pc:graphicFrameChg chg="modGraphic">
          <ac:chgData name="Jordan Nathan" userId="0b692856-d899-4333-86e6-39d6aaa95a46" providerId="ADAL" clId="{32407733-3E7D-4068-A0EE-108318667DD6}" dt="2025-07-24T13:04:12.987" v="23" actId="13926"/>
          <ac:graphicFrameMkLst>
            <pc:docMk/>
            <pc:sldMk cId="3431664821" sldId="7693"/>
            <ac:graphicFrameMk id="4" creationId="{F3F4A1FE-3ACE-932D-25AC-6D8A83044167}"/>
          </ac:graphicFrameMkLst>
        </pc:graphicFrameChg>
      </pc:sldChg>
      <pc:sldChg chg="add del">
        <pc:chgData name="Jordan Nathan" userId="0b692856-d899-4333-86e6-39d6aaa95a46" providerId="ADAL" clId="{32407733-3E7D-4068-A0EE-108318667DD6}" dt="2025-07-24T16:05:31.754" v="208" actId="47"/>
        <pc:sldMkLst>
          <pc:docMk/>
          <pc:sldMk cId="383452029" sldId="7704"/>
        </pc:sldMkLst>
      </pc:sldChg>
      <pc:sldChg chg="delSp modSp mod">
        <pc:chgData name="Jordan Nathan" userId="0b692856-d899-4333-86e6-39d6aaa95a46" providerId="ADAL" clId="{32407733-3E7D-4068-A0EE-108318667DD6}" dt="2025-07-24T13:01:45.453" v="9" actId="478"/>
        <pc:sldMkLst>
          <pc:docMk/>
          <pc:sldMk cId="2511400975" sldId="7710"/>
        </pc:sldMkLst>
      </pc:sldChg>
      <pc:sldChg chg="addSp delSp modSp mod">
        <pc:chgData name="Jordan Nathan" userId="0b692856-d899-4333-86e6-39d6aaa95a46" providerId="ADAL" clId="{32407733-3E7D-4068-A0EE-108318667DD6}" dt="2025-07-25T09:56:50.726" v="343" actId="478"/>
        <pc:sldMkLst>
          <pc:docMk/>
          <pc:sldMk cId="1815571162" sldId="7719"/>
        </pc:sldMkLst>
        <pc:spChg chg="mod">
          <ac:chgData name="Jordan Nathan" userId="0b692856-d899-4333-86e6-39d6aaa95a46" providerId="ADAL" clId="{32407733-3E7D-4068-A0EE-108318667DD6}" dt="2025-07-25T09:56:28.777" v="342" actId="20577"/>
          <ac:spMkLst>
            <pc:docMk/>
            <pc:sldMk cId="1815571162" sldId="7719"/>
            <ac:spMk id="10" creationId="{3531DEC3-512C-4842-2DCE-53F43B01D04B}"/>
          </ac:spMkLst>
        </pc:spChg>
      </pc:sldChg>
      <pc:sldChg chg="modSp mod">
        <pc:chgData name="Jordan Nathan" userId="0b692856-d899-4333-86e6-39d6aaa95a46" providerId="ADAL" clId="{32407733-3E7D-4068-A0EE-108318667DD6}" dt="2025-07-25T15:20:24.155" v="385" actId="20577"/>
        <pc:sldMkLst>
          <pc:docMk/>
          <pc:sldMk cId="3327509364" sldId="7723"/>
        </pc:sldMkLst>
        <pc:spChg chg="mod">
          <ac:chgData name="Jordan Nathan" userId="0b692856-d899-4333-86e6-39d6aaa95a46" providerId="ADAL" clId="{32407733-3E7D-4068-A0EE-108318667DD6}" dt="2025-07-25T15:20:24.155" v="385" actId="20577"/>
          <ac:spMkLst>
            <pc:docMk/>
            <pc:sldMk cId="3327509364" sldId="7723"/>
            <ac:spMk id="10" creationId="{889C92AB-A497-EF41-1EC2-BD9AE68A0493}"/>
          </ac:spMkLst>
        </pc:spChg>
      </pc:sldChg>
      <pc:sldChg chg="add del">
        <pc:chgData name="Jordan Nathan" userId="0b692856-d899-4333-86e6-39d6aaa95a46" providerId="ADAL" clId="{32407733-3E7D-4068-A0EE-108318667DD6}" dt="2025-07-27T09:23:14.923" v="403" actId="47"/>
        <pc:sldMkLst>
          <pc:docMk/>
          <pc:sldMk cId="858781943" sldId="8056"/>
        </pc:sldMkLst>
      </pc:sldChg>
      <pc:sldChg chg="delSp mod">
        <pc:chgData name="Jordan Nathan" userId="0b692856-d899-4333-86e6-39d6aaa95a46" providerId="ADAL" clId="{32407733-3E7D-4068-A0EE-108318667DD6}" dt="2025-07-24T13:01:48.650" v="10" actId="478"/>
        <pc:sldMkLst>
          <pc:docMk/>
          <pc:sldMk cId="3961711943" sldId="8728"/>
        </pc:sldMkLst>
      </pc:sldChg>
      <pc:sldChg chg="addSp delSp modSp mod">
        <pc:chgData name="Jordan Nathan" userId="0b692856-d899-4333-86e6-39d6aaa95a46" providerId="ADAL" clId="{32407733-3E7D-4068-A0EE-108318667DD6}" dt="2025-07-25T09:57:05.254" v="346" actId="478"/>
        <pc:sldMkLst>
          <pc:docMk/>
          <pc:sldMk cId="920173311" sldId="8729"/>
        </pc:sldMkLst>
        <pc:spChg chg="mod">
          <ac:chgData name="Jordan Nathan" userId="0b692856-d899-4333-86e6-39d6aaa95a46" providerId="ADAL" clId="{32407733-3E7D-4068-A0EE-108318667DD6}" dt="2025-07-24T13:06:07.701" v="27" actId="1076"/>
          <ac:spMkLst>
            <pc:docMk/>
            <pc:sldMk cId="920173311" sldId="8729"/>
            <ac:spMk id="5" creationId="{8542AE64-920F-3EFD-3622-800F12413C29}"/>
          </ac:spMkLst>
        </pc:spChg>
        <pc:graphicFrameChg chg="mod">
          <ac:chgData name="Jordan Nathan" userId="0b692856-d899-4333-86e6-39d6aaa95a46" providerId="ADAL" clId="{32407733-3E7D-4068-A0EE-108318667DD6}" dt="2025-07-24T13:05:59.646" v="25" actId="1076"/>
          <ac:graphicFrameMkLst>
            <pc:docMk/>
            <pc:sldMk cId="920173311" sldId="8729"/>
            <ac:graphicFrameMk id="11" creationId="{65092CBC-7FBF-2B72-B9F0-39F5CA0F2945}"/>
          </ac:graphicFrameMkLst>
        </pc:graphicFrameChg>
      </pc:sldChg>
      <pc:sldChg chg="delSp mod">
        <pc:chgData name="Jordan Nathan" userId="0b692856-d899-4333-86e6-39d6aaa95a46" providerId="ADAL" clId="{32407733-3E7D-4068-A0EE-108318667DD6}" dt="2025-07-24T13:06:55.731" v="33" actId="478"/>
        <pc:sldMkLst>
          <pc:docMk/>
          <pc:sldMk cId="3795301356" sldId="8730"/>
        </pc:sldMkLst>
      </pc:sldChg>
      <pc:sldChg chg="modSp mod">
        <pc:chgData name="Jordan Nathan" userId="0b692856-d899-4333-86e6-39d6aaa95a46" providerId="ADAL" clId="{32407733-3E7D-4068-A0EE-108318667DD6}" dt="2025-07-27T10:18:51.182" v="1356" actId="20577"/>
        <pc:sldMkLst>
          <pc:docMk/>
          <pc:sldMk cId="2793208831" sldId="8732"/>
        </pc:sldMkLst>
        <pc:graphicFrameChg chg="modGraphic">
          <ac:chgData name="Jordan Nathan" userId="0b692856-d899-4333-86e6-39d6aaa95a46" providerId="ADAL" clId="{32407733-3E7D-4068-A0EE-108318667DD6}" dt="2025-07-27T10:18:51.182" v="1356" actId="20577"/>
          <ac:graphicFrameMkLst>
            <pc:docMk/>
            <pc:sldMk cId="2793208831" sldId="8732"/>
            <ac:graphicFrameMk id="8" creationId="{1AFF2507-0A85-569F-F658-97378715427B}"/>
          </ac:graphicFrameMkLst>
        </pc:graphicFrameChg>
      </pc:sldChg>
      <pc:sldChg chg="addSp delSp modSp add mod">
        <pc:chgData name="Jordan Nathan" userId="0b692856-d899-4333-86e6-39d6aaa95a46" providerId="ADAL" clId="{32407733-3E7D-4068-A0EE-108318667DD6}" dt="2025-07-27T09:34:51.652" v="1354" actId="13926"/>
        <pc:sldMkLst>
          <pc:docMk/>
          <pc:sldMk cId="2585615634" sldId="8739"/>
        </pc:sldMkLst>
        <pc:spChg chg="mod">
          <ac:chgData name="Jordan Nathan" userId="0b692856-d899-4333-86e6-39d6aaa95a46" providerId="ADAL" clId="{32407733-3E7D-4068-A0EE-108318667DD6}" dt="2025-07-27T09:22:48.475" v="398" actId="20577"/>
          <ac:spMkLst>
            <pc:docMk/>
            <pc:sldMk cId="2585615634" sldId="8739"/>
            <ac:spMk id="2" creationId="{D8925C84-994F-900C-3AC9-5F6853629755}"/>
          </ac:spMkLst>
        </pc:spChg>
        <pc:spChg chg="mod">
          <ac:chgData name="Jordan Nathan" userId="0b692856-d899-4333-86e6-39d6aaa95a46" providerId="ADAL" clId="{32407733-3E7D-4068-A0EE-108318667DD6}" dt="2025-07-27T09:34:51.652" v="1354" actId="13926"/>
          <ac:spMkLst>
            <pc:docMk/>
            <pc:sldMk cId="2585615634" sldId="8739"/>
            <ac:spMk id="14" creationId="{896D00CD-E4C1-5DEA-7023-DD2617F06701}"/>
          </ac:spMkLst>
        </pc:spChg>
        <pc:graphicFrameChg chg="add mod modGraphic">
          <ac:chgData name="Jordan Nathan" userId="0b692856-d899-4333-86e6-39d6aaa95a46" providerId="ADAL" clId="{32407733-3E7D-4068-A0EE-108318667DD6}" dt="2025-07-27T09:33:37.577" v="1119" actId="20577"/>
          <ac:graphicFrameMkLst>
            <pc:docMk/>
            <pc:sldMk cId="2585615634" sldId="8739"/>
            <ac:graphicFrameMk id="3" creationId="{6C2FD0E8-276D-2442-1BFB-CE601843F2F7}"/>
          </ac:graphicFrameMkLst>
        </pc:graphicFrameChg>
        <pc:graphicFrameChg chg="del">
          <ac:chgData name="Jordan Nathan" userId="0b692856-d899-4333-86e6-39d6aaa95a46" providerId="ADAL" clId="{32407733-3E7D-4068-A0EE-108318667DD6}" dt="2025-07-27T09:22:34.064" v="391" actId="478"/>
          <ac:graphicFrameMkLst>
            <pc:docMk/>
            <pc:sldMk cId="2585615634" sldId="8739"/>
            <ac:graphicFrameMk id="8" creationId="{DE7B9589-64B3-7140-2676-689B67556481}"/>
          </ac:graphicFrameMkLst>
        </pc:graphicFrameChg>
      </pc:sldChg>
      <pc:sldMasterChg chg="delSldLayout">
        <pc:chgData name="Jordan Nathan" userId="0b692856-d899-4333-86e6-39d6aaa95a46" providerId="ADAL" clId="{32407733-3E7D-4068-A0EE-108318667DD6}" dt="2025-07-27T09:23:14.923" v="403" actId="47"/>
        <pc:sldMasterMkLst>
          <pc:docMk/>
          <pc:sldMasterMk cId="2088304655" sldId="2147483756"/>
        </pc:sldMasterMkLst>
        <pc:sldLayoutChg chg="del">
          <pc:chgData name="Jordan Nathan" userId="0b692856-d899-4333-86e6-39d6aaa95a46" providerId="ADAL" clId="{32407733-3E7D-4068-A0EE-108318667DD6}" dt="2025-07-27T09:23:14.923" v="403" actId="47"/>
          <pc:sldLayoutMkLst>
            <pc:docMk/>
            <pc:sldMasterMk cId="2088304655" sldId="2147483756"/>
            <pc:sldLayoutMk cId="3337467203" sldId="2147483769"/>
          </pc:sldLayoutMkLst>
        </pc:sldLayoutChg>
      </pc:sldMasterChg>
    </pc:docChg>
  </pc:docChgLst>
  <pc:docChgLst>
    <pc:chgData name="Shahar Koifman" userId="3818e38a-c93f-45cb-831b-0f8a5f2a9d92" providerId="ADAL" clId="{3FB1CF59-F093-234E-9F2E-47BC0C5C46B7}"/>
    <pc:docChg chg="undo redo custSel addSld modSld">
      <pc:chgData name="Shahar Koifman" userId="3818e38a-c93f-45cb-831b-0f8a5f2a9d92" providerId="ADAL" clId="{3FB1CF59-F093-234E-9F2E-47BC0C5C46B7}" dt="2025-07-28T14:16:53.286" v="271" actId="27918"/>
      <pc:docMkLst>
        <pc:docMk/>
      </pc:docMkLst>
      <pc:sldChg chg="addSp delSp modSp mod">
        <pc:chgData name="Shahar Koifman" userId="3818e38a-c93f-45cb-831b-0f8a5f2a9d92" providerId="ADAL" clId="{3FB1CF59-F093-234E-9F2E-47BC0C5C46B7}" dt="2025-07-26T15:59:34.385" v="241" actId="1038"/>
        <pc:sldMkLst>
          <pc:docMk/>
          <pc:sldMk cId="453750697" sldId="4884"/>
        </pc:sldMkLst>
        <pc:graphicFrameChg chg="add mod">
          <ac:chgData name="Shahar Koifman" userId="3818e38a-c93f-45cb-831b-0f8a5f2a9d92" providerId="ADAL" clId="{3FB1CF59-F093-234E-9F2E-47BC0C5C46B7}" dt="2025-07-26T15:59:34.385" v="241" actId="1038"/>
          <ac:graphicFrameMkLst>
            <pc:docMk/>
            <pc:sldMk cId="453750697" sldId="4884"/>
            <ac:graphicFrameMk id="3" creationId="{643C9890-8A5E-E893-6E33-6BC15B727A08}"/>
          </ac:graphicFrameMkLst>
        </pc:graphicFrameChg>
      </pc:sldChg>
      <pc:sldChg chg="addSp delSp modSp mod">
        <pc:chgData name="Shahar Koifman" userId="3818e38a-c93f-45cb-831b-0f8a5f2a9d92" providerId="ADAL" clId="{3FB1CF59-F093-234E-9F2E-47BC0C5C46B7}" dt="2025-07-27T16:46:23.085" v="267" actId="20577"/>
        <pc:sldMkLst>
          <pc:docMk/>
          <pc:sldMk cId="377250280" sldId="5131"/>
        </pc:sldMkLst>
        <pc:spChg chg="add mod">
          <ac:chgData name="Shahar Koifman" userId="3818e38a-c93f-45cb-831b-0f8a5f2a9d92" providerId="ADAL" clId="{3FB1CF59-F093-234E-9F2E-47BC0C5C46B7}" dt="2025-07-27T16:46:13.917" v="258" actId="14100"/>
          <ac:spMkLst>
            <pc:docMk/>
            <pc:sldMk cId="377250280" sldId="5131"/>
            <ac:spMk id="8" creationId="{300FB3E3-52ED-EE15-83C3-BD03474F56E9}"/>
          </ac:spMkLst>
        </pc:spChg>
        <pc:graphicFrameChg chg="add mod">
          <ac:chgData name="Shahar Koifman" userId="3818e38a-c93f-45cb-831b-0f8a5f2a9d92" providerId="ADAL" clId="{3FB1CF59-F093-234E-9F2E-47BC0C5C46B7}" dt="2025-07-27T16:46:23.085" v="267" actId="20577"/>
          <ac:graphicFrameMkLst>
            <pc:docMk/>
            <pc:sldMk cId="377250280" sldId="5131"/>
            <ac:graphicFrameMk id="4" creationId="{2002A8B7-5262-1A42-A811-0337AB2444B4}"/>
          </ac:graphicFrameMkLst>
        </pc:graphicFrameChg>
        <pc:picChg chg="add del mod modCrop">
          <ac:chgData name="Shahar Koifman" userId="3818e38a-c93f-45cb-831b-0f8a5f2a9d92" providerId="ADAL" clId="{3FB1CF59-F093-234E-9F2E-47BC0C5C46B7}" dt="2025-07-27T16:43:27.499" v="244" actId="478"/>
          <ac:picMkLst>
            <pc:docMk/>
            <pc:sldMk cId="377250280" sldId="5131"/>
            <ac:picMk id="5" creationId="{7B4279C3-8DBB-864E-34D5-91B6DE4BB4FC}"/>
          </ac:picMkLst>
        </pc:picChg>
        <pc:picChg chg="add del mod">
          <ac:chgData name="Shahar Koifman" userId="3818e38a-c93f-45cb-831b-0f8a5f2a9d92" providerId="ADAL" clId="{3FB1CF59-F093-234E-9F2E-47BC0C5C46B7}" dt="2025-07-27T16:43:28.867" v="245" actId="478"/>
          <ac:picMkLst>
            <pc:docMk/>
            <pc:sldMk cId="377250280" sldId="5131"/>
            <ac:picMk id="7" creationId="{05A227C8-03CB-72A4-CE52-90E4A961D486}"/>
          </ac:picMkLst>
        </pc:picChg>
      </pc:sldChg>
      <pc:sldChg chg="addSp delSp modSp add mod modShow">
        <pc:chgData name="Shahar Koifman" userId="3818e38a-c93f-45cb-831b-0f8a5f2a9d92" providerId="ADAL" clId="{3FB1CF59-F093-234E-9F2E-47BC0C5C46B7}" dt="2025-07-28T14:16:53.286" v="271" actId="27918"/>
        <pc:sldMkLst>
          <pc:docMk/>
          <pc:sldMk cId="1233273718" sldId="8738"/>
        </pc:sldMkLst>
        <pc:spChg chg="mod">
          <ac:chgData name="Shahar Koifman" userId="3818e38a-c93f-45cb-831b-0f8a5f2a9d92" providerId="ADAL" clId="{3FB1CF59-F093-234E-9F2E-47BC0C5C46B7}" dt="2025-07-26T15:12:44.461" v="58" actId="20577"/>
          <ac:spMkLst>
            <pc:docMk/>
            <pc:sldMk cId="1233273718" sldId="8738"/>
            <ac:spMk id="2" creationId="{D89770C8-C04B-6E63-1D4E-8549504E2823}"/>
          </ac:spMkLst>
        </pc:spChg>
        <pc:spChg chg="add mod">
          <ac:chgData name="Shahar Koifman" userId="3818e38a-c93f-45cb-831b-0f8a5f2a9d92" providerId="ADAL" clId="{3FB1CF59-F093-234E-9F2E-47BC0C5C46B7}" dt="2025-07-26T15:13:37.893" v="155" actId="14100"/>
          <ac:spMkLst>
            <pc:docMk/>
            <pc:sldMk cId="1233273718" sldId="8738"/>
            <ac:spMk id="3" creationId="{C9523839-87FD-C8CD-5029-A88E29DEB1BF}"/>
          </ac:spMkLst>
        </pc:spChg>
        <pc:graphicFrameChg chg="add mod">
          <ac:chgData name="Shahar Koifman" userId="3818e38a-c93f-45cb-831b-0f8a5f2a9d92" providerId="ADAL" clId="{3FB1CF59-F093-234E-9F2E-47BC0C5C46B7}" dt="2025-07-26T15:47:48.980" v="215" actId="14100"/>
          <ac:graphicFrameMkLst>
            <pc:docMk/>
            <pc:sldMk cId="1233273718" sldId="8738"/>
            <ac:graphicFrameMk id="5" creationId="{7CB49889-4252-C420-0626-88D8577355DD}"/>
          </ac:graphicFrameMkLst>
        </pc:graphicFrameChg>
        <pc:graphicFrameChg chg="add mod">
          <ac:chgData name="Shahar Koifman" userId="3818e38a-c93f-45cb-831b-0f8a5f2a9d92" providerId="ADAL" clId="{3FB1CF59-F093-234E-9F2E-47BC0C5C46B7}" dt="2025-07-26T15:48:12.621" v="226" actId="14100"/>
          <ac:graphicFrameMkLst>
            <pc:docMk/>
            <pc:sldMk cId="1233273718" sldId="8738"/>
            <ac:graphicFrameMk id="6" creationId="{3A87BB4E-2627-86A7-5317-9225EC3D2B47}"/>
          </ac:graphicFrameMkLst>
        </pc:graphicFrameChg>
        <pc:graphicFrameChg chg="add mod">
          <ac:chgData name="Shahar Koifman" userId="3818e38a-c93f-45cb-831b-0f8a5f2a9d92" providerId="ADAL" clId="{3FB1CF59-F093-234E-9F2E-47BC0C5C46B7}" dt="2025-07-26T15:47:55.261" v="224" actId="1037"/>
          <ac:graphicFrameMkLst>
            <pc:docMk/>
            <pc:sldMk cId="1233273718" sldId="8738"/>
            <ac:graphicFrameMk id="10" creationId="{5C172CA4-EC1F-EEA0-7485-2EDC0E4AF1FE}"/>
          </ac:graphicFrameMkLst>
        </pc:graphicFrameChg>
        <pc:graphicFrameChg chg="add mod">
          <ac:chgData name="Shahar Koifman" userId="3818e38a-c93f-45cb-831b-0f8a5f2a9d92" providerId="ADAL" clId="{3FB1CF59-F093-234E-9F2E-47BC0C5C46B7}" dt="2025-07-26T15:48:12.621" v="226" actId="14100"/>
          <ac:graphicFrameMkLst>
            <pc:docMk/>
            <pc:sldMk cId="1233273718" sldId="8738"/>
            <ac:graphicFrameMk id="11" creationId="{E861C712-EA03-3783-7893-203464593998}"/>
          </ac:graphicFrameMkLst>
        </pc:graphicFrameChg>
        <pc:graphicFrameChg chg="add mod">
          <ac:chgData name="Shahar Koifman" userId="3818e38a-c93f-45cb-831b-0f8a5f2a9d92" providerId="ADAL" clId="{3FB1CF59-F093-234E-9F2E-47BC0C5C46B7}" dt="2025-07-26T15:47:59.720" v="225" actId="14100"/>
          <ac:graphicFrameMkLst>
            <pc:docMk/>
            <pc:sldMk cId="1233273718" sldId="8738"/>
            <ac:graphicFrameMk id="13" creationId="{625E7657-1B57-712E-54F3-67F71AB810EA}"/>
          </ac:graphicFrameMkLst>
        </pc:graphicFrameChg>
      </pc:sldChg>
    </pc:docChg>
  </pc:docChgLst>
  <pc:docChgLst>
    <pc:chgData name="Matt Keegan" userId="5f4cd929-44f2-4a90-8f01-c611edb49735" providerId="ADAL" clId="{06822997-8389-4338-8520-B86DC2BDF8D9}"/>
    <pc:docChg chg="undo custSel modSld">
      <pc:chgData name="Matt Keegan" userId="5f4cd929-44f2-4a90-8f01-c611edb49735" providerId="ADAL" clId="{06822997-8389-4338-8520-B86DC2BDF8D9}" dt="2025-07-25T03:00:06.009" v="206" actId="27918"/>
      <pc:docMkLst>
        <pc:docMk/>
      </pc:docMkLst>
      <pc:sldChg chg="mod">
        <pc:chgData name="Matt Keegan" userId="5f4cd929-44f2-4a90-8f01-c611edb49735" providerId="ADAL" clId="{06822997-8389-4338-8520-B86DC2BDF8D9}" dt="2025-07-25T03:00:06.009" v="206" actId="27918"/>
        <pc:sldMkLst>
          <pc:docMk/>
          <pc:sldMk cId="1817279247" sldId="3507"/>
        </pc:sldMkLst>
      </pc:sldChg>
      <pc:sldChg chg="addSp delSp modSp mod">
        <pc:chgData name="Matt Keegan" userId="5f4cd929-44f2-4a90-8f01-c611edb49735" providerId="ADAL" clId="{06822997-8389-4338-8520-B86DC2BDF8D9}" dt="2025-07-25T02:25:18.937" v="132" actId="27918"/>
        <pc:sldMkLst>
          <pc:docMk/>
          <pc:sldMk cId="2789312101" sldId="4879"/>
        </pc:sldMkLst>
        <pc:picChg chg="add mod">
          <ac:chgData name="Matt Keegan" userId="5f4cd929-44f2-4a90-8f01-c611edb49735" providerId="ADAL" clId="{06822997-8389-4338-8520-B86DC2BDF8D9}" dt="2025-07-25T02:22:50.753" v="122" actId="1076"/>
          <ac:picMkLst>
            <pc:docMk/>
            <pc:sldMk cId="2789312101" sldId="4879"/>
            <ac:picMk id="12" creationId="{726CFEE1-57DD-4590-1584-0FE98F380BF3}"/>
          </ac:picMkLst>
        </pc:picChg>
      </pc:sldChg>
      <pc:sldChg chg="addSp delSp modSp mod">
        <pc:chgData name="Matt Keegan" userId="5f4cd929-44f2-4a90-8f01-c611edb49735" providerId="ADAL" clId="{06822997-8389-4338-8520-B86DC2BDF8D9}" dt="2025-07-25T02:31:42.307" v="150" actId="27918"/>
        <pc:sldMkLst>
          <pc:docMk/>
          <pc:sldMk cId="453750697" sldId="4884"/>
        </pc:sldMkLst>
        <pc:picChg chg="add mod">
          <ac:chgData name="Matt Keegan" userId="5f4cd929-44f2-4a90-8f01-c611edb49735" providerId="ADAL" clId="{06822997-8389-4338-8520-B86DC2BDF8D9}" dt="2025-07-25T02:30:30.577" v="142" actId="1076"/>
          <ac:picMkLst>
            <pc:docMk/>
            <pc:sldMk cId="453750697" sldId="4884"/>
            <ac:picMk id="8" creationId="{0831A3FE-B3C2-F113-268F-888A91001307}"/>
          </ac:picMkLst>
        </pc:picChg>
      </pc:sldChg>
      <pc:sldChg chg="mod">
        <pc:chgData name="Matt Keegan" userId="5f4cd929-44f2-4a90-8f01-c611edb49735" providerId="ADAL" clId="{06822997-8389-4338-8520-B86DC2BDF8D9}" dt="2025-07-24T15:15:42.219" v="9" actId="27918"/>
        <pc:sldMkLst>
          <pc:docMk/>
          <pc:sldMk cId="377250280" sldId="5131"/>
        </pc:sldMkLst>
      </pc:sldChg>
      <pc:sldChg chg="mod">
        <pc:chgData name="Matt Keegan" userId="5f4cd929-44f2-4a90-8f01-c611edb49735" providerId="ADAL" clId="{06822997-8389-4338-8520-B86DC2BDF8D9}" dt="2025-07-25T02:37:36.313" v="156" actId="27918"/>
        <pc:sldMkLst>
          <pc:docMk/>
          <pc:sldMk cId="1815571162" sldId="7719"/>
        </pc:sldMkLst>
      </pc:sldChg>
      <pc:sldChg chg="addSp delSp modSp mod">
        <pc:chgData name="Matt Keegan" userId="5f4cd929-44f2-4a90-8f01-c611edb49735" providerId="ADAL" clId="{06822997-8389-4338-8520-B86DC2BDF8D9}" dt="2025-07-25T02:58:29.879" v="202" actId="27918"/>
        <pc:sldMkLst>
          <pc:docMk/>
          <pc:sldMk cId="3327509364" sldId="7723"/>
        </pc:sldMkLst>
        <pc:spChg chg="mod">
          <ac:chgData name="Matt Keegan" userId="5f4cd929-44f2-4a90-8f01-c611edb49735" providerId="ADAL" clId="{06822997-8389-4338-8520-B86DC2BDF8D9}" dt="2025-07-25T02:41:33.258" v="186" actId="20577"/>
          <ac:spMkLst>
            <pc:docMk/>
            <pc:sldMk cId="3327509364" sldId="7723"/>
            <ac:spMk id="10" creationId="{889C92AB-A497-EF41-1EC2-BD9AE68A0493}"/>
          </ac:spMkLst>
        </pc:spChg>
        <pc:picChg chg="add mod">
          <ac:chgData name="Matt Keegan" userId="5f4cd929-44f2-4a90-8f01-c611edb49735" providerId="ADAL" clId="{06822997-8389-4338-8520-B86DC2BDF8D9}" dt="2025-07-25T02:55:24.448" v="198" actId="1076"/>
          <ac:picMkLst>
            <pc:docMk/>
            <pc:sldMk cId="3327509364" sldId="7723"/>
            <ac:picMk id="6" creationId="{50CC6387-652B-83B3-E839-E7831ECB5F94}"/>
          </ac:picMkLst>
        </pc:picChg>
      </pc:sldChg>
      <pc:sldChg chg="modSp mod">
        <pc:chgData name="Matt Keegan" userId="5f4cd929-44f2-4a90-8f01-c611edb49735" providerId="ADAL" clId="{06822997-8389-4338-8520-B86DC2BDF8D9}" dt="2025-07-25T01:58:56.926" v="76" actId="20577"/>
        <pc:sldMkLst>
          <pc:docMk/>
          <pc:sldMk cId="920173311" sldId="8729"/>
        </pc:sldMkLst>
        <pc:spChg chg="mod">
          <ac:chgData name="Matt Keegan" userId="5f4cd929-44f2-4a90-8f01-c611edb49735" providerId="ADAL" clId="{06822997-8389-4338-8520-B86DC2BDF8D9}" dt="2025-07-25T01:58:56.926" v="76" actId="20577"/>
          <ac:spMkLst>
            <pc:docMk/>
            <pc:sldMk cId="920173311" sldId="8729"/>
            <ac:spMk id="8" creationId="{1FC8CEF8-33FB-BE9B-BCE0-CD5312533D29}"/>
          </ac:spMkLst>
        </pc:spChg>
        <pc:graphicFrameChg chg="modGraphic">
          <ac:chgData name="Matt Keegan" userId="5f4cd929-44f2-4a90-8f01-c611edb49735" providerId="ADAL" clId="{06822997-8389-4338-8520-B86DC2BDF8D9}" dt="2025-07-25T01:58:28.385" v="72" actId="14734"/>
          <ac:graphicFrameMkLst>
            <pc:docMk/>
            <pc:sldMk cId="920173311" sldId="8729"/>
            <ac:graphicFrameMk id="11" creationId="{65092CBC-7FBF-2B72-B9F0-39F5CA0F2945}"/>
          </ac:graphicFrameMkLst>
        </pc:graphicFrameChg>
      </pc:sldChg>
    </pc:docChg>
  </pc:docChgLst>
  <pc:docChgLst>
    <pc:chgData name="Roi Marks" userId="S::roi@faropoint.com::997a8e45-d053-4cc0-85a9-1102f2d9e6ac" providerId="AD" clId="Web-{2627B42C-8A24-0010-F533-714BB1D710D3}"/>
    <pc:docChg chg="modSld">
      <pc:chgData name="Roi Marks" userId="S::roi@faropoint.com::997a8e45-d053-4cc0-85a9-1102f2d9e6ac" providerId="AD" clId="Web-{2627B42C-8A24-0010-F533-714BB1D710D3}" dt="2025-07-26T21:05:00.411" v="2"/>
      <pc:docMkLst>
        <pc:docMk/>
      </pc:docMkLst>
      <pc:sldChg chg="addSp modSp">
        <pc:chgData name="Roi Marks" userId="S::roi@faropoint.com::997a8e45-d053-4cc0-85a9-1102f2d9e6ac" providerId="AD" clId="Web-{2627B42C-8A24-0010-F533-714BB1D710D3}" dt="2025-07-26T21:05:00.411" v="2"/>
        <pc:sldMkLst>
          <pc:docMk/>
          <pc:sldMk cId="1491960517" sldId="4552"/>
        </pc:sldMkLst>
      </pc:sldChg>
      <pc:sldChg chg="addSp modSp">
        <pc:chgData name="Roi Marks" userId="S::roi@faropoint.com::997a8e45-d053-4cc0-85a9-1102f2d9e6ac" providerId="AD" clId="Web-{2627B42C-8A24-0010-F533-714BB1D710D3}" dt="2025-07-26T21:04:37.396" v="1"/>
        <pc:sldMkLst>
          <pc:docMk/>
          <pc:sldMk cId="405239102" sldId="5217"/>
        </pc:sldMkLst>
      </pc:sldChg>
    </pc:docChg>
  </pc:docChgLst>
  <pc:docChgLst>
    <pc:chgData name="Roi Marks" userId="997a8e45-d053-4cc0-85a9-1102f2d9e6ac" providerId="ADAL" clId="{77471440-4EE9-F04D-8206-7561FE2FF2F2}"/>
    <pc:docChg chg="custSel addSld modSld sldOrd">
      <pc:chgData name="Roi Marks" userId="997a8e45-d053-4cc0-85a9-1102f2d9e6ac" providerId="ADAL" clId="{77471440-4EE9-F04D-8206-7561FE2FF2F2}" dt="2025-07-26T21:37:31.446" v="243" actId="20577"/>
      <pc:docMkLst>
        <pc:docMk/>
      </pc:docMkLst>
      <pc:sldChg chg="modSp add mod ord">
        <pc:chgData name="Roi Marks" userId="997a8e45-d053-4cc0-85a9-1102f2d9e6ac" providerId="ADAL" clId="{77471440-4EE9-F04D-8206-7561FE2FF2F2}" dt="2025-07-26T21:37:31.446" v="243" actId="20577"/>
        <pc:sldMkLst>
          <pc:docMk/>
          <pc:sldMk cId="1311426659" sldId="5016"/>
        </pc:sldMkLst>
        <pc:graphicFrameChg chg="mod modGraphic">
          <ac:chgData name="Roi Marks" userId="997a8e45-d053-4cc0-85a9-1102f2d9e6ac" providerId="ADAL" clId="{77471440-4EE9-F04D-8206-7561FE2FF2F2}" dt="2025-07-26T21:37:31.446" v="243" actId="20577"/>
          <ac:graphicFrameMkLst>
            <pc:docMk/>
            <pc:sldMk cId="1311426659" sldId="5016"/>
            <ac:graphicFrameMk id="31" creationId="{337C4F10-C99D-E56E-5691-3BFBA1A7493E}"/>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faropointinvestments1067703-my.sharepoint.com/personal/system_faropoint_com/Documents/FP/Investors%20&amp;%20Capital/Investors%20Reporting/Distributions%20Mails/2022/Q3/Fund%20II/New%20Microsoft%20Excel%20Workshee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Users\shaharkoifman\Desktop\Market%20Pulse\FPR%20Analysis%2025Q2\mtl.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Users\shaharkoifman\Desktop\Market%20Pulse\FPR%20Analysis%2025Q2\Esc%20for%20FPR.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Users\shaharkoifman\Desktop\Market%20Pulse\FPR%20Analysis%2025Q2\Months%20To%20Lease.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Users\shaharkoifman\Desktop\Market%20Pulse\FPR%20Analysis%2025Q2\FPR%20data.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Users\shaharkoifman\Desktop\Market%20Pulse\FPR%20Analysis%2025Q2\FPR%20data.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https://faropointinvestments1067703.sharepoint.com/sites/Finance/Shared%20Documents/General/Finance/Corporate%20Finance/Data%20Flow%20Project/Performance%20Table/2024%20Q4/Performance%20Table%20Working%20Files%20(CORP%20FIN%20ONLY%20DONT%20TOUCH)/Performance%25" TargetMode="External"/></Relationships>
</file>

<file path=ppt/charts/_rels/chart20.xml.rels><?xml version="1.0" encoding="UTF-8" standalone="yes"?>
<Relationships xmlns="http://schemas.openxmlformats.org/package/2006/relationships"><Relationship Id="rId3" Type="http://schemas.openxmlformats.org/officeDocument/2006/relationships/oleObject" Target="file:///\\Users\shaharkoifman\Desktop\Market%20Pulse\FPR%20Analysis%2025Q2\FPR%20data.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Users\shaharkoifman\Desktop\Market%20Pulse\FPR%20Analysis%2025Q2\Esc%20for%20FPR.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https://faropointinvestments1067703.sharepoint.com/sites/Investments-Investments-CorporateAssetManagement/Shared%20Documents/Corporate%20Asset%20Management/Asset%20Management/AM%20IM/Q4%202024%20-%20Current%20Reporting/Q4%2024%20Leasing%20Performance_v1.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embeddings/oleObject16.bin"/><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2025%20Q3/FPR/Fund%20II%20Model%20-%203Q25%20v2.0%20-%20JPM%20CONA%20Refi%20+%202028%20Recap.xlsx" TargetMode="External"/><Relationship Id="rId1" Type="http://schemas.openxmlformats.org/officeDocument/2006/relationships/themeOverride" Target="../theme/themeOverride5.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https://faropointinvestments1067703.sharepoint.com/sites/Finance/Shared%20Documents/General/Finance/Corporate%20Finance/Data%20Flow%20Project/Performance%20Table/2024%20Q4/Performance%20Table%20Working%20Files%20(CORP%20FIN%20ONLY%20DONT%20TOUCH)/Performance%25" TargetMode="External"/></Relationships>
</file>

<file path=ppt/charts/_rels/chart30.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2025%20Q3/FPR/Fund%20II%20Model%20-%203Q25%20v2.0%20-%20JPM%20CONA%20Refi%20+%202028%20Recap.xlsx" TargetMode="External"/><Relationship Id="rId1" Type="http://schemas.openxmlformats.org/officeDocument/2006/relationships/themeOverride" Target="../theme/themeOverride6.xml"/></Relationships>
</file>

<file path=ppt/charts/_rels/chart31.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2025%20Q3/FPR/Fund%20II%20Model%20-%203Q25%20v2.0%20-%20JPM%20CONA%20Refi%20+%202028%20Recap.xlsx" TargetMode="External"/><Relationship Id="rId1" Type="http://schemas.openxmlformats.org/officeDocument/2006/relationships/themeOverride" Target="../theme/themeOverride7.xml"/></Relationships>
</file>

<file path=ppt/charts/_rels/chart32.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2025%20Q3/FPR/Fund%20II%20Model%20-%203Q25%20v2.0%20-%20JPM%20CONA%20Refi%20+%202028%20Recap.xlsx" TargetMode="External"/><Relationship Id="rId1" Type="http://schemas.openxmlformats.org/officeDocument/2006/relationships/themeOverride" Target="../theme/themeOverride8.xml"/></Relationships>
</file>

<file path=ppt/charts/_rels/chart33.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2025%20Q3/FPR/Fund%20II%20Model%20-%203Q25%20v2.0%20-%20JPM%20CONA%20Refi%20+%202028%20Recap.xlsx" TargetMode="External"/><Relationship Id="rId1" Type="http://schemas.openxmlformats.org/officeDocument/2006/relationships/themeOverride" Target="../theme/themeOverride9.xml"/></Relationships>
</file>

<file path=ppt/charts/_rels/chart34.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2025%20Q3/FPR/Fund%20II%20Model%20-%203Q25%20v2.0%20-%20JPM%20CONA%20Refi%20+%202028%20Recap.xlsx" TargetMode="External"/><Relationship Id="rId1" Type="http://schemas.openxmlformats.org/officeDocument/2006/relationships/themeOverride" Target="../theme/themeOverride10.xml"/></Relationships>
</file>

<file path=ppt/charts/_rels/chart35.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2025%20Q3/FPR/Fund%20II%20Model%20-%203Q25%20v2.0%20-%20JPM%20CONA%20Refi%20+%202028%20Recap.xlsx" TargetMode="External"/><Relationship Id="rId1" Type="http://schemas.openxmlformats.org/officeDocument/2006/relationships/themeOverride" Target="../theme/themeOverride11.xm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https://faropointinvestments1067703.sharepoint.com/sites/Finance/Shared%20Documents/General/Finance/Corporate%20Finance/Fund%20Models/Fund%20II/2025%20Q3/FPR/Fund%20II%20Model%20-%203Q25%20v2.0%20-%20JPM%20CONA%20Refi%20+%202028%20Recap.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https://faropointinvestments1067703.sharepoint.com/sites/Finance/Shared%20Documents/General/Finance/Corporate%20Finance/Fund%20Models/Fund%20II/2025%20Q3/FPR/Fund%20II%20Model%20-%203Q25%20v2.0%20-%20JPM%20CONA%20Refi%20+%202028%20Recap.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https://faropointinvestments1067703.sharepoint.com/sites/Finance/Shared%20Documents/General/Finance/Corporate%20Finance/Fund%20Models/Fund%20II/2025%20Q3/FPR/Fund%20II%20Model%20-%203Q25%20v2.0%20-%20JPM%20CONA%20Refi%20+%202028%20Recap.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https://faropointinvestments1067703.sharepoint.com/sites/Finance/Shared%20Documents/General/Finance/Corporate%20Finance/Fund%20Models/Fund%20II/2025%20Q2/FPR/Fund%20II%20Model%20-%202Q25%20v1.3%20-%20FPR%20No%20Refi%20with%20Dispos.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https://faropointinvestments1067703.sharepoint.com/sites/Finance/Shared%20Documents/General/Finance/Corporate%20Finance/Data%20Flow%20Project/Performance%20Table/2024%20Q4/Performance%20Table%20Working%20Files%20(CORP%20FIN%20ONLY%20DONT%20TOUCH)/Performance%25"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https://faropointinvestments1067703.sharepoint.com/sites/Finance/Shared%20Documents/General/Finance/Corporate%20Finance/Fund%20Models/Fund%20II/2025%20Q3/FPR/Fund%20II%20Model%20-%203Q25%20v2.0%20-%20JPM%20CONA%20Refi%20+%202028%20Recap.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https://faropointinvestments1067703.sharepoint.com/sites/Finance/Shared%20Documents/General/Finance/Corporate%20Finance/Fund%20Models/Fund%20II/2025%20Q3/FPR/Fund%20II%20Model%20-%203Q25%20v2.0%20-%20JPM%20CONA%20Refi%20+%202028%20Recap.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https://faropointinvestments1067703.sharepoint.com/sites/Finance/Shared%20Documents/General/Finance/Corporate%20Finance/Fund%20Models/Fund%20II/2025%20Q3/FPR/Fund%20II%20Model%20-%202Q25%20v1.4%20Stress%20Test%20availability.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https://faropointinvestments1067703.sharepoint.com/sites/Finance/Shared%20Documents/General/Finance/Corporate%20Finance/Fund%20Models/Fund%20II/2025%20Q3/FPR/Fund%20II%20Model%20-%203Q25%20v2.0%20-%20JPM%20CONA%20Refi%20+%202028%20Recap.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https://faropointinvestments1067703.sharepoint.com/sites/Finance/Shared%20Documents/General/Finance/Corporate%20Finance/Fund%20Models/Fund%20II/2025%20Q3/FPR/Fund%20II%20Model%20-%202Q25%20v1.4%20Stress%20Test%20availability.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https://faropointinvestments1067703.sharepoint.com/sites/Finance/Shared%20Documents/General/Finance/Corporate%20Finance/Fund%20Models/Fund%20II/2025%20Q3/FPR/Fund%20II%20Model%20-%202Q25%20v1.4%20Stress%20Test%20availability.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https://faropointinvestments1067703.sharepoint.com/sites/Finance/Shared%20Documents/General/Finance/Corporate%20Finance/Fund%20Models/Fund%20II/2025%20Q3/FPR/Fund%20II%20Model%20-%202Q25%20v1.4%20Stress%20Test%20availability.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https://faropointinvestments1067703.sharepoint.com/sites/Finance/Shared%20Documents/General/Finance/Corporate%20Finance/Fund%20Models/Fund%20II/2025%20Q3/FPR/Fund%20II%20Model%20-%202Q25%20v1.4%20Stress%20Test%20availability.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https://faropointinvestments1067703.sharepoint.com/sites/Finance/Shared%20Documents/General/Finance/Corporate%20Finance/Fund%20Models/Fund%20II/2025%20Q3/FPR/Fund%20II%20Model%20-%202Q25%20v1.4%20Stress%20Test%20availability.xlsx" TargetMode="Externa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https://faropointinvestments1067703.sharepoint.com/sites/Finance/Shared%20Documents/General/Finance/Corporate%20Finance/Fund%20Models/Fund%20II/2024%20Q4/FPR/Fund%20II%20Model%20-%204Q24%20v1.3.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https://faropointinvestments1067703.sharepoint.com/sites/Finance/Shared%20Documents/General/Finance/Corporate%20Finance/Data%20Flow%20Project/Performance%20Table/2024%20Q4/Performance%20Table%20Working%20Files%20(CORP%20FIN%20ONLY%20DONT%20TOUCH)/Performance%25" TargetMode="Externa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https://faropointinvestments1067703.sharepoint.com/sites/Finance/Shared%20Documents/General/Finance/Corporate%20Finance/Fund%20Models/Fund%20II/2024%20Q4/FPR/Fund%20II%20Model%20-%204Q24%20v1.3.xlsx" TargetMode="External"/></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https://faropointinvestments1067703.sharepoint.com/sites/Finance/Shared%20Documents/General/Finance/Corporate%20Finance/Fund%20Models/Fund%20II/2025%20Q2/FPR/Fund%20II%20Model%20-%202Q25%20v1.3%20-%20FPR%20Full%20Refi.xlsx" TargetMode="Externa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faropointinvestments1067703.sharepoint.com/sites/Investments-Investments-CorporateAssetManagement/Shared%20Documents/Corporate%20Asset%20Management/Asset%20Management/AM%20IM/Q2%202025-%20Current%20Reporting/FPR%20Fund%202%20Q2%202025%20_%20DRAFT%20from%201Q25_ColumnClustered%201.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Downtime of Vacant</a:t>
            </a:r>
            <a:r>
              <a:rPr lang="en-US" sz="1400" baseline="0"/>
              <a:t> Spaces</a:t>
            </a:r>
            <a:endParaRPr lang="en-US" sz="140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DT - Vacant Spaces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Q3 2023</c:v>
                </c:pt>
                <c:pt idx="1">
                  <c:v>Q4 2023</c:v>
                </c:pt>
                <c:pt idx="2">
                  <c:v>Q1 2024</c:v>
                </c:pt>
                <c:pt idx="3">
                  <c:v>Q2 2024</c:v>
                </c:pt>
                <c:pt idx="4">
                  <c:v>Q3 2024</c:v>
                </c:pt>
                <c:pt idx="5">
                  <c:v>Q4 2024</c:v>
                </c:pt>
                <c:pt idx="6">
                  <c:v>Q1 2025</c:v>
                </c:pt>
                <c:pt idx="7">
                  <c:v>Q2 2025</c:v>
                </c:pt>
              </c:strCache>
            </c:strRef>
          </c:cat>
          <c:val>
            <c:numRef>
              <c:f>Sheet1!$B$2:$B$9</c:f>
              <c:numCache>
                <c:formatCode>0.0</c:formatCode>
                <c:ptCount val="8"/>
                <c:pt idx="0">
                  <c:v>8.15</c:v>
                </c:pt>
                <c:pt idx="1">
                  <c:v>7.74</c:v>
                </c:pt>
                <c:pt idx="2">
                  <c:v>6.62</c:v>
                </c:pt>
                <c:pt idx="3">
                  <c:v>6.02</c:v>
                </c:pt>
                <c:pt idx="4">
                  <c:v>8.33</c:v>
                </c:pt>
                <c:pt idx="5">
                  <c:v>9</c:v>
                </c:pt>
                <c:pt idx="6">
                  <c:v>8.4</c:v>
                </c:pt>
                <c:pt idx="7">
                  <c:v>8</c:v>
                </c:pt>
              </c:numCache>
            </c:numRef>
          </c:val>
          <c:extLst>
            <c:ext xmlns:c16="http://schemas.microsoft.com/office/drawing/2014/chart" uri="{C3380CC4-5D6E-409C-BE32-E72D297353CC}">
              <c16:uniqueId val="{00000000-71B7-46E7-A49E-E42886177CB8}"/>
            </c:ext>
          </c:extLst>
        </c:ser>
        <c:ser>
          <c:idx val="1"/>
          <c:order val="1"/>
          <c:tx>
            <c:strRef>
              <c:f>Sheet1!$C$1</c:f>
              <c:strCache>
                <c:ptCount val="1"/>
                <c:pt idx="0">
                  <c:v>BP DT - Vacant Spaces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Q3 2023</c:v>
                </c:pt>
                <c:pt idx="1">
                  <c:v>Q4 2023</c:v>
                </c:pt>
                <c:pt idx="2">
                  <c:v>Q1 2024</c:v>
                </c:pt>
                <c:pt idx="3">
                  <c:v>Q2 2024</c:v>
                </c:pt>
                <c:pt idx="4">
                  <c:v>Q3 2024</c:v>
                </c:pt>
                <c:pt idx="5">
                  <c:v>Q4 2024</c:v>
                </c:pt>
                <c:pt idx="6">
                  <c:v>Q1 2025</c:v>
                </c:pt>
                <c:pt idx="7">
                  <c:v>Q2 2025</c:v>
                </c:pt>
              </c:strCache>
            </c:strRef>
          </c:cat>
          <c:val>
            <c:numRef>
              <c:f>Sheet1!$C$2:$C$9</c:f>
              <c:numCache>
                <c:formatCode>0.0</c:formatCode>
                <c:ptCount val="8"/>
                <c:pt idx="0">
                  <c:v>7.85</c:v>
                </c:pt>
                <c:pt idx="1">
                  <c:v>6.38</c:v>
                </c:pt>
                <c:pt idx="2">
                  <c:v>5.91</c:v>
                </c:pt>
                <c:pt idx="3">
                  <c:v>8.07</c:v>
                </c:pt>
                <c:pt idx="4">
                  <c:v>8.91</c:v>
                </c:pt>
                <c:pt idx="5">
                  <c:v>7.16</c:v>
                </c:pt>
                <c:pt idx="6">
                  <c:v>7.8</c:v>
                </c:pt>
                <c:pt idx="7">
                  <c:v>7.87</c:v>
                </c:pt>
              </c:numCache>
            </c:numRef>
          </c:val>
          <c:extLst>
            <c:ext xmlns:c16="http://schemas.microsoft.com/office/drawing/2014/chart" uri="{C3380CC4-5D6E-409C-BE32-E72D297353CC}">
              <c16:uniqueId val="{00000001-71B7-46E7-A49E-E42886177CB8}"/>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Downtime (Signed Leases</a:t>
            </a:r>
            <a:r>
              <a:rPr lang="en-US" baseline="0"/>
              <a:t> and vacant spaces) with external benchmark (CoStar)*</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DT (mos)</c:v>
                </c:pt>
              </c:strCache>
            </c:strRef>
          </c:tx>
          <c:spPr>
            <a:solidFill>
              <a:schemeClr val="accent1"/>
            </a:solidFill>
            <a:ln>
              <a:noFill/>
            </a:ln>
            <a:effectLst/>
          </c:spPr>
          <c:invertIfNegative val="0"/>
          <c:cat>
            <c:strRef>
              <c:f>Sheet1!$A$13:$A$20</c:f>
              <c:strCache>
                <c:ptCount val="8"/>
                <c:pt idx="0">
                  <c:v>Q3 2023</c:v>
                </c:pt>
                <c:pt idx="1">
                  <c:v>Q4 2023</c:v>
                </c:pt>
                <c:pt idx="2">
                  <c:v>Q1 2024</c:v>
                </c:pt>
                <c:pt idx="3">
                  <c:v>Q2 2024</c:v>
                </c:pt>
                <c:pt idx="4">
                  <c:v>Q3 2024</c:v>
                </c:pt>
                <c:pt idx="5">
                  <c:v>Q4 2024</c:v>
                </c:pt>
                <c:pt idx="6">
                  <c:v>Q1 2025</c:v>
                </c:pt>
                <c:pt idx="7">
                  <c:v>Q2 2025</c:v>
                </c:pt>
              </c:strCache>
            </c:strRef>
          </c:cat>
          <c:val>
            <c:numRef>
              <c:f>Sheet1!$B$13:$B$20</c:f>
              <c:numCache>
                <c:formatCode>General</c:formatCode>
                <c:ptCount val="8"/>
                <c:pt idx="0">
                  <c:v>6.6</c:v>
                </c:pt>
                <c:pt idx="1">
                  <c:v>8.5</c:v>
                </c:pt>
                <c:pt idx="2">
                  <c:v>5.6</c:v>
                </c:pt>
                <c:pt idx="3">
                  <c:v>5.6</c:v>
                </c:pt>
                <c:pt idx="4">
                  <c:v>7.1</c:v>
                </c:pt>
                <c:pt idx="5">
                  <c:v>9.4</c:v>
                </c:pt>
                <c:pt idx="6">
                  <c:v>6.6</c:v>
                </c:pt>
                <c:pt idx="7">
                  <c:v>8</c:v>
                </c:pt>
              </c:numCache>
            </c:numRef>
          </c:val>
          <c:extLst>
            <c:ext xmlns:c16="http://schemas.microsoft.com/office/drawing/2014/chart" uri="{C3380CC4-5D6E-409C-BE32-E72D297353CC}">
              <c16:uniqueId val="{00000000-5EE2-E046-9176-B23763915287}"/>
            </c:ext>
          </c:extLst>
        </c:ser>
        <c:ser>
          <c:idx val="1"/>
          <c:order val="1"/>
          <c:tx>
            <c:strRef>
              <c:f>Sheet1!$C$1</c:f>
              <c:strCache>
                <c:ptCount val="1"/>
                <c:pt idx="0">
                  <c:v>DT BP (mos)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Sheet1!$A$13:$A$20</c:f>
              <c:strCache>
                <c:ptCount val="8"/>
                <c:pt idx="0">
                  <c:v>Q3 2023</c:v>
                </c:pt>
                <c:pt idx="1">
                  <c:v>Q4 2023</c:v>
                </c:pt>
                <c:pt idx="2">
                  <c:v>Q1 2024</c:v>
                </c:pt>
                <c:pt idx="3">
                  <c:v>Q2 2024</c:v>
                </c:pt>
                <c:pt idx="4">
                  <c:v>Q3 2024</c:v>
                </c:pt>
                <c:pt idx="5">
                  <c:v>Q4 2024</c:v>
                </c:pt>
                <c:pt idx="6">
                  <c:v>Q1 2025</c:v>
                </c:pt>
                <c:pt idx="7">
                  <c:v>Q2 2025</c:v>
                </c:pt>
              </c:strCache>
            </c:strRef>
          </c:cat>
          <c:val>
            <c:numRef>
              <c:f>Sheet1!$C$13:$C$20</c:f>
              <c:numCache>
                <c:formatCode>General</c:formatCode>
                <c:ptCount val="8"/>
                <c:pt idx="0">
                  <c:v>7.4</c:v>
                </c:pt>
                <c:pt idx="1">
                  <c:v>7.6</c:v>
                </c:pt>
                <c:pt idx="2">
                  <c:v>5.7</c:v>
                </c:pt>
                <c:pt idx="3">
                  <c:v>7.4</c:v>
                </c:pt>
                <c:pt idx="4">
                  <c:v>8.1999999999999993</c:v>
                </c:pt>
                <c:pt idx="5">
                  <c:v>7.3</c:v>
                </c:pt>
                <c:pt idx="6">
                  <c:v>6</c:v>
                </c:pt>
                <c:pt idx="7">
                  <c:v>7.8</c:v>
                </c:pt>
              </c:numCache>
            </c:numRef>
          </c:val>
          <c:extLst>
            <c:ext xmlns:c16="http://schemas.microsoft.com/office/drawing/2014/chart" uri="{C3380CC4-5D6E-409C-BE32-E72D297353CC}">
              <c16:uniqueId val="{00000001-5EE2-E046-9176-B23763915287}"/>
            </c:ext>
          </c:extLst>
        </c:ser>
        <c:ser>
          <c:idx val="2"/>
          <c:order val="2"/>
          <c:tx>
            <c:strRef>
              <c:f>Sheet1!$D$1</c:f>
              <c:strCache>
                <c:ptCount val="1"/>
                <c:pt idx="0">
                  <c:v>External benchmark - Months to Lease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Sheet1!$A$13:$A$20</c:f>
              <c:strCache>
                <c:ptCount val="8"/>
                <c:pt idx="0">
                  <c:v>Q3 2023</c:v>
                </c:pt>
                <c:pt idx="1">
                  <c:v>Q4 2023</c:v>
                </c:pt>
                <c:pt idx="2">
                  <c:v>Q1 2024</c:v>
                </c:pt>
                <c:pt idx="3">
                  <c:v>Q2 2024</c:v>
                </c:pt>
                <c:pt idx="4">
                  <c:v>Q3 2024</c:v>
                </c:pt>
                <c:pt idx="5">
                  <c:v>Q4 2024</c:v>
                </c:pt>
                <c:pt idx="6">
                  <c:v>Q1 2025</c:v>
                </c:pt>
                <c:pt idx="7">
                  <c:v>Q2 2025</c:v>
                </c:pt>
              </c:strCache>
            </c:strRef>
          </c:cat>
          <c:val>
            <c:numRef>
              <c:f>Sheet1!$D$13:$D$20</c:f>
              <c:numCache>
                <c:formatCode>General</c:formatCode>
                <c:ptCount val="8"/>
                <c:pt idx="0">
                  <c:v>3.9</c:v>
                </c:pt>
                <c:pt idx="1">
                  <c:v>4.3</c:v>
                </c:pt>
                <c:pt idx="2">
                  <c:v>4.4000000000000004</c:v>
                </c:pt>
                <c:pt idx="3">
                  <c:v>4.0999999999999996</c:v>
                </c:pt>
                <c:pt idx="4">
                  <c:v>4.5999999999999996</c:v>
                </c:pt>
                <c:pt idx="5">
                  <c:v>4.5999999999999996</c:v>
                </c:pt>
                <c:pt idx="6">
                  <c:v>5.4</c:v>
                </c:pt>
                <c:pt idx="7">
                  <c:v>4.9000000000000004</c:v>
                </c:pt>
              </c:numCache>
            </c:numRef>
          </c:val>
          <c:extLst>
            <c:ext xmlns:c16="http://schemas.microsoft.com/office/drawing/2014/chart" uri="{C3380CC4-5D6E-409C-BE32-E72D297353CC}">
              <c16:uniqueId val="{00000002-5EE2-E046-9176-B23763915287}"/>
            </c:ext>
          </c:extLst>
        </c:ser>
        <c:dLbls>
          <c:showLegendKey val="0"/>
          <c:showVal val="0"/>
          <c:showCatName val="0"/>
          <c:showSerName val="0"/>
          <c:showPercent val="0"/>
          <c:showBubbleSize val="0"/>
        </c:dLbls>
        <c:gapWidth val="219"/>
        <c:overlap val="-27"/>
        <c:axId val="329698240"/>
        <c:axId val="1167771200"/>
      </c:barChart>
      <c:catAx>
        <c:axId val="329698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7771200"/>
        <c:crosses val="autoZero"/>
        <c:auto val="1"/>
        <c:lblAlgn val="ctr"/>
        <c:lblOffset val="100"/>
        <c:noMultiLvlLbl val="0"/>
      </c:catAx>
      <c:valAx>
        <c:axId val="1167771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9698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Leasing Spread % (Over Prior Lease)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Fund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Since Inception</c:v>
                </c:pt>
                <c:pt idx="1">
                  <c:v>1 Yr</c:v>
                </c:pt>
                <c:pt idx="2">
                  <c:v>Q2-2025</c:v>
                </c:pt>
              </c:strCache>
            </c:strRef>
          </c:cat>
          <c:val>
            <c:numRef>
              <c:f>Sheet1!$B$2:$B$4</c:f>
              <c:numCache>
                <c:formatCode>0%</c:formatCode>
                <c:ptCount val="3"/>
                <c:pt idx="0">
                  <c:v>0.39</c:v>
                </c:pt>
                <c:pt idx="1">
                  <c:v>0.21</c:v>
                </c:pt>
                <c:pt idx="2">
                  <c:v>0.42</c:v>
                </c:pt>
              </c:numCache>
            </c:numRef>
          </c:val>
          <c:extLst>
            <c:ext xmlns:c16="http://schemas.microsoft.com/office/drawing/2014/chart" uri="{C3380CC4-5D6E-409C-BE32-E72D297353CC}">
              <c16:uniqueId val="{00000000-E26C-4A9B-B892-221D74F18064}"/>
            </c:ext>
          </c:extLst>
        </c:ser>
        <c:ser>
          <c:idx val="1"/>
          <c:order val="1"/>
          <c:tx>
            <c:strRef>
              <c:f>Sheet1!$C$1</c:f>
              <c:strCache>
                <c:ptCount val="1"/>
                <c:pt idx="0">
                  <c:v>Portfolio</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Since Inception</c:v>
                </c:pt>
                <c:pt idx="1">
                  <c:v>1 Yr</c:v>
                </c:pt>
                <c:pt idx="2">
                  <c:v>Q2-2025</c:v>
                </c:pt>
              </c:strCache>
            </c:strRef>
          </c:cat>
          <c:val>
            <c:numRef>
              <c:f>Sheet1!$C$2:$C$4</c:f>
              <c:numCache>
                <c:formatCode>0%</c:formatCode>
                <c:ptCount val="3"/>
                <c:pt idx="0">
                  <c:v>0.1198</c:v>
                </c:pt>
                <c:pt idx="1">
                  <c:v>0.3</c:v>
                </c:pt>
                <c:pt idx="2">
                  <c:v>0.28999999999999998</c:v>
                </c:pt>
              </c:numCache>
            </c:numRef>
          </c:val>
          <c:extLst>
            <c:ext xmlns:c16="http://schemas.microsoft.com/office/drawing/2014/chart" uri="{C3380CC4-5D6E-409C-BE32-E72D297353CC}">
              <c16:uniqueId val="{00000001-E26C-4A9B-B892-221D74F18064}"/>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Renewal Rate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Fund 2 : Renewal Rate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Since Inception</c:v>
                </c:pt>
                <c:pt idx="1">
                  <c:v>1 Yr</c:v>
                </c:pt>
                <c:pt idx="2">
                  <c:v>Q2-2025</c:v>
                </c:pt>
              </c:strCache>
            </c:strRef>
          </c:cat>
          <c:val>
            <c:numRef>
              <c:f>Sheet1!$B$2:$B$4</c:f>
              <c:numCache>
                <c:formatCode>0%</c:formatCode>
                <c:ptCount val="3"/>
                <c:pt idx="0">
                  <c:v>0.53</c:v>
                </c:pt>
                <c:pt idx="1">
                  <c:v>0.68</c:v>
                </c:pt>
                <c:pt idx="2">
                  <c:v>0.17</c:v>
                </c:pt>
              </c:numCache>
            </c:numRef>
          </c:val>
          <c:extLst>
            <c:ext xmlns:c16="http://schemas.microsoft.com/office/drawing/2014/chart" uri="{C3380CC4-5D6E-409C-BE32-E72D297353CC}">
              <c16:uniqueId val="{00000000-288F-4B00-94BB-817F7E8D7426}"/>
            </c:ext>
          </c:extLst>
        </c:ser>
        <c:ser>
          <c:idx val="1"/>
          <c:order val="1"/>
          <c:tx>
            <c:strRef>
              <c:f>Sheet1!$C$1</c:f>
              <c:strCache>
                <c:ptCount val="1"/>
                <c:pt idx="0">
                  <c:v>Portfolio Renewal Rate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Since Inception</c:v>
                </c:pt>
                <c:pt idx="1">
                  <c:v>1 Yr</c:v>
                </c:pt>
                <c:pt idx="2">
                  <c:v>Q2-2025</c:v>
                </c:pt>
              </c:strCache>
            </c:strRef>
          </c:cat>
          <c:val>
            <c:numRef>
              <c:f>Sheet1!$C$2:$C$4</c:f>
              <c:numCache>
                <c:formatCode>0%</c:formatCode>
                <c:ptCount val="3"/>
                <c:pt idx="0">
                  <c:v>0.56000000000000005</c:v>
                </c:pt>
                <c:pt idx="1">
                  <c:v>0.63</c:v>
                </c:pt>
                <c:pt idx="2">
                  <c:v>0.61</c:v>
                </c:pt>
              </c:numCache>
            </c:numRef>
          </c:val>
          <c:extLst>
            <c:ext xmlns:c16="http://schemas.microsoft.com/office/drawing/2014/chart" uri="{C3380CC4-5D6E-409C-BE32-E72D297353CC}">
              <c16:uniqueId val="{00000001-288F-4B00-94BB-817F7E8D7426}"/>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Escalation</a:t>
            </a:r>
            <a:r>
              <a:rPr lang="en-US" baseline="0"/>
              <a:t>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'Fund comparison'!$A$6</c:f>
              <c:strCache>
                <c:ptCount val="1"/>
                <c:pt idx="0">
                  <c:v>Fund 2</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 comparison'!$B$5:$D$5</c:f>
              <c:strCache>
                <c:ptCount val="3"/>
                <c:pt idx="0">
                  <c:v>Since inception</c:v>
                </c:pt>
                <c:pt idx="1">
                  <c:v>1yr</c:v>
                </c:pt>
                <c:pt idx="2">
                  <c:v>25Q2</c:v>
                </c:pt>
              </c:strCache>
            </c:strRef>
          </c:cat>
          <c:val>
            <c:numRef>
              <c:f>'Fund comparison'!$B$6:$D$6</c:f>
              <c:numCache>
                <c:formatCode>General</c:formatCode>
                <c:ptCount val="3"/>
                <c:pt idx="0">
                  <c:v>3.66</c:v>
                </c:pt>
                <c:pt idx="1">
                  <c:v>3.76</c:v>
                </c:pt>
                <c:pt idx="2">
                  <c:v>3.93</c:v>
                </c:pt>
              </c:numCache>
            </c:numRef>
          </c:val>
          <c:extLst>
            <c:ext xmlns:c16="http://schemas.microsoft.com/office/drawing/2014/chart" uri="{C3380CC4-5D6E-409C-BE32-E72D297353CC}">
              <c16:uniqueId val="{00000000-0117-9E45-825A-3851D5EEE0DC}"/>
            </c:ext>
          </c:extLst>
        </c:ser>
        <c:ser>
          <c:idx val="1"/>
          <c:order val="1"/>
          <c:tx>
            <c:strRef>
              <c:f>'Fund comparison'!$A$7</c:f>
              <c:strCache>
                <c:ptCount val="1"/>
                <c:pt idx="0">
                  <c:v>Fund 2 BP</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 comparison'!$B$5:$D$5</c:f>
              <c:strCache>
                <c:ptCount val="3"/>
                <c:pt idx="0">
                  <c:v>Since inception</c:v>
                </c:pt>
                <c:pt idx="1">
                  <c:v>1yr</c:v>
                </c:pt>
                <c:pt idx="2">
                  <c:v>25Q2</c:v>
                </c:pt>
              </c:strCache>
            </c:strRef>
          </c:cat>
          <c:val>
            <c:numRef>
              <c:f>'Fund comparison'!$B$7:$D$7</c:f>
              <c:numCache>
                <c:formatCode>General</c:formatCode>
                <c:ptCount val="3"/>
                <c:pt idx="0">
                  <c:v>2.77</c:v>
                </c:pt>
                <c:pt idx="1">
                  <c:v>2.78</c:v>
                </c:pt>
                <c:pt idx="2">
                  <c:v>2.74</c:v>
                </c:pt>
              </c:numCache>
            </c:numRef>
          </c:val>
          <c:extLst>
            <c:ext xmlns:c16="http://schemas.microsoft.com/office/drawing/2014/chart" uri="{C3380CC4-5D6E-409C-BE32-E72D297353CC}">
              <c16:uniqueId val="{00000001-0117-9E45-825A-3851D5EEE0DC}"/>
            </c:ext>
          </c:extLst>
        </c:ser>
        <c:ser>
          <c:idx val="4"/>
          <c:order val="2"/>
          <c:tx>
            <c:strRef>
              <c:f>'Fund comparison'!$A$10</c:f>
              <c:strCache>
                <c:ptCount val="1"/>
                <c:pt idx="0">
                  <c:v>External</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 comparison'!$B$5:$D$5</c:f>
              <c:strCache>
                <c:ptCount val="3"/>
                <c:pt idx="0">
                  <c:v>Since inception</c:v>
                </c:pt>
                <c:pt idx="1">
                  <c:v>1yr</c:v>
                </c:pt>
                <c:pt idx="2">
                  <c:v>25Q2</c:v>
                </c:pt>
              </c:strCache>
            </c:strRef>
          </c:cat>
          <c:val>
            <c:numRef>
              <c:f>'Fund comparison'!$B$10:$D$10</c:f>
              <c:numCache>
                <c:formatCode>0.00</c:formatCode>
                <c:ptCount val="3"/>
                <c:pt idx="0">
                  <c:v>3.6817707450828143</c:v>
                </c:pt>
                <c:pt idx="1">
                  <c:v>3.6602052902771414</c:v>
                </c:pt>
                <c:pt idx="2">
                  <c:v>3.5339158366000065</c:v>
                </c:pt>
              </c:numCache>
            </c:numRef>
          </c:val>
          <c:extLst>
            <c:ext xmlns:c16="http://schemas.microsoft.com/office/drawing/2014/chart" uri="{C3380CC4-5D6E-409C-BE32-E72D297353CC}">
              <c16:uniqueId val="{00000002-0117-9E45-825A-3851D5EEE0DC}"/>
            </c:ext>
          </c:extLst>
        </c:ser>
        <c:dLbls>
          <c:showLegendKey val="0"/>
          <c:showVal val="0"/>
          <c:showCatName val="0"/>
          <c:showSerName val="0"/>
          <c:showPercent val="0"/>
          <c:showBubbleSize val="0"/>
        </c:dLbls>
        <c:gapWidth val="219"/>
        <c:overlap val="-27"/>
        <c:axId val="1726160832"/>
        <c:axId val="1726162544"/>
      </c:barChart>
      <c:catAx>
        <c:axId val="1726160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6162544"/>
        <c:crosses val="autoZero"/>
        <c:auto val="1"/>
        <c:lblAlgn val="ctr"/>
        <c:lblOffset val="100"/>
        <c:noMultiLvlLbl val="0"/>
      </c:catAx>
      <c:valAx>
        <c:axId val="1726162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61608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Leasing Spread over BP and FM</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Fund 2 : FM</c:v>
                </c:pt>
              </c:strCache>
            </c:strRef>
          </c:tx>
          <c:spPr>
            <a:ln w="28575" cap="rnd">
              <a:solidFill>
                <a:schemeClr val="accent1"/>
              </a:solidFill>
              <a:round/>
            </a:ln>
            <a:effectLst/>
          </c:spPr>
          <c:marker>
            <c:symbol val="none"/>
          </c:marker>
          <c:cat>
            <c:strRef>
              <c:f>Sheet1!$A$2:$A$12</c:f>
              <c:strCache>
                <c:ptCount val="9"/>
                <c:pt idx="0">
                  <c:v>Q2 2023</c:v>
                </c:pt>
                <c:pt idx="1">
                  <c:v>Q3 2023</c:v>
                </c:pt>
                <c:pt idx="2">
                  <c:v>Q4 2023</c:v>
                </c:pt>
                <c:pt idx="3">
                  <c:v>Q1 2024</c:v>
                </c:pt>
                <c:pt idx="4">
                  <c:v>Q2 2024</c:v>
                </c:pt>
                <c:pt idx="5">
                  <c:v>Q3 2024</c:v>
                </c:pt>
                <c:pt idx="6">
                  <c:v>Q4 2024</c:v>
                </c:pt>
                <c:pt idx="7">
                  <c:v>Q1 2025</c:v>
                </c:pt>
                <c:pt idx="8">
                  <c:v>Q2 2025</c:v>
                </c:pt>
              </c:strCache>
            </c:strRef>
          </c:cat>
          <c:val>
            <c:numRef>
              <c:f>Sheet1!$B$2:$B$12</c:f>
              <c:numCache>
                <c:formatCode>0%</c:formatCode>
                <c:ptCount val="9"/>
                <c:pt idx="0">
                  <c:v>8.0988742161976157E-2</c:v>
                </c:pt>
                <c:pt idx="1">
                  <c:v>0.11426410110637408</c:v>
                </c:pt>
                <c:pt idx="2">
                  <c:v>4.1714535244023798E-2</c:v>
                </c:pt>
                <c:pt idx="3">
                  <c:v>4.3570454877636999E-2</c:v>
                </c:pt>
                <c:pt idx="4">
                  <c:v>6.3517637987633657E-2</c:v>
                </c:pt>
                <c:pt idx="5">
                  <c:v>0.12</c:v>
                </c:pt>
                <c:pt idx="6">
                  <c:v>0.02</c:v>
                </c:pt>
                <c:pt idx="7">
                  <c:v>2E-3</c:v>
                </c:pt>
                <c:pt idx="8">
                  <c:v>5.0099999999999999E-2</c:v>
                </c:pt>
              </c:numCache>
            </c:numRef>
          </c:val>
          <c:smooth val="0"/>
          <c:extLst>
            <c:ext xmlns:c16="http://schemas.microsoft.com/office/drawing/2014/chart" uri="{C3380CC4-5D6E-409C-BE32-E72D297353CC}">
              <c16:uniqueId val="{00000000-3013-4363-9810-DEBFD717845E}"/>
            </c:ext>
          </c:extLst>
        </c:ser>
        <c:ser>
          <c:idx val="1"/>
          <c:order val="1"/>
          <c:tx>
            <c:strRef>
              <c:f>Sheet1!$C$1</c:f>
              <c:strCache>
                <c:ptCount val="1"/>
                <c:pt idx="0">
                  <c:v>Fund 2 : BP</c:v>
                </c:pt>
              </c:strCache>
            </c:strRef>
          </c:tx>
          <c:spPr>
            <a:ln w="28575" cap="rnd">
              <a:solidFill>
                <a:schemeClr val="accent2"/>
              </a:solidFill>
              <a:round/>
            </a:ln>
            <a:effectLst/>
          </c:spPr>
          <c:marker>
            <c:symbol val="none"/>
          </c:marker>
          <c:cat>
            <c:strRef>
              <c:f>Sheet1!$A$2:$A$12</c:f>
              <c:strCache>
                <c:ptCount val="9"/>
                <c:pt idx="0">
                  <c:v>Q2 2023</c:v>
                </c:pt>
                <c:pt idx="1">
                  <c:v>Q3 2023</c:v>
                </c:pt>
                <c:pt idx="2">
                  <c:v>Q4 2023</c:v>
                </c:pt>
                <c:pt idx="3">
                  <c:v>Q1 2024</c:v>
                </c:pt>
                <c:pt idx="4">
                  <c:v>Q2 2024</c:v>
                </c:pt>
                <c:pt idx="5">
                  <c:v>Q3 2024</c:v>
                </c:pt>
                <c:pt idx="6">
                  <c:v>Q4 2024</c:v>
                </c:pt>
                <c:pt idx="7">
                  <c:v>Q1 2025</c:v>
                </c:pt>
                <c:pt idx="8">
                  <c:v>Q2 2025</c:v>
                </c:pt>
              </c:strCache>
            </c:strRef>
          </c:cat>
          <c:val>
            <c:numRef>
              <c:f>Sheet1!$C$2:$C$12</c:f>
              <c:numCache>
                <c:formatCode>0%</c:formatCode>
                <c:ptCount val="9"/>
                <c:pt idx="0">
                  <c:v>0.12825173740697426</c:v>
                </c:pt>
                <c:pt idx="1">
                  <c:v>0.12788016228850618</c:v>
                </c:pt>
                <c:pt idx="2">
                  <c:v>0.13129183433758262</c:v>
                </c:pt>
                <c:pt idx="3">
                  <c:v>0.20746663062406601</c:v>
                </c:pt>
                <c:pt idx="4">
                  <c:v>0.1058109546192727</c:v>
                </c:pt>
                <c:pt idx="5">
                  <c:v>0</c:v>
                </c:pt>
                <c:pt idx="6">
                  <c:v>0.3</c:v>
                </c:pt>
                <c:pt idx="7">
                  <c:v>4.2000000000000003E-2</c:v>
                </c:pt>
                <c:pt idx="8">
                  <c:v>0.18429999999999999</c:v>
                </c:pt>
              </c:numCache>
            </c:numRef>
          </c:val>
          <c:smooth val="0"/>
          <c:extLst>
            <c:ext xmlns:c16="http://schemas.microsoft.com/office/drawing/2014/chart" uri="{C3380CC4-5D6E-409C-BE32-E72D297353CC}">
              <c16:uniqueId val="{00000001-3013-4363-9810-DEBFD717845E}"/>
            </c:ext>
          </c:extLst>
        </c:ser>
        <c:dLbls>
          <c:showLegendKey val="0"/>
          <c:showVal val="0"/>
          <c:showCatName val="0"/>
          <c:showSerName val="0"/>
          <c:showPercent val="0"/>
          <c:showBubbleSize val="0"/>
        </c:dLbls>
        <c:smooth val="0"/>
        <c:axId val="17563376"/>
        <c:axId val="17564816"/>
      </c:lineChart>
      <c:catAx>
        <c:axId val="1756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64816"/>
        <c:crosses val="autoZero"/>
        <c:auto val="1"/>
        <c:lblAlgn val="ctr"/>
        <c:lblOffset val="100"/>
        <c:noMultiLvlLbl val="0"/>
      </c:catAx>
      <c:valAx>
        <c:axId val="175648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6337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Leasing Spread over Prior</a:t>
            </a:r>
            <a:r>
              <a:rPr lang="en-US" sz="1400" baseline="0"/>
              <a:t> Lease</a:t>
            </a:r>
            <a:endParaRPr lang="en-US" sz="140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Portfolio</c:v>
                </c:pt>
              </c:strCache>
            </c:strRef>
          </c:tx>
          <c:spPr>
            <a:ln w="28575" cap="rnd">
              <a:solidFill>
                <a:schemeClr val="accent1"/>
              </a:solidFill>
              <a:round/>
            </a:ln>
            <a:effectLst/>
          </c:spPr>
          <c:marker>
            <c:symbol val="none"/>
          </c:marker>
          <c:cat>
            <c:strRef>
              <c:f>Sheet1!$A$2:$A$13</c:f>
              <c:strCache>
                <c:ptCount val="8"/>
                <c:pt idx="0">
                  <c:v>Q2 2023</c:v>
                </c:pt>
                <c:pt idx="1">
                  <c:v>Q3 2023</c:v>
                </c:pt>
                <c:pt idx="2">
                  <c:v>Q4 2023</c:v>
                </c:pt>
                <c:pt idx="3">
                  <c:v>Q1 2024</c:v>
                </c:pt>
                <c:pt idx="4">
                  <c:v>Q2 2024</c:v>
                </c:pt>
                <c:pt idx="5">
                  <c:v>Q3 2024</c:v>
                </c:pt>
                <c:pt idx="6">
                  <c:v>Q4 2024</c:v>
                </c:pt>
                <c:pt idx="7">
                  <c:v>Q1 2025</c:v>
                </c:pt>
              </c:strCache>
            </c:strRef>
          </c:cat>
          <c:val>
            <c:numRef>
              <c:f>Sheet1!$B$2:$B$13</c:f>
              <c:numCache>
                <c:formatCode>0%</c:formatCode>
                <c:ptCount val="8"/>
                <c:pt idx="0">
                  <c:v>0.39119573300902322</c:v>
                </c:pt>
                <c:pt idx="1">
                  <c:v>0.2889699413298048</c:v>
                </c:pt>
                <c:pt idx="2">
                  <c:v>0.24405613489904243</c:v>
                </c:pt>
                <c:pt idx="3">
                  <c:v>0.24405293727379895</c:v>
                </c:pt>
                <c:pt idx="4">
                  <c:v>0.41975217180122071</c:v>
                </c:pt>
                <c:pt idx="5">
                  <c:v>0.34</c:v>
                </c:pt>
                <c:pt idx="6">
                  <c:v>0.41</c:v>
                </c:pt>
                <c:pt idx="7">
                  <c:v>0.29389999999999999</c:v>
                </c:pt>
              </c:numCache>
            </c:numRef>
          </c:val>
          <c:smooth val="0"/>
          <c:extLst>
            <c:ext xmlns:c16="http://schemas.microsoft.com/office/drawing/2014/chart" uri="{C3380CC4-5D6E-409C-BE32-E72D297353CC}">
              <c16:uniqueId val="{00000000-D091-4D56-A786-8D963996753F}"/>
            </c:ext>
          </c:extLst>
        </c:ser>
        <c:ser>
          <c:idx val="1"/>
          <c:order val="1"/>
          <c:tx>
            <c:strRef>
              <c:f>Sheet1!$C$1</c:f>
              <c:strCache>
                <c:ptCount val="1"/>
                <c:pt idx="0">
                  <c:v>Fund 2</c:v>
                </c:pt>
              </c:strCache>
            </c:strRef>
          </c:tx>
          <c:spPr>
            <a:ln w="28575" cap="rnd">
              <a:solidFill>
                <a:schemeClr val="accent2"/>
              </a:solidFill>
              <a:round/>
            </a:ln>
            <a:effectLst/>
          </c:spPr>
          <c:marker>
            <c:symbol val="none"/>
          </c:marker>
          <c:cat>
            <c:strRef>
              <c:f>Sheet1!$A$2:$A$13</c:f>
              <c:strCache>
                <c:ptCount val="8"/>
                <c:pt idx="0">
                  <c:v>Q2 2023</c:v>
                </c:pt>
                <c:pt idx="1">
                  <c:v>Q3 2023</c:v>
                </c:pt>
                <c:pt idx="2">
                  <c:v>Q4 2023</c:v>
                </c:pt>
                <c:pt idx="3">
                  <c:v>Q1 2024</c:v>
                </c:pt>
                <c:pt idx="4">
                  <c:v>Q2 2024</c:v>
                </c:pt>
                <c:pt idx="5">
                  <c:v>Q3 2024</c:v>
                </c:pt>
                <c:pt idx="6">
                  <c:v>Q4 2024</c:v>
                </c:pt>
                <c:pt idx="7">
                  <c:v>Q1 2025</c:v>
                </c:pt>
              </c:strCache>
            </c:strRef>
          </c:cat>
          <c:val>
            <c:numRef>
              <c:f>Sheet1!$C$2:$C$13</c:f>
              <c:numCache>
                <c:formatCode>0%</c:formatCode>
                <c:ptCount val="8"/>
                <c:pt idx="0">
                  <c:v>0.37308365897763651</c:v>
                </c:pt>
                <c:pt idx="1">
                  <c:v>0.2333128426937443</c:v>
                </c:pt>
                <c:pt idx="2">
                  <c:v>0.278376255555838</c:v>
                </c:pt>
                <c:pt idx="3">
                  <c:v>0.19705347026512321</c:v>
                </c:pt>
                <c:pt idx="4">
                  <c:v>0.39985792878277815</c:v>
                </c:pt>
                <c:pt idx="5">
                  <c:v>0.09</c:v>
                </c:pt>
                <c:pt idx="6">
                  <c:v>0.38</c:v>
                </c:pt>
                <c:pt idx="7">
                  <c:v>0.41599999999999998</c:v>
                </c:pt>
              </c:numCache>
            </c:numRef>
          </c:val>
          <c:smooth val="0"/>
          <c:extLst>
            <c:ext xmlns:c16="http://schemas.microsoft.com/office/drawing/2014/chart" uri="{C3380CC4-5D6E-409C-BE32-E72D297353CC}">
              <c16:uniqueId val="{00000001-D091-4D56-A786-8D963996753F}"/>
            </c:ext>
          </c:extLst>
        </c:ser>
        <c:dLbls>
          <c:showLegendKey val="0"/>
          <c:showVal val="0"/>
          <c:showCatName val="0"/>
          <c:showSerName val="0"/>
          <c:showPercent val="0"/>
          <c:showBubbleSize val="0"/>
        </c:dLbls>
        <c:smooth val="0"/>
        <c:axId val="17563376"/>
        <c:axId val="17564816"/>
      </c:lineChart>
      <c:catAx>
        <c:axId val="1756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64816"/>
        <c:crosses val="autoZero"/>
        <c:auto val="1"/>
        <c:lblAlgn val="ctr"/>
        <c:lblOffset val="100"/>
        <c:noMultiLvlLbl val="0"/>
      </c:catAx>
      <c:valAx>
        <c:axId val="175648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6337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Months to lease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strRef>
              <c:f>'Months To Lease'!$A$30:$A$43</c:f>
              <c:strCache>
                <c:ptCount val="14"/>
                <c:pt idx="0">
                  <c:v>2022 Q1</c:v>
                </c:pt>
                <c:pt idx="1">
                  <c:v>2022 Q2</c:v>
                </c:pt>
                <c:pt idx="2">
                  <c:v>2022 Q3</c:v>
                </c:pt>
                <c:pt idx="3">
                  <c:v>2022 Q4</c:v>
                </c:pt>
                <c:pt idx="4">
                  <c:v>2023 Q1</c:v>
                </c:pt>
                <c:pt idx="5">
                  <c:v>2023 Q2</c:v>
                </c:pt>
                <c:pt idx="6">
                  <c:v>2023 Q3</c:v>
                </c:pt>
                <c:pt idx="7">
                  <c:v>2023 Q4</c:v>
                </c:pt>
                <c:pt idx="8">
                  <c:v>2024 Q1</c:v>
                </c:pt>
                <c:pt idx="9">
                  <c:v>2024 Q2</c:v>
                </c:pt>
                <c:pt idx="10">
                  <c:v>2024 Q3</c:v>
                </c:pt>
                <c:pt idx="11">
                  <c:v>2024 Q4</c:v>
                </c:pt>
                <c:pt idx="12">
                  <c:v>2025 Q1</c:v>
                </c:pt>
                <c:pt idx="13">
                  <c:v>2025 Q2</c:v>
                </c:pt>
              </c:strCache>
            </c:strRef>
          </c:cat>
          <c:val>
            <c:numRef>
              <c:f>'Months To Lease'!$B$30:$B$43</c:f>
              <c:numCache>
                <c:formatCode>##,###,###,##0.0_);[Red]\(##,###,###,##0.0\)</c:formatCode>
                <c:ptCount val="14"/>
                <c:pt idx="0">
                  <c:v>4.0999999999999996</c:v>
                </c:pt>
                <c:pt idx="1">
                  <c:v>3.3</c:v>
                </c:pt>
                <c:pt idx="2">
                  <c:v>3.3</c:v>
                </c:pt>
                <c:pt idx="3">
                  <c:v>3.5</c:v>
                </c:pt>
                <c:pt idx="4">
                  <c:v>3.9</c:v>
                </c:pt>
                <c:pt idx="5">
                  <c:v>3.6</c:v>
                </c:pt>
                <c:pt idx="6">
                  <c:v>3.9</c:v>
                </c:pt>
                <c:pt idx="7">
                  <c:v>4.3</c:v>
                </c:pt>
                <c:pt idx="8">
                  <c:v>4.4000000000000004</c:v>
                </c:pt>
                <c:pt idx="9">
                  <c:v>4.0999999999999996</c:v>
                </c:pt>
                <c:pt idx="10">
                  <c:v>4.5999999999999996</c:v>
                </c:pt>
                <c:pt idx="11">
                  <c:v>4.5999999999999996</c:v>
                </c:pt>
                <c:pt idx="12">
                  <c:v>5.4</c:v>
                </c:pt>
                <c:pt idx="13">
                  <c:v>4.9000000000000004</c:v>
                </c:pt>
              </c:numCache>
            </c:numRef>
          </c:val>
          <c:smooth val="0"/>
          <c:extLst>
            <c:ext xmlns:c16="http://schemas.microsoft.com/office/drawing/2014/chart" uri="{C3380CC4-5D6E-409C-BE32-E72D297353CC}">
              <c16:uniqueId val="{00000000-E8CC-6E4B-B5D0-790B0B815E02}"/>
            </c:ext>
          </c:extLst>
        </c:ser>
        <c:dLbls>
          <c:showLegendKey val="0"/>
          <c:showVal val="0"/>
          <c:showCatName val="0"/>
          <c:showSerName val="0"/>
          <c:showPercent val="0"/>
          <c:showBubbleSize val="0"/>
        </c:dLbls>
        <c:smooth val="0"/>
        <c:axId val="1550112416"/>
        <c:axId val="1550401568"/>
      </c:lineChart>
      <c:catAx>
        <c:axId val="1550112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0401568"/>
        <c:crosses val="autoZero"/>
        <c:auto val="1"/>
        <c:lblAlgn val="ctr"/>
        <c:lblOffset val="100"/>
        <c:noMultiLvlLbl val="0"/>
      </c:catAx>
      <c:valAx>
        <c:axId val="1550401568"/>
        <c:scaling>
          <c:orientation val="minMax"/>
        </c:scaling>
        <c:delete val="0"/>
        <c:axPos val="l"/>
        <c:majorGridlines>
          <c:spPr>
            <a:ln w="9525" cap="flat" cmpd="sng" algn="ctr">
              <a:solidFill>
                <a:schemeClr val="tx1">
                  <a:lumMod val="15000"/>
                  <a:lumOff val="85000"/>
                </a:schemeClr>
              </a:solidFill>
              <a:round/>
            </a:ln>
            <a:effectLst/>
          </c:spPr>
        </c:majorGridlines>
        <c:numFmt formatCode="##,###,###,##0.0_);[Red]\(##,###,###,##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0112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Vacancy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strRef>
              <c:f>CommercialDataGrid!$A$130:$A$144</c:f>
              <c:strCache>
                <c:ptCount val="15"/>
                <c:pt idx="0">
                  <c:v>2022 Q1</c:v>
                </c:pt>
                <c:pt idx="1">
                  <c:v>2022 Q2</c:v>
                </c:pt>
                <c:pt idx="2">
                  <c:v>2022 Q3</c:v>
                </c:pt>
                <c:pt idx="3">
                  <c:v>2022 Q4</c:v>
                </c:pt>
                <c:pt idx="4">
                  <c:v>2023 Q1</c:v>
                </c:pt>
                <c:pt idx="5">
                  <c:v>2023 Q2</c:v>
                </c:pt>
                <c:pt idx="6">
                  <c:v>2023 Q3</c:v>
                </c:pt>
                <c:pt idx="7">
                  <c:v>2023 Q4</c:v>
                </c:pt>
                <c:pt idx="8">
                  <c:v>2024 Q1</c:v>
                </c:pt>
                <c:pt idx="9">
                  <c:v>2024 Q2</c:v>
                </c:pt>
                <c:pt idx="10">
                  <c:v>2024 Q3</c:v>
                </c:pt>
                <c:pt idx="11">
                  <c:v>2024 Q4</c:v>
                </c:pt>
                <c:pt idx="12">
                  <c:v>2025 Q1</c:v>
                </c:pt>
                <c:pt idx="13">
                  <c:v>2025 Q2</c:v>
                </c:pt>
                <c:pt idx="14">
                  <c:v>2025 Q3 QTD</c:v>
                </c:pt>
              </c:strCache>
            </c:strRef>
          </c:cat>
          <c:val>
            <c:numRef>
              <c:f>CommercialDataGrid!$G$130:$G$144</c:f>
              <c:numCache>
                <c:formatCode>#,##0.0%_);[Red]\-#,##0.0%</c:formatCode>
                <c:ptCount val="15"/>
                <c:pt idx="0">
                  <c:v>3.3000000000000002E-2</c:v>
                </c:pt>
                <c:pt idx="1">
                  <c:v>0.03</c:v>
                </c:pt>
                <c:pt idx="2">
                  <c:v>3.1E-2</c:v>
                </c:pt>
                <c:pt idx="3">
                  <c:v>3.1E-2</c:v>
                </c:pt>
                <c:pt idx="4">
                  <c:v>3.4000000000000002E-2</c:v>
                </c:pt>
                <c:pt idx="5">
                  <c:v>3.5999999999999997E-2</c:v>
                </c:pt>
                <c:pt idx="6">
                  <c:v>3.9E-2</c:v>
                </c:pt>
                <c:pt idx="7">
                  <c:v>4.2999999999999997E-2</c:v>
                </c:pt>
                <c:pt idx="8">
                  <c:v>4.7E-2</c:v>
                </c:pt>
                <c:pt idx="9">
                  <c:v>0.05</c:v>
                </c:pt>
                <c:pt idx="10">
                  <c:v>5.1999999999999998E-2</c:v>
                </c:pt>
                <c:pt idx="11">
                  <c:v>5.2999999999999999E-2</c:v>
                </c:pt>
                <c:pt idx="12">
                  <c:v>5.6000000000000001E-2</c:v>
                </c:pt>
                <c:pt idx="13">
                  <c:v>0.06</c:v>
                </c:pt>
                <c:pt idx="14">
                  <c:v>6.0999999999999999E-2</c:v>
                </c:pt>
              </c:numCache>
            </c:numRef>
          </c:val>
          <c:smooth val="0"/>
          <c:extLst>
            <c:ext xmlns:c16="http://schemas.microsoft.com/office/drawing/2014/chart" uri="{C3380CC4-5D6E-409C-BE32-E72D297353CC}">
              <c16:uniqueId val="{00000000-0126-9C4D-A32B-CEE39A00C136}"/>
            </c:ext>
          </c:extLst>
        </c:ser>
        <c:dLbls>
          <c:showLegendKey val="0"/>
          <c:showVal val="0"/>
          <c:showCatName val="0"/>
          <c:showSerName val="0"/>
          <c:showPercent val="0"/>
          <c:showBubbleSize val="0"/>
        </c:dLbls>
        <c:smooth val="0"/>
        <c:axId val="1531556528"/>
        <c:axId val="1531676064"/>
      </c:lineChart>
      <c:catAx>
        <c:axId val="1531556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1676064"/>
        <c:crosses val="autoZero"/>
        <c:auto val="1"/>
        <c:lblAlgn val="ctr"/>
        <c:lblOffset val="100"/>
        <c:noMultiLvlLbl val="0"/>
      </c:catAx>
      <c:valAx>
        <c:axId val="1531676064"/>
        <c:scaling>
          <c:orientation val="minMax"/>
        </c:scaling>
        <c:delete val="0"/>
        <c:axPos val="l"/>
        <c:majorGridlines>
          <c:spPr>
            <a:ln w="9525" cap="flat" cmpd="sng" algn="ctr">
              <a:solidFill>
                <a:schemeClr val="tx1">
                  <a:lumMod val="15000"/>
                  <a:lumOff val="85000"/>
                </a:schemeClr>
              </a:solidFill>
              <a:round/>
            </a:ln>
            <a:effectLst/>
          </c:spPr>
        </c:majorGridlines>
        <c:numFmt formatCode="#,##0.0%_);[Red]\-#,##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15565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Leased</a:t>
            </a:r>
            <a:r>
              <a:rPr lang="en-US" baseline="0"/>
              <a:t> SF (% of inventory)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strRef>
              <c:f>CommercialDataGrid!$A$130:$A$143</c:f>
              <c:strCache>
                <c:ptCount val="14"/>
                <c:pt idx="0">
                  <c:v>2022 Q1</c:v>
                </c:pt>
                <c:pt idx="1">
                  <c:v>2022 Q2</c:v>
                </c:pt>
                <c:pt idx="2">
                  <c:v>2022 Q3</c:v>
                </c:pt>
                <c:pt idx="3">
                  <c:v>2022 Q4</c:v>
                </c:pt>
                <c:pt idx="4">
                  <c:v>2023 Q1</c:v>
                </c:pt>
                <c:pt idx="5">
                  <c:v>2023 Q2</c:v>
                </c:pt>
                <c:pt idx="6">
                  <c:v>2023 Q3</c:v>
                </c:pt>
                <c:pt idx="7">
                  <c:v>2023 Q4</c:v>
                </c:pt>
                <c:pt idx="8">
                  <c:v>2024 Q1</c:v>
                </c:pt>
                <c:pt idx="9">
                  <c:v>2024 Q2</c:v>
                </c:pt>
                <c:pt idx="10">
                  <c:v>2024 Q3</c:v>
                </c:pt>
                <c:pt idx="11">
                  <c:v>2024 Q4</c:v>
                </c:pt>
                <c:pt idx="12">
                  <c:v>2025 Q1</c:v>
                </c:pt>
                <c:pt idx="13">
                  <c:v>2025 Q2</c:v>
                </c:pt>
              </c:strCache>
            </c:strRef>
          </c:cat>
          <c:val>
            <c:numRef>
              <c:f>CommercialDataGrid!$AK$130:$AK$143</c:f>
              <c:numCache>
                <c:formatCode>0.00%</c:formatCode>
                <c:ptCount val="14"/>
                <c:pt idx="0">
                  <c:v>1.3992784837424449E-2</c:v>
                </c:pt>
                <c:pt idx="1">
                  <c:v>1.2398734612616912E-2</c:v>
                </c:pt>
                <c:pt idx="2">
                  <c:v>1.2468795215370837E-2</c:v>
                </c:pt>
                <c:pt idx="3">
                  <c:v>1.071818432936413E-2</c:v>
                </c:pt>
                <c:pt idx="4">
                  <c:v>1.1919174562194419E-2</c:v>
                </c:pt>
                <c:pt idx="5">
                  <c:v>1.1337153389223632E-2</c:v>
                </c:pt>
                <c:pt idx="6">
                  <c:v>1.0838559116757018E-2</c:v>
                </c:pt>
                <c:pt idx="7">
                  <c:v>1.1078983656321113E-2</c:v>
                </c:pt>
                <c:pt idx="8">
                  <c:v>1.1417781714083098E-2</c:v>
                </c:pt>
                <c:pt idx="9">
                  <c:v>1.116632525766839E-2</c:v>
                </c:pt>
                <c:pt idx="10">
                  <c:v>1.0453841328441746E-2</c:v>
                </c:pt>
                <c:pt idx="11">
                  <c:v>9.83733827828049E-3</c:v>
                </c:pt>
                <c:pt idx="12">
                  <c:v>1.0153517489968646E-2</c:v>
                </c:pt>
                <c:pt idx="13">
                  <c:v>1.0432052262147532E-2</c:v>
                </c:pt>
              </c:numCache>
            </c:numRef>
          </c:val>
          <c:smooth val="0"/>
          <c:extLst>
            <c:ext xmlns:c16="http://schemas.microsoft.com/office/drawing/2014/chart" uri="{C3380CC4-5D6E-409C-BE32-E72D297353CC}">
              <c16:uniqueId val="{00000000-F862-7A4E-81AF-89CA797CC2EB}"/>
            </c:ext>
          </c:extLst>
        </c:ser>
        <c:dLbls>
          <c:showLegendKey val="0"/>
          <c:showVal val="0"/>
          <c:showCatName val="0"/>
          <c:showSerName val="0"/>
          <c:showPercent val="0"/>
          <c:showBubbleSize val="0"/>
        </c:dLbls>
        <c:smooth val="0"/>
        <c:axId val="1581688223"/>
        <c:axId val="1581624799"/>
      </c:lineChart>
      <c:catAx>
        <c:axId val="1581688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1624799"/>
        <c:crosses val="autoZero"/>
        <c:auto val="1"/>
        <c:lblAlgn val="ctr"/>
        <c:lblOffset val="100"/>
        <c:noMultiLvlLbl val="0"/>
      </c:catAx>
      <c:valAx>
        <c:axId val="1581624799"/>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16882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chemeClr val="accent4">
                  <a:lumMod val="75000"/>
                </a:schemeClr>
              </a:solidFill>
              <a:ln w="19050">
                <a:solidFill>
                  <a:schemeClr val="lt1"/>
                </a:solidFill>
              </a:ln>
              <a:effectLst/>
            </c:spPr>
            <c:extLst>
              <c:ext xmlns:c16="http://schemas.microsoft.com/office/drawing/2014/chart" uri="{C3380CC4-5D6E-409C-BE32-E72D297353CC}">
                <c16:uniqueId val="{00000001-64C1-4EAB-805C-62DB9C05C9D0}"/>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64C1-4EAB-805C-62DB9C05C9D0}"/>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64C1-4EAB-805C-62DB9C05C9D0}"/>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64C1-4EAB-805C-62DB9C05C9D0}"/>
              </c:ext>
            </c:extLst>
          </c:dPt>
          <c:dPt>
            <c:idx val="4"/>
            <c:bubble3D val="0"/>
            <c:spPr>
              <a:solidFill>
                <a:schemeClr val="accent1"/>
              </a:solidFill>
              <a:ln w="19050">
                <a:solidFill>
                  <a:schemeClr val="lt1"/>
                </a:solidFill>
              </a:ln>
              <a:effectLst/>
            </c:spPr>
            <c:extLst>
              <c:ext xmlns:c16="http://schemas.microsoft.com/office/drawing/2014/chart" uri="{C3380CC4-5D6E-409C-BE32-E72D297353CC}">
                <c16:uniqueId val="{00000009-64C1-4EAB-805C-62DB9C05C9D0}"/>
              </c:ext>
            </c:extLst>
          </c:dPt>
          <c:dPt>
            <c:idx val="5"/>
            <c:bubble3D val="0"/>
            <c:spPr>
              <a:solidFill>
                <a:schemeClr val="accent5"/>
              </a:solidFill>
              <a:ln w="19050">
                <a:solidFill>
                  <a:schemeClr val="lt1"/>
                </a:solidFill>
              </a:ln>
              <a:effectLst/>
            </c:spPr>
            <c:extLst>
              <c:ext xmlns:c16="http://schemas.microsoft.com/office/drawing/2014/chart" uri="{C3380CC4-5D6E-409C-BE32-E72D297353CC}">
                <c16:uniqueId val="{0000000B-64C1-4EAB-805C-62DB9C05C9D0}"/>
              </c:ext>
            </c:extLst>
          </c:dPt>
          <c:dPt>
            <c:idx val="6"/>
            <c:bubble3D val="0"/>
            <c:spPr>
              <a:solidFill>
                <a:schemeClr val="accent3"/>
              </a:solidFill>
              <a:ln w="19050">
                <a:solidFill>
                  <a:schemeClr val="lt1"/>
                </a:solidFill>
              </a:ln>
              <a:effectLst/>
            </c:spPr>
            <c:extLst>
              <c:ext xmlns:c16="http://schemas.microsoft.com/office/drawing/2014/chart" uri="{C3380CC4-5D6E-409C-BE32-E72D297353CC}">
                <c16:uniqueId val="{0000000D-64C1-4EAB-805C-62DB9C05C9D0}"/>
              </c:ext>
            </c:extLst>
          </c:dPt>
          <c:dPt>
            <c:idx val="7"/>
            <c:bubble3D val="0"/>
            <c:spPr>
              <a:solidFill>
                <a:schemeClr val="accent5"/>
              </a:solidFill>
              <a:ln w="19050">
                <a:solidFill>
                  <a:schemeClr val="lt1"/>
                </a:solidFill>
              </a:ln>
              <a:effectLst/>
            </c:spPr>
            <c:extLst>
              <c:ext xmlns:c16="http://schemas.microsoft.com/office/drawing/2014/chart" uri="{C3380CC4-5D6E-409C-BE32-E72D297353CC}">
                <c16:uniqueId val="{0000000F-64C1-4EAB-805C-62DB9C05C9D0}"/>
              </c:ext>
            </c:extLst>
          </c:dPt>
          <c:dPt>
            <c:idx val="8"/>
            <c:bubble3D val="0"/>
            <c:spPr>
              <a:solidFill>
                <a:schemeClr val="accent3"/>
              </a:solidFill>
              <a:ln w="19050">
                <a:solidFill>
                  <a:schemeClr val="lt1"/>
                </a:solidFill>
              </a:ln>
              <a:effectLst/>
            </c:spPr>
            <c:extLst>
              <c:ext xmlns:c16="http://schemas.microsoft.com/office/drawing/2014/chart" uri="{C3380CC4-5D6E-409C-BE32-E72D297353CC}">
                <c16:uniqueId val="{00000011-64C1-4EAB-805C-62DB9C05C9D0}"/>
              </c:ext>
            </c:extLst>
          </c:dPt>
          <c:dPt>
            <c:idx val="9"/>
            <c:bubble3D val="0"/>
            <c:spPr>
              <a:solidFill>
                <a:schemeClr val="accent2"/>
              </a:solidFill>
              <a:ln w="19050">
                <a:solidFill>
                  <a:schemeClr val="lt1"/>
                </a:solidFill>
              </a:ln>
              <a:effectLst/>
            </c:spPr>
            <c:extLst>
              <c:ext xmlns:c16="http://schemas.microsoft.com/office/drawing/2014/chart" uri="{C3380CC4-5D6E-409C-BE32-E72D297353CC}">
                <c16:uniqueId val="{00000013-64C1-4EAB-805C-62DB9C05C9D0}"/>
              </c:ext>
            </c:extLst>
          </c:dPt>
          <c:dPt>
            <c:idx val="10"/>
            <c:bubble3D val="0"/>
            <c:spPr>
              <a:solidFill>
                <a:schemeClr val="accent2"/>
              </a:solidFill>
              <a:ln w="19050">
                <a:solidFill>
                  <a:schemeClr val="lt1"/>
                </a:solidFill>
              </a:ln>
              <a:effectLst/>
            </c:spPr>
            <c:extLst>
              <c:ext xmlns:c16="http://schemas.microsoft.com/office/drawing/2014/chart" uri="{C3380CC4-5D6E-409C-BE32-E72D297353CC}">
                <c16:uniqueId val="{00000015-64C1-4EAB-805C-62DB9C05C9D0}"/>
              </c:ext>
            </c:extLst>
          </c:dPt>
          <c:dPt>
            <c:idx val="11"/>
            <c:bubble3D val="0"/>
            <c:spPr>
              <a:solidFill>
                <a:schemeClr val="accent2"/>
              </a:solidFill>
              <a:ln w="19050">
                <a:solidFill>
                  <a:schemeClr val="lt1"/>
                </a:solidFill>
              </a:ln>
              <a:effectLst/>
            </c:spPr>
            <c:extLst>
              <c:ext xmlns:c16="http://schemas.microsoft.com/office/drawing/2014/chart" uri="{C3380CC4-5D6E-409C-BE32-E72D297353CC}">
                <c16:uniqueId val="{00000017-64C1-4EAB-805C-62DB9C05C9D0}"/>
              </c:ext>
            </c:extLst>
          </c:dPt>
          <c:dPt>
            <c:idx val="12"/>
            <c:bubble3D val="0"/>
            <c:spPr>
              <a:solidFill>
                <a:schemeClr val="accent3"/>
              </a:solidFill>
              <a:ln w="19050">
                <a:solidFill>
                  <a:schemeClr val="lt1"/>
                </a:solidFill>
              </a:ln>
              <a:effectLst/>
            </c:spPr>
            <c:extLst>
              <c:ext xmlns:c16="http://schemas.microsoft.com/office/drawing/2014/chart" uri="{C3380CC4-5D6E-409C-BE32-E72D297353CC}">
                <c16:uniqueId val="{00000019-64C1-4EAB-805C-62DB9C05C9D0}"/>
              </c:ext>
            </c:extLst>
          </c:dPt>
          <c:dPt>
            <c:idx val="13"/>
            <c:bubble3D val="0"/>
            <c:spPr>
              <a:solidFill>
                <a:schemeClr val="accent3"/>
              </a:solidFill>
              <a:ln w="19050">
                <a:solidFill>
                  <a:schemeClr val="lt1"/>
                </a:solidFill>
              </a:ln>
              <a:effectLst/>
            </c:spPr>
            <c:extLst>
              <c:ext xmlns:c16="http://schemas.microsoft.com/office/drawing/2014/chart" uri="{C3380CC4-5D6E-409C-BE32-E72D297353CC}">
                <c16:uniqueId val="{0000001B-64C1-4EAB-805C-62DB9C05C9D0}"/>
              </c:ext>
            </c:extLst>
          </c:dPt>
          <c:dPt>
            <c:idx val="14"/>
            <c:bubble3D val="0"/>
            <c:spPr>
              <a:solidFill>
                <a:schemeClr val="accent3"/>
              </a:solidFill>
              <a:ln w="19050">
                <a:solidFill>
                  <a:schemeClr val="lt1"/>
                </a:solidFill>
              </a:ln>
              <a:effectLst/>
            </c:spPr>
            <c:extLst>
              <c:ext xmlns:c16="http://schemas.microsoft.com/office/drawing/2014/chart" uri="{C3380CC4-5D6E-409C-BE32-E72D297353CC}">
                <c16:uniqueId val="{0000001D-64C1-4EAB-805C-62DB9C05C9D0}"/>
              </c:ext>
            </c:extLst>
          </c:dPt>
          <c:cat>
            <c:strRef>
              <c:f>'[Performance Table - Asset Level Q4 2024 v1.1.xlsx]Summary Fund II no lubbock'!$H$7:$H$21</c:f>
              <c:strCache>
                <c:ptCount val="15"/>
                <c:pt idx="0">
                  <c:v>Northern NJ/New York</c:v>
                </c:pt>
                <c:pt idx="1">
                  <c:v>Long Island</c:v>
                </c:pt>
                <c:pt idx="2">
                  <c:v>Lubbock</c:v>
                </c:pt>
                <c:pt idx="3">
                  <c:v>Atlanta</c:v>
                </c:pt>
                <c:pt idx="4">
                  <c:v>Dallas</c:v>
                </c:pt>
                <c:pt idx="5">
                  <c:v>Philadelphia</c:v>
                </c:pt>
                <c:pt idx="6">
                  <c:v>Baltimore</c:v>
                </c:pt>
                <c:pt idx="7">
                  <c:v>Chicago</c:v>
                </c:pt>
                <c:pt idx="8">
                  <c:v>Charlotte, NC</c:v>
                </c:pt>
                <c:pt idx="9">
                  <c:v>San Antonio</c:v>
                </c:pt>
                <c:pt idx="10">
                  <c:v>Tampa</c:v>
                </c:pt>
                <c:pt idx="11">
                  <c:v>Jacksonville</c:v>
                </c:pt>
                <c:pt idx="12">
                  <c:v>Memphis</c:v>
                </c:pt>
                <c:pt idx="13">
                  <c:v>Cincinnati</c:v>
                </c:pt>
                <c:pt idx="14">
                  <c:v>Columbus</c:v>
                </c:pt>
              </c:strCache>
            </c:strRef>
          </c:cat>
          <c:val>
            <c:numRef>
              <c:f>'[Performance Table - Asset Level Q4 2024 v1.1.xlsx]Summary Fund II no lubbock'!$J$7:$J$21</c:f>
              <c:numCache>
                <c:formatCode>0.0%</c:formatCode>
                <c:ptCount val="15"/>
                <c:pt idx="0">
                  <c:v>0.1684528634776937</c:v>
                </c:pt>
                <c:pt idx="1">
                  <c:v>0</c:v>
                </c:pt>
                <c:pt idx="2">
                  <c:v>0</c:v>
                </c:pt>
                <c:pt idx="3">
                  <c:v>0.17192384125478574</c:v>
                </c:pt>
                <c:pt idx="4">
                  <c:v>0.16589510484885803</c:v>
                </c:pt>
                <c:pt idx="5">
                  <c:v>0.19590967332849549</c:v>
                </c:pt>
                <c:pt idx="6">
                  <c:v>0</c:v>
                </c:pt>
                <c:pt idx="7">
                  <c:v>0.16952640317818327</c:v>
                </c:pt>
                <c:pt idx="8">
                  <c:v>0</c:v>
                </c:pt>
                <c:pt idx="9">
                  <c:v>2.7938536430708538E-2</c:v>
                </c:pt>
                <c:pt idx="10">
                  <c:v>1.3520077979771512E-2</c:v>
                </c:pt>
                <c:pt idx="11">
                  <c:v>2.0227915896376299E-2</c:v>
                </c:pt>
                <c:pt idx="12">
                  <c:v>1.5798278980758279E-2</c:v>
                </c:pt>
                <c:pt idx="13">
                  <c:v>4.2194127533008934E-2</c:v>
                </c:pt>
                <c:pt idx="14">
                  <c:v>8.6131770913602298E-3</c:v>
                </c:pt>
              </c:numCache>
            </c:numRef>
          </c:val>
          <c:extLst>
            <c:ext xmlns:c16="http://schemas.microsoft.com/office/drawing/2014/chart" uri="{C3380CC4-5D6E-409C-BE32-E72D297353CC}">
              <c16:uniqueId val="{0000001E-64C1-4EAB-805C-62DB9C05C9D0}"/>
            </c:ext>
          </c:extLst>
        </c:ser>
        <c:dLbls>
          <c:showLegendKey val="0"/>
          <c:showVal val="0"/>
          <c:showCatName val="0"/>
          <c:showSerName val="0"/>
          <c:showPercent val="0"/>
          <c:showBubbleSize val="0"/>
          <c:showLeaderLines val="1"/>
        </c:dLbls>
        <c:firstSliceAng val="0"/>
        <c:holeSize val="4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Net absorption (% of inventory)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strRef>
              <c:f>'[FPR data.xlsx]CommercialDataGrid'!$A$130:$A$143</c:f>
              <c:strCache>
                <c:ptCount val="14"/>
                <c:pt idx="0">
                  <c:v>2022 Q1</c:v>
                </c:pt>
                <c:pt idx="1">
                  <c:v>2022 Q2</c:v>
                </c:pt>
                <c:pt idx="2">
                  <c:v>2022 Q3</c:v>
                </c:pt>
                <c:pt idx="3">
                  <c:v>2022 Q4</c:v>
                </c:pt>
                <c:pt idx="4">
                  <c:v>2023 Q1</c:v>
                </c:pt>
                <c:pt idx="5">
                  <c:v>2023 Q2</c:v>
                </c:pt>
                <c:pt idx="6">
                  <c:v>2023 Q3</c:v>
                </c:pt>
                <c:pt idx="7">
                  <c:v>2023 Q4</c:v>
                </c:pt>
                <c:pt idx="8">
                  <c:v>2024 Q1</c:v>
                </c:pt>
                <c:pt idx="9">
                  <c:v>2024 Q2</c:v>
                </c:pt>
                <c:pt idx="10">
                  <c:v>2024 Q3</c:v>
                </c:pt>
                <c:pt idx="11">
                  <c:v>2024 Q4</c:v>
                </c:pt>
                <c:pt idx="12">
                  <c:v>2025 Q1</c:v>
                </c:pt>
                <c:pt idx="13">
                  <c:v>2025 Q2</c:v>
                </c:pt>
              </c:strCache>
            </c:strRef>
          </c:cat>
          <c:val>
            <c:numRef>
              <c:f>'[FPR data.xlsx]CommercialDataGrid'!$Z$130:$Z$143</c:f>
              <c:numCache>
                <c:formatCode>0.00%</c:formatCode>
                <c:ptCount val="14"/>
                <c:pt idx="0">
                  <c:v>2.7847985889865568E-3</c:v>
                </c:pt>
                <c:pt idx="1">
                  <c:v>3.8672393980622825E-3</c:v>
                </c:pt>
                <c:pt idx="2">
                  <c:v>1.9850208625220929E-3</c:v>
                </c:pt>
                <c:pt idx="3">
                  <c:v>2.2066664178594137E-3</c:v>
                </c:pt>
                <c:pt idx="4">
                  <c:v>-1.0956674703524649E-3</c:v>
                </c:pt>
                <c:pt idx="5">
                  <c:v>-3.0063230854258623E-4</c:v>
                </c:pt>
                <c:pt idx="6">
                  <c:v>-1.0367913947455509E-3</c:v>
                </c:pt>
                <c:pt idx="7">
                  <c:v>-3.6487013389878718E-4</c:v>
                </c:pt>
                <c:pt idx="8">
                  <c:v>-1.4643209086596153E-3</c:v>
                </c:pt>
                <c:pt idx="9">
                  <c:v>-3.9668023785149855E-5</c:v>
                </c:pt>
                <c:pt idx="10">
                  <c:v>-1.2964306790788928E-4</c:v>
                </c:pt>
                <c:pt idx="11">
                  <c:v>4.3057056809042731E-4</c:v>
                </c:pt>
                <c:pt idx="12">
                  <c:v>-1.1301417393904587E-3</c:v>
                </c:pt>
                <c:pt idx="13">
                  <c:v>-1.8204528927233557E-3</c:v>
                </c:pt>
              </c:numCache>
            </c:numRef>
          </c:val>
          <c:smooth val="0"/>
          <c:extLst>
            <c:ext xmlns:c16="http://schemas.microsoft.com/office/drawing/2014/chart" uri="{C3380CC4-5D6E-409C-BE32-E72D297353CC}">
              <c16:uniqueId val="{00000000-34C4-F249-874F-61CBAEE257F8}"/>
            </c:ext>
          </c:extLst>
        </c:ser>
        <c:dLbls>
          <c:showLegendKey val="0"/>
          <c:showVal val="0"/>
          <c:showCatName val="0"/>
          <c:showSerName val="0"/>
          <c:showPercent val="0"/>
          <c:showBubbleSize val="0"/>
        </c:dLbls>
        <c:smooth val="0"/>
        <c:axId val="1625089311"/>
        <c:axId val="1630126080"/>
      </c:lineChart>
      <c:catAx>
        <c:axId val="16250893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0126080"/>
        <c:crosses val="autoZero"/>
        <c:auto val="1"/>
        <c:lblAlgn val="ctr"/>
        <c:lblOffset val="100"/>
        <c:noMultiLvlLbl val="0"/>
      </c:catAx>
      <c:valAx>
        <c:axId val="163012608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50893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Lease escalations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strRef>
              <c:f>Table!$AD$51:$AQ$51</c:f>
              <c:strCache>
                <c:ptCount val="14"/>
                <c:pt idx="0">
                  <c:v>2022Q1</c:v>
                </c:pt>
                <c:pt idx="1">
                  <c:v>2022Q2</c:v>
                </c:pt>
                <c:pt idx="2">
                  <c:v>2022Q3</c:v>
                </c:pt>
                <c:pt idx="3">
                  <c:v>2022Q4</c:v>
                </c:pt>
                <c:pt idx="4">
                  <c:v>2023Q1</c:v>
                </c:pt>
                <c:pt idx="5">
                  <c:v>2023Q2</c:v>
                </c:pt>
                <c:pt idx="6">
                  <c:v>2023Q3</c:v>
                </c:pt>
                <c:pt idx="7">
                  <c:v>2023Q4</c:v>
                </c:pt>
                <c:pt idx="8">
                  <c:v>2024Q1</c:v>
                </c:pt>
                <c:pt idx="9">
                  <c:v>2024Q2</c:v>
                </c:pt>
                <c:pt idx="10">
                  <c:v>2024Q3</c:v>
                </c:pt>
                <c:pt idx="11">
                  <c:v>2024Q4</c:v>
                </c:pt>
                <c:pt idx="12">
                  <c:v>2025Q1</c:v>
                </c:pt>
                <c:pt idx="13">
                  <c:v>2025Q2</c:v>
                </c:pt>
              </c:strCache>
            </c:strRef>
          </c:cat>
          <c:val>
            <c:numRef>
              <c:f>Table!$AD$50:$AQ$50</c:f>
              <c:numCache>
                <c:formatCode>General</c:formatCode>
                <c:ptCount val="14"/>
                <c:pt idx="0">
                  <c:v>3.3608857546515423</c:v>
                </c:pt>
                <c:pt idx="1">
                  <c:v>3.484121888349641</c:v>
                </c:pt>
                <c:pt idx="2">
                  <c:v>3.6305898533118852</c:v>
                </c:pt>
                <c:pt idx="3">
                  <c:v>3.7711709348962899</c:v>
                </c:pt>
                <c:pt idx="4">
                  <c:v>3.7634571114434654</c:v>
                </c:pt>
                <c:pt idx="5">
                  <c:v>3.7892590643310102</c:v>
                </c:pt>
                <c:pt idx="6">
                  <c:v>3.7576244664624392</c:v>
                </c:pt>
                <c:pt idx="7">
                  <c:v>3.7968580598059174</c:v>
                </c:pt>
                <c:pt idx="8">
                  <c:v>3.7635923258508974</c:v>
                </c:pt>
                <c:pt idx="9">
                  <c:v>3.7864098109477413</c:v>
                </c:pt>
                <c:pt idx="10">
                  <c:v>3.722271830322736</c:v>
                </c:pt>
                <c:pt idx="11">
                  <c:v>3.7274798498470854</c:v>
                </c:pt>
                <c:pt idx="12">
                  <c:v>3.6571536443387385</c:v>
                </c:pt>
                <c:pt idx="13">
                  <c:v>3.5339158366000065</c:v>
                </c:pt>
              </c:numCache>
            </c:numRef>
          </c:val>
          <c:smooth val="0"/>
          <c:extLst>
            <c:ext xmlns:c16="http://schemas.microsoft.com/office/drawing/2014/chart" uri="{C3380CC4-5D6E-409C-BE32-E72D297353CC}">
              <c16:uniqueId val="{00000000-E031-2941-A535-29DCEA69A265}"/>
            </c:ext>
          </c:extLst>
        </c:ser>
        <c:dLbls>
          <c:showLegendKey val="0"/>
          <c:showVal val="0"/>
          <c:showCatName val="0"/>
          <c:showSerName val="0"/>
          <c:showPercent val="0"/>
          <c:showBubbleSize val="0"/>
        </c:dLbls>
        <c:smooth val="0"/>
        <c:axId val="992119040"/>
        <c:axId val="1629660912"/>
      </c:lineChart>
      <c:catAx>
        <c:axId val="992119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9660912"/>
        <c:crosses val="autoZero"/>
        <c:auto val="1"/>
        <c:lblAlgn val="ctr"/>
        <c:lblOffset val="100"/>
        <c:noMultiLvlLbl val="0"/>
      </c:catAx>
      <c:valAx>
        <c:axId val="1629660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92119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Leasing Spread % by Activity Type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All Leases</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consolidated-leasing'!$X$223:$Y$223</c:f>
              <c:strCache>
                <c:ptCount val="2"/>
                <c:pt idx="0">
                  <c:v>Rent Inc over Prior Leases</c:v>
                </c:pt>
                <c:pt idx="1">
                  <c:v>Rent Increase over BP</c:v>
                </c:pt>
              </c:strCache>
              <c:extLst xmlns:c15="http://schemas.microsoft.com/office/drawing/2012/chart"/>
            </c:strRef>
          </c:cat>
          <c:val>
            <c:numRef>
              <c:f>'DATA consolidated-leasing'!$X$239:$Y$239</c:f>
              <c:numCache>
                <c:formatCode>0%</c:formatCode>
                <c:ptCount val="2"/>
                <c:pt idx="0">
                  <c:v>0.34837248332454518</c:v>
                </c:pt>
                <c:pt idx="1">
                  <c:v>0.12266219009703838</c:v>
                </c:pt>
              </c:numCache>
              <c:extLst xmlns:c15="http://schemas.microsoft.com/office/drawing/2012/chart"/>
            </c:numRef>
          </c:val>
          <c:extLst xmlns:c15="http://schemas.microsoft.com/office/drawing/2012/chart">
            <c:ext xmlns:c16="http://schemas.microsoft.com/office/drawing/2014/chart" uri="{C3380CC4-5D6E-409C-BE32-E72D297353CC}">
              <c16:uniqueId val="{00000000-9161-4EA0-B8A0-CA0136630531}"/>
            </c:ext>
          </c:extLst>
        </c:ser>
        <c:ser>
          <c:idx val="1"/>
          <c:order val="1"/>
          <c:tx>
            <c:v>New Leases</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consolidated-leasing'!$X$223:$Y$223</c:f>
              <c:strCache>
                <c:ptCount val="2"/>
                <c:pt idx="0">
                  <c:v>Rent Inc over Prior Leases</c:v>
                </c:pt>
                <c:pt idx="1">
                  <c:v>Rent Increase over BP</c:v>
                </c:pt>
              </c:strCache>
            </c:strRef>
          </c:cat>
          <c:val>
            <c:numRef>
              <c:f>'DATA consolidated-leasing'!$X$345:$Y$345</c:f>
              <c:numCache>
                <c:formatCode>0%</c:formatCode>
                <c:ptCount val="2"/>
                <c:pt idx="0">
                  <c:v>0.29361348232375706</c:v>
                </c:pt>
                <c:pt idx="1">
                  <c:v>0.1466753076154943</c:v>
                </c:pt>
              </c:numCache>
            </c:numRef>
          </c:val>
          <c:extLst>
            <c:ext xmlns:c16="http://schemas.microsoft.com/office/drawing/2014/chart" uri="{C3380CC4-5D6E-409C-BE32-E72D297353CC}">
              <c16:uniqueId val="{00000001-9161-4EA0-B8A0-CA0136630531}"/>
            </c:ext>
          </c:extLst>
        </c:ser>
        <c:ser>
          <c:idx val="2"/>
          <c:order val="2"/>
          <c:tx>
            <c:v>Renewals</c:v>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consolidated-leasing'!$X$223:$Y$223</c:f>
              <c:strCache>
                <c:ptCount val="2"/>
                <c:pt idx="0">
                  <c:v>Rent Inc over Prior Leases</c:v>
                </c:pt>
                <c:pt idx="1">
                  <c:v>Rent Increase over BP</c:v>
                </c:pt>
              </c:strCache>
            </c:strRef>
          </c:cat>
          <c:val>
            <c:numRef>
              <c:f>'DATA consolidated-leasing'!$X$365:$Y$365</c:f>
              <c:numCache>
                <c:formatCode>0%</c:formatCode>
                <c:ptCount val="2"/>
                <c:pt idx="0">
                  <c:v>0.38500950059245609</c:v>
                </c:pt>
                <c:pt idx="1">
                  <c:v>0.10137831919942308</c:v>
                </c:pt>
              </c:numCache>
            </c:numRef>
          </c:val>
          <c:extLst>
            <c:ext xmlns:c16="http://schemas.microsoft.com/office/drawing/2014/chart" uri="{C3380CC4-5D6E-409C-BE32-E72D297353CC}">
              <c16:uniqueId val="{00000002-9161-4EA0-B8A0-CA0136630531}"/>
            </c:ext>
          </c:extLst>
        </c:ser>
        <c:dLbls>
          <c:dLblPos val="outEnd"/>
          <c:showLegendKey val="0"/>
          <c:showVal val="1"/>
          <c:showCatName val="0"/>
          <c:showSerName val="0"/>
          <c:showPercent val="0"/>
          <c:showBubbleSize val="0"/>
        </c:dLbls>
        <c:gapWidth val="219"/>
        <c:overlap val="-27"/>
        <c:axId val="789105119"/>
        <c:axId val="789106783"/>
        <c:extLst/>
      </c:barChart>
      <c:catAx>
        <c:axId val="789105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106783"/>
        <c:crosses val="autoZero"/>
        <c:auto val="1"/>
        <c:lblAlgn val="ctr"/>
        <c:lblOffset val="100"/>
        <c:noMultiLvlLbl val="0"/>
      </c:catAx>
      <c:valAx>
        <c:axId val="78910678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105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Leasing Spread % by Fund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Fund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Rent Inc over Prior Leases</c:v>
                </c:pt>
                <c:pt idx="1">
                  <c:v>Rent Increase over BP</c:v>
                </c:pt>
              </c:strCache>
            </c:strRef>
          </c:cat>
          <c:val>
            <c:numRef>
              <c:f>Sheet1!$B$2:$B$3</c:f>
              <c:numCache>
                <c:formatCode>0%</c:formatCode>
                <c:ptCount val="2"/>
                <c:pt idx="0">
                  <c:v>0.39</c:v>
                </c:pt>
                <c:pt idx="1">
                  <c:v>0.1198</c:v>
                </c:pt>
              </c:numCache>
            </c:numRef>
          </c:val>
          <c:extLst>
            <c:ext xmlns:c16="http://schemas.microsoft.com/office/drawing/2014/chart" uri="{C3380CC4-5D6E-409C-BE32-E72D297353CC}">
              <c16:uniqueId val="{00000000-6958-4A50-AEE3-87AF7712B1FF}"/>
            </c:ext>
          </c:extLst>
        </c:ser>
        <c:ser>
          <c:idx val="1"/>
          <c:order val="1"/>
          <c:tx>
            <c:strRef>
              <c:f>Sheet1!$C$1</c:f>
              <c:strCache>
                <c:ptCount val="1"/>
                <c:pt idx="0">
                  <c:v>Fund 3</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Rent Inc over Prior Leases</c:v>
                </c:pt>
                <c:pt idx="1">
                  <c:v>Rent Increase over BP</c:v>
                </c:pt>
              </c:strCache>
            </c:strRef>
          </c:cat>
          <c:val>
            <c:numRef>
              <c:f>Sheet1!$C$2:$C$3</c:f>
              <c:numCache>
                <c:formatCode>0%</c:formatCode>
                <c:ptCount val="2"/>
                <c:pt idx="0">
                  <c:v>0.41</c:v>
                </c:pt>
                <c:pt idx="1">
                  <c:v>5.1900000000000002E-2</c:v>
                </c:pt>
              </c:numCache>
            </c:numRef>
          </c:val>
          <c:extLst>
            <c:ext xmlns:c16="http://schemas.microsoft.com/office/drawing/2014/chart" uri="{C3380CC4-5D6E-409C-BE32-E72D297353CC}">
              <c16:uniqueId val="{00000001-6958-4A50-AEE3-87AF7712B1FF}"/>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Lease Spread over Time</a:t>
            </a:r>
            <a:r>
              <a:rPr lang="en-US" sz="1400" baseline="0"/>
              <a:t> (2Q22-2Q25)</a:t>
            </a:r>
            <a:endParaRPr lang="en-US" sz="140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Increase % over Prior Rate</c:v>
                </c:pt>
              </c:strCache>
            </c:strRef>
          </c:tx>
          <c:spPr>
            <a:ln w="28575" cap="rnd">
              <a:solidFill>
                <a:schemeClr val="accent1"/>
              </a:solidFill>
              <a:round/>
            </a:ln>
            <a:effectLst/>
          </c:spPr>
          <c:marker>
            <c:symbol val="none"/>
          </c:marker>
          <c:cat>
            <c:strRef>
              <c:f>Sheet1!$A$2:$A$12</c:f>
              <c:strCache>
                <c:ptCount val="11"/>
                <c:pt idx="0">
                  <c:v>Q4 2022</c:v>
                </c:pt>
                <c:pt idx="1">
                  <c:v>Q1 2023</c:v>
                </c:pt>
                <c:pt idx="2">
                  <c:v>Q2 2023</c:v>
                </c:pt>
                <c:pt idx="3">
                  <c:v>Q3 2023</c:v>
                </c:pt>
                <c:pt idx="4">
                  <c:v>Q4 2023</c:v>
                </c:pt>
                <c:pt idx="5">
                  <c:v>Q1 2024</c:v>
                </c:pt>
                <c:pt idx="6">
                  <c:v>Q2 2024</c:v>
                </c:pt>
                <c:pt idx="7">
                  <c:v>Q3 2024</c:v>
                </c:pt>
                <c:pt idx="8">
                  <c:v>Q4 2024</c:v>
                </c:pt>
                <c:pt idx="9">
                  <c:v>Q1 2025</c:v>
                </c:pt>
                <c:pt idx="10">
                  <c:v>Q2 2025</c:v>
                </c:pt>
              </c:strCache>
            </c:strRef>
          </c:cat>
          <c:val>
            <c:numRef>
              <c:f>Sheet1!$B$2:$B$12</c:f>
              <c:numCache>
                <c:formatCode>0%</c:formatCode>
                <c:ptCount val="11"/>
                <c:pt idx="0">
                  <c:v>0.43</c:v>
                </c:pt>
                <c:pt idx="1">
                  <c:v>0.34</c:v>
                </c:pt>
                <c:pt idx="2">
                  <c:v>0.39</c:v>
                </c:pt>
                <c:pt idx="3">
                  <c:v>0.28999999999999998</c:v>
                </c:pt>
                <c:pt idx="4">
                  <c:v>0.24</c:v>
                </c:pt>
                <c:pt idx="5">
                  <c:v>0.24</c:v>
                </c:pt>
                <c:pt idx="6">
                  <c:v>0.42</c:v>
                </c:pt>
                <c:pt idx="7">
                  <c:v>0.34</c:v>
                </c:pt>
                <c:pt idx="8">
                  <c:v>0.41</c:v>
                </c:pt>
                <c:pt idx="9">
                  <c:v>0.21</c:v>
                </c:pt>
                <c:pt idx="10">
                  <c:v>0.29389999999999999</c:v>
                </c:pt>
              </c:numCache>
            </c:numRef>
          </c:val>
          <c:smooth val="0"/>
          <c:extLst>
            <c:ext xmlns:c16="http://schemas.microsoft.com/office/drawing/2014/chart" uri="{C3380CC4-5D6E-409C-BE32-E72D297353CC}">
              <c16:uniqueId val="{00000000-6B2B-4B28-BF47-EF9DFC228993}"/>
            </c:ext>
          </c:extLst>
        </c:ser>
        <c:ser>
          <c:idx val="1"/>
          <c:order val="1"/>
          <c:tx>
            <c:strRef>
              <c:f>Sheet1!$C$1</c:f>
              <c:strCache>
                <c:ptCount val="1"/>
                <c:pt idx="0">
                  <c:v>Increase % over BP</c:v>
                </c:pt>
              </c:strCache>
            </c:strRef>
          </c:tx>
          <c:spPr>
            <a:ln w="28575" cap="rnd">
              <a:solidFill>
                <a:schemeClr val="accent2"/>
              </a:solidFill>
              <a:round/>
            </a:ln>
            <a:effectLst/>
          </c:spPr>
          <c:marker>
            <c:symbol val="none"/>
          </c:marker>
          <c:cat>
            <c:strRef>
              <c:f>Sheet1!$A$2:$A$12</c:f>
              <c:strCache>
                <c:ptCount val="11"/>
                <c:pt idx="0">
                  <c:v>Q4 2022</c:v>
                </c:pt>
                <c:pt idx="1">
                  <c:v>Q1 2023</c:v>
                </c:pt>
                <c:pt idx="2">
                  <c:v>Q2 2023</c:v>
                </c:pt>
                <c:pt idx="3">
                  <c:v>Q3 2023</c:v>
                </c:pt>
                <c:pt idx="4">
                  <c:v>Q4 2023</c:v>
                </c:pt>
                <c:pt idx="5">
                  <c:v>Q1 2024</c:v>
                </c:pt>
                <c:pt idx="6">
                  <c:v>Q2 2024</c:v>
                </c:pt>
                <c:pt idx="7">
                  <c:v>Q3 2024</c:v>
                </c:pt>
                <c:pt idx="8">
                  <c:v>Q4 2024</c:v>
                </c:pt>
                <c:pt idx="9">
                  <c:v>Q1 2025</c:v>
                </c:pt>
                <c:pt idx="10">
                  <c:v>Q2 2025</c:v>
                </c:pt>
              </c:strCache>
            </c:strRef>
          </c:cat>
          <c:val>
            <c:numRef>
              <c:f>Sheet1!$C$2:$C$12</c:f>
              <c:numCache>
                <c:formatCode>0%</c:formatCode>
                <c:ptCount val="11"/>
                <c:pt idx="0">
                  <c:v>0.19305722958030058</c:v>
                </c:pt>
                <c:pt idx="1">
                  <c:v>8.0294626610117659E-2</c:v>
                </c:pt>
                <c:pt idx="2">
                  <c:v>0.24226847574694088</c:v>
                </c:pt>
                <c:pt idx="3">
                  <c:v>0.1366508942140312</c:v>
                </c:pt>
                <c:pt idx="4">
                  <c:v>9.8948439065843052E-2</c:v>
                </c:pt>
                <c:pt idx="5">
                  <c:v>0.13948742037931505</c:v>
                </c:pt>
                <c:pt idx="6">
                  <c:v>0.10967555830057196</c:v>
                </c:pt>
                <c:pt idx="7">
                  <c:v>-2.4228234154831219E-2</c:v>
                </c:pt>
                <c:pt idx="8">
                  <c:v>0.155432268718245</c:v>
                </c:pt>
                <c:pt idx="9">
                  <c:v>3.4709447256792592E-2</c:v>
                </c:pt>
                <c:pt idx="10">
                  <c:v>1.89E-2</c:v>
                </c:pt>
              </c:numCache>
            </c:numRef>
          </c:val>
          <c:smooth val="0"/>
          <c:extLst>
            <c:ext xmlns:c16="http://schemas.microsoft.com/office/drawing/2014/chart" uri="{C3380CC4-5D6E-409C-BE32-E72D297353CC}">
              <c16:uniqueId val="{00000001-6B2B-4B28-BF47-EF9DFC228993}"/>
            </c:ext>
          </c:extLst>
        </c:ser>
        <c:ser>
          <c:idx val="2"/>
          <c:order val="2"/>
          <c:tx>
            <c:strRef>
              <c:f>Sheet1!$D$1</c:f>
              <c:strCache>
                <c:ptCount val="1"/>
                <c:pt idx="0">
                  <c:v>Increase % over FM</c:v>
                </c:pt>
              </c:strCache>
            </c:strRef>
          </c:tx>
          <c:spPr>
            <a:ln w="28575" cap="rnd">
              <a:solidFill>
                <a:schemeClr val="accent3"/>
              </a:solidFill>
              <a:round/>
            </a:ln>
            <a:effectLst/>
          </c:spPr>
          <c:marker>
            <c:symbol val="none"/>
          </c:marker>
          <c:cat>
            <c:strRef>
              <c:f>Sheet1!$A$2:$A$12</c:f>
              <c:strCache>
                <c:ptCount val="11"/>
                <c:pt idx="0">
                  <c:v>Q4 2022</c:v>
                </c:pt>
                <c:pt idx="1">
                  <c:v>Q1 2023</c:v>
                </c:pt>
                <c:pt idx="2">
                  <c:v>Q2 2023</c:v>
                </c:pt>
                <c:pt idx="3">
                  <c:v>Q3 2023</c:v>
                </c:pt>
                <c:pt idx="4">
                  <c:v>Q4 2023</c:v>
                </c:pt>
                <c:pt idx="5">
                  <c:v>Q1 2024</c:v>
                </c:pt>
                <c:pt idx="6">
                  <c:v>Q2 2024</c:v>
                </c:pt>
                <c:pt idx="7">
                  <c:v>Q3 2024</c:v>
                </c:pt>
                <c:pt idx="8">
                  <c:v>Q4 2024</c:v>
                </c:pt>
                <c:pt idx="9">
                  <c:v>Q1 2025</c:v>
                </c:pt>
                <c:pt idx="10">
                  <c:v>Q2 2025</c:v>
                </c:pt>
              </c:strCache>
            </c:strRef>
          </c:cat>
          <c:val>
            <c:numRef>
              <c:f>Sheet1!$D$2:$D$12</c:f>
              <c:numCache>
                <c:formatCode>0%</c:formatCode>
                <c:ptCount val="11"/>
                <c:pt idx="0">
                  <c:v>0.18405759288661749</c:v>
                </c:pt>
                <c:pt idx="1">
                  <c:v>4.1599482927773712E-2</c:v>
                </c:pt>
                <c:pt idx="2">
                  <c:v>0.15240268836530535</c:v>
                </c:pt>
                <c:pt idx="3">
                  <c:v>0.1056013285235009</c:v>
                </c:pt>
                <c:pt idx="4">
                  <c:v>5.6067123787901574E-2</c:v>
                </c:pt>
                <c:pt idx="5">
                  <c:v>3.9515105311993315E-2</c:v>
                </c:pt>
                <c:pt idx="6">
                  <c:v>6.0891089887214589E-2</c:v>
                </c:pt>
                <c:pt idx="7">
                  <c:v>0.1139943478420713</c:v>
                </c:pt>
                <c:pt idx="8">
                  <c:v>-1.5386117573092939E-3</c:v>
                </c:pt>
                <c:pt idx="9">
                  <c:v>1.3318937906455552E-2</c:v>
                </c:pt>
                <c:pt idx="10">
                  <c:v>6.5000000000000002E-2</c:v>
                </c:pt>
              </c:numCache>
            </c:numRef>
          </c:val>
          <c:smooth val="0"/>
          <c:extLst>
            <c:ext xmlns:c16="http://schemas.microsoft.com/office/drawing/2014/chart" uri="{C3380CC4-5D6E-409C-BE32-E72D297353CC}">
              <c16:uniqueId val="{00000002-6B2B-4B28-BF47-EF9DFC228993}"/>
            </c:ext>
          </c:extLst>
        </c:ser>
        <c:dLbls>
          <c:showLegendKey val="0"/>
          <c:showVal val="0"/>
          <c:showCatName val="0"/>
          <c:showSerName val="0"/>
          <c:showPercent val="0"/>
          <c:showBubbleSize val="0"/>
        </c:dLbls>
        <c:smooth val="0"/>
        <c:axId val="103094240"/>
        <c:axId val="103093760"/>
      </c:lineChart>
      <c:catAx>
        <c:axId val="103094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3093760"/>
        <c:crosses val="autoZero"/>
        <c:auto val="1"/>
        <c:lblAlgn val="ctr"/>
        <c:lblOffset val="100"/>
        <c:noMultiLvlLbl val="0"/>
      </c:catAx>
      <c:valAx>
        <c:axId val="10309376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309424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T12 Mo Downtime by DT</a:t>
            </a:r>
            <a:r>
              <a:rPr lang="en-US" baseline="0"/>
              <a:t> Segment</a:t>
            </a: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Sheet1!$B$1</c:f>
              <c:strCache>
                <c:ptCount val="1"/>
                <c:pt idx="0">
                  <c:v>0-3 Mo</c:v>
                </c:pt>
              </c:strCache>
            </c:strRef>
          </c:tx>
          <c:spPr>
            <a:solidFill>
              <a:schemeClr val="accent1"/>
            </a:solidFill>
            <a:ln>
              <a:noFill/>
            </a:ln>
            <a:effectLst/>
          </c:spPr>
          <c:invertIfNegative val="0"/>
          <c:cat>
            <c:strRef>
              <c:f>Sheet1!$A$2:$A$15</c:f>
              <c:strCache>
                <c:ptCount val="14"/>
                <c:pt idx="0">
                  <c:v>Q1 2022</c:v>
                </c:pt>
                <c:pt idx="1">
                  <c:v>Q2 2022</c:v>
                </c:pt>
                <c:pt idx="2">
                  <c:v>Q3 2022</c:v>
                </c:pt>
                <c:pt idx="3">
                  <c:v>Q4 2022</c:v>
                </c:pt>
                <c:pt idx="4">
                  <c:v>Q1 2023</c:v>
                </c:pt>
                <c:pt idx="5">
                  <c:v>Q2 2023</c:v>
                </c:pt>
                <c:pt idx="6">
                  <c:v>Q3 2023</c:v>
                </c:pt>
                <c:pt idx="7">
                  <c:v>Q4 2023</c:v>
                </c:pt>
                <c:pt idx="8">
                  <c:v>Q1 2024</c:v>
                </c:pt>
                <c:pt idx="9">
                  <c:v>Q2 2024</c:v>
                </c:pt>
                <c:pt idx="10">
                  <c:v>Q3 2024</c:v>
                </c:pt>
                <c:pt idx="11">
                  <c:v>Q4 2024</c:v>
                </c:pt>
                <c:pt idx="12">
                  <c:v>Q1 2025</c:v>
                </c:pt>
                <c:pt idx="13">
                  <c:v>Q2 2025</c:v>
                </c:pt>
              </c:strCache>
            </c:strRef>
          </c:cat>
          <c:val>
            <c:numRef>
              <c:f>Sheet1!$B$2:$B$15</c:f>
              <c:numCache>
                <c:formatCode>0%</c:formatCode>
                <c:ptCount val="14"/>
                <c:pt idx="0">
                  <c:v>0.53846153846153844</c:v>
                </c:pt>
                <c:pt idx="1">
                  <c:v>0.43478260869565216</c:v>
                </c:pt>
                <c:pt idx="2">
                  <c:v>0.41935483870967744</c:v>
                </c:pt>
                <c:pt idx="3">
                  <c:v>0.55263157894736847</c:v>
                </c:pt>
                <c:pt idx="4">
                  <c:v>0.5</c:v>
                </c:pt>
                <c:pt idx="5">
                  <c:v>0.47368421052631576</c:v>
                </c:pt>
                <c:pt idx="6">
                  <c:v>0.47368421052631576</c:v>
                </c:pt>
                <c:pt idx="7">
                  <c:v>0.31578947368421051</c:v>
                </c:pt>
                <c:pt idx="8">
                  <c:v>0.35897435897435898</c:v>
                </c:pt>
                <c:pt idx="9">
                  <c:v>0.32500000000000001</c:v>
                </c:pt>
                <c:pt idx="10">
                  <c:v>0.33333333333333331</c:v>
                </c:pt>
                <c:pt idx="11">
                  <c:v>0.33333333333333331</c:v>
                </c:pt>
                <c:pt idx="12">
                  <c:v>0.24242424242424243</c:v>
                </c:pt>
                <c:pt idx="13" formatCode="0.00%">
                  <c:v>0.13800000000000001</c:v>
                </c:pt>
              </c:numCache>
            </c:numRef>
          </c:val>
          <c:extLst>
            <c:ext xmlns:c16="http://schemas.microsoft.com/office/drawing/2014/chart" uri="{C3380CC4-5D6E-409C-BE32-E72D297353CC}">
              <c16:uniqueId val="{00000000-7DD8-4E9C-940B-5D176930A8BC}"/>
            </c:ext>
          </c:extLst>
        </c:ser>
        <c:ser>
          <c:idx val="1"/>
          <c:order val="1"/>
          <c:tx>
            <c:strRef>
              <c:f>Sheet1!$C$1</c:f>
              <c:strCache>
                <c:ptCount val="1"/>
                <c:pt idx="0">
                  <c:v>3-6 Mo</c:v>
                </c:pt>
              </c:strCache>
            </c:strRef>
          </c:tx>
          <c:spPr>
            <a:solidFill>
              <a:schemeClr val="accent2"/>
            </a:solidFill>
            <a:ln>
              <a:noFill/>
            </a:ln>
            <a:effectLst/>
          </c:spPr>
          <c:invertIfNegative val="0"/>
          <c:cat>
            <c:strRef>
              <c:f>Sheet1!$A$2:$A$15</c:f>
              <c:strCache>
                <c:ptCount val="14"/>
                <c:pt idx="0">
                  <c:v>Q1 2022</c:v>
                </c:pt>
                <c:pt idx="1">
                  <c:v>Q2 2022</c:v>
                </c:pt>
                <c:pt idx="2">
                  <c:v>Q3 2022</c:v>
                </c:pt>
                <c:pt idx="3">
                  <c:v>Q4 2022</c:v>
                </c:pt>
                <c:pt idx="4">
                  <c:v>Q1 2023</c:v>
                </c:pt>
                <c:pt idx="5">
                  <c:v>Q2 2023</c:v>
                </c:pt>
                <c:pt idx="6">
                  <c:v>Q3 2023</c:v>
                </c:pt>
                <c:pt idx="7">
                  <c:v>Q4 2023</c:v>
                </c:pt>
                <c:pt idx="8">
                  <c:v>Q1 2024</c:v>
                </c:pt>
                <c:pt idx="9">
                  <c:v>Q2 2024</c:v>
                </c:pt>
                <c:pt idx="10">
                  <c:v>Q3 2024</c:v>
                </c:pt>
                <c:pt idx="11">
                  <c:v>Q4 2024</c:v>
                </c:pt>
                <c:pt idx="12">
                  <c:v>Q1 2025</c:v>
                </c:pt>
                <c:pt idx="13">
                  <c:v>Q2 2025</c:v>
                </c:pt>
              </c:strCache>
            </c:strRef>
          </c:cat>
          <c:val>
            <c:numRef>
              <c:f>Sheet1!$C$2:$C$15</c:f>
              <c:numCache>
                <c:formatCode>0%</c:formatCode>
                <c:ptCount val="14"/>
                <c:pt idx="0">
                  <c:v>0.30769230769230771</c:v>
                </c:pt>
                <c:pt idx="1">
                  <c:v>0.34782608695652173</c:v>
                </c:pt>
                <c:pt idx="2">
                  <c:v>0.29032258064516131</c:v>
                </c:pt>
                <c:pt idx="3">
                  <c:v>0.21052631578947367</c:v>
                </c:pt>
                <c:pt idx="4">
                  <c:v>0.19047619047619047</c:v>
                </c:pt>
                <c:pt idx="5">
                  <c:v>0.15789473684210525</c:v>
                </c:pt>
                <c:pt idx="6">
                  <c:v>0.23684210526315788</c:v>
                </c:pt>
                <c:pt idx="7">
                  <c:v>0.28947368421052633</c:v>
                </c:pt>
                <c:pt idx="8">
                  <c:v>0.30769230769230771</c:v>
                </c:pt>
                <c:pt idx="9">
                  <c:v>0.32500000000000001</c:v>
                </c:pt>
                <c:pt idx="10">
                  <c:v>0.27272727272727271</c:v>
                </c:pt>
                <c:pt idx="11">
                  <c:v>0.3</c:v>
                </c:pt>
                <c:pt idx="12">
                  <c:v>0.24242424242424243</c:v>
                </c:pt>
                <c:pt idx="13" formatCode="0.00%">
                  <c:v>0.27039999999999997</c:v>
                </c:pt>
              </c:numCache>
            </c:numRef>
          </c:val>
          <c:extLst>
            <c:ext xmlns:c16="http://schemas.microsoft.com/office/drawing/2014/chart" uri="{C3380CC4-5D6E-409C-BE32-E72D297353CC}">
              <c16:uniqueId val="{00000001-7DD8-4E9C-940B-5D176930A8BC}"/>
            </c:ext>
          </c:extLst>
        </c:ser>
        <c:ser>
          <c:idx val="2"/>
          <c:order val="2"/>
          <c:tx>
            <c:strRef>
              <c:f>Sheet1!$D$1</c:f>
              <c:strCache>
                <c:ptCount val="1"/>
                <c:pt idx="0">
                  <c:v>6-12 Mo</c:v>
                </c:pt>
              </c:strCache>
            </c:strRef>
          </c:tx>
          <c:spPr>
            <a:solidFill>
              <a:schemeClr val="accent3"/>
            </a:solidFill>
            <a:ln>
              <a:noFill/>
            </a:ln>
            <a:effectLst/>
          </c:spPr>
          <c:invertIfNegative val="0"/>
          <c:cat>
            <c:strRef>
              <c:f>Sheet1!$A$2:$A$15</c:f>
              <c:strCache>
                <c:ptCount val="14"/>
                <c:pt idx="0">
                  <c:v>Q1 2022</c:v>
                </c:pt>
                <c:pt idx="1">
                  <c:v>Q2 2022</c:v>
                </c:pt>
                <c:pt idx="2">
                  <c:v>Q3 2022</c:v>
                </c:pt>
                <c:pt idx="3">
                  <c:v>Q4 2022</c:v>
                </c:pt>
                <c:pt idx="4">
                  <c:v>Q1 2023</c:v>
                </c:pt>
                <c:pt idx="5">
                  <c:v>Q2 2023</c:v>
                </c:pt>
                <c:pt idx="6">
                  <c:v>Q3 2023</c:v>
                </c:pt>
                <c:pt idx="7">
                  <c:v>Q4 2023</c:v>
                </c:pt>
                <c:pt idx="8">
                  <c:v>Q1 2024</c:v>
                </c:pt>
                <c:pt idx="9">
                  <c:v>Q2 2024</c:v>
                </c:pt>
                <c:pt idx="10">
                  <c:v>Q3 2024</c:v>
                </c:pt>
                <c:pt idx="11">
                  <c:v>Q4 2024</c:v>
                </c:pt>
                <c:pt idx="12">
                  <c:v>Q1 2025</c:v>
                </c:pt>
                <c:pt idx="13">
                  <c:v>Q2 2025</c:v>
                </c:pt>
              </c:strCache>
            </c:strRef>
          </c:cat>
          <c:val>
            <c:numRef>
              <c:f>Sheet1!$D$2:$D$15</c:f>
              <c:numCache>
                <c:formatCode>0%</c:formatCode>
                <c:ptCount val="14"/>
                <c:pt idx="0">
                  <c:v>0.15384615384615385</c:v>
                </c:pt>
                <c:pt idx="1">
                  <c:v>0.21739130434782608</c:v>
                </c:pt>
                <c:pt idx="2">
                  <c:v>0.25806451612903225</c:v>
                </c:pt>
                <c:pt idx="3">
                  <c:v>0.18421052631578946</c:v>
                </c:pt>
                <c:pt idx="4">
                  <c:v>0.26190476190476192</c:v>
                </c:pt>
                <c:pt idx="5">
                  <c:v>0.31578947368421051</c:v>
                </c:pt>
                <c:pt idx="6">
                  <c:v>0.26315789473684209</c:v>
                </c:pt>
                <c:pt idx="7">
                  <c:v>0.28947368421052633</c:v>
                </c:pt>
                <c:pt idx="8">
                  <c:v>0.17948717948717949</c:v>
                </c:pt>
                <c:pt idx="9">
                  <c:v>0.15</c:v>
                </c:pt>
                <c:pt idx="10">
                  <c:v>0.15151515151515152</c:v>
                </c:pt>
                <c:pt idx="11">
                  <c:v>0.16666666666666666</c:v>
                </c:pt>
                <c:pt idx="12">
                  <c:v>0.21212121212121213</c:v>
                </c:pt>
                <c:pt idx="13" formatCode="0.00%">
                  <c:v>0.26790000000000003</c:v>
                </c:pt>
              </c:numCache>
            </c:numRef>
          </c:val>
          <c:extLst>
            <c:ext xmlns:c16="http://schemas.microsoft.com/office/drawing/2014/chart" uri="{C3380CC4-5D6E-409C-BE32-E72D297353CC}">
              <c16:uniqueId val="{00000002-7DD8-4E9C-940B-5D176930A8BC}"/>
            </c:ext>
          </c:extLst>
        </c:ser>
        <c:ser>
          <c:idx val="3"/>
          <c:order val="3"/>
          <c:tx>
            <c:strRef>
              <c:f>Sheet1!$E$1</c:f>
              <c:strCache>
                <c:ptCount val="1"/>
                <c:pt idx="0">
                  <c:v>12+ Mo</c:v>
                </c:pt>
              </c:strCache>
            </c:strRef>
          </c:tx>
          <c:spPr>
            <a:solidFill>
              <a:schemeClr val="accent4"/>
            </a:solidFill>
            <a:ln>
              <a:noFill/>
            </a:ln>
            <a:effectLst/>
          </c:spPr>
          <c:invertIfNegative val="0"/>
          <c:cat>
            <c:strRef>
              <c:f>Sheet1!$A$2:$A$15</c:f>
              <c:strCache>
                <c:ptCount val="14"/>
                <c:pt idx="0">
                  <c:v>Q1 2022</c:v>
                </c:pt>
                <c:pt idx="1">
                  <c:v>Q2 2022</c:v>
                </c:pt>
                <c:pt idx="2">
                  <c:v>Q3 2022</c:v>
                </c:pt>
                <c:pt idx="3">
                  <c:v>Q4 2022</c:v>
                </c:pt>
                <c:pt idx="4">
                  <c:v>Q1 2023</c:v>
                </c:pt>
                <c:pt idx="5">
                  <c:v>Q2 2023</c:v>
                </c:pt>
                <c:pt idx="6">
                  <c:v>Q3 2023</c:v>
                </c:pt>
                <c:pt idx="7">
                  <c:v>Q4 2023</c:v>
                </c:pt>
                <c:pt idx="8">
                  <c:v>Q1 2024</c:v>
                </c:pt>
                <c:pt idx="9">
                  <c:v>Q2 2024</c:v>
                </c:pt>
                <c:pt idx="10">
                  <c:v>Q3 2024</c:v>
                </c:pt>
                <c:pt idx="11">
                  <c:v>Q4 2024</c:v>
                </c:pt>
                <c:pt idx="12">
                  <c:v>Q1 2025</c:v>
                </c:pt>
                <c:pt idx="13">
                  <c:v>Q2 2025</c:v>
                </c:pt>
              </c:strCache>
            </c:strRef>
          </c:cat>
          <c:val>
            <c:numRef>
              <c:f>Sheet1!$E$2:$E$15</c:f>
              <c:numCache>
                <c:formatCode>0%</c:formatCode>
                <c:ptCount val="14"/>
                <c:pt idx="0">
                  <c:v>0</c:v>
                </c:pt>
                <c:pt idx="1">
                  <c:v>0</c:v>
                </c:pt>
                <c:pt idx="2">
                  <c:v>3.2258064516129031E-2</c:v>
                </c:pt>
                <c:pt idx="3">
                  <c:v>5.2631578947368418E-2</c:v>
                </c:pt>
                <c:pt idx="4">
                  <c:v>4.7619047619047616E-2</c:v>
                </c:pt>
                <c:pt idx="5">
                  <c:v>5.2631578947368418E-2</c:v>
                </c:pt>
                <c:pt idx="6">
                  <c:v>2.6315789473684209E-2</c:v>
                </c:pt>
                <c:pt idx="7">
                  <c:v>0.10526315789473684</c:v>
                </c:pt>
                <c:pt idx="8">
                  <c:v>0.15384615384615385</c:v>
                </c:pt>
                <c:pt idx="9">
                  <c:v>0.2</c:v>
                </c:pt>
                <c:pt idx="10">
                  <c:v>0.24242424242424243</c:v>
                </c:pt>
                <c:pt idx="11">
                  <c:v>0.2</c:v>
                </c:pt>
                <c:pt idx="12">
                  <c:v>0.30303030303030304</c:v>
                </c:pt>
                <c:pt idx="13">
                  <c:v>0.32</c:v>
                </c:pt>
              </c:numCache>
            </c:numRef>
          </c:val>
          <c:extLst>
            <c:ext xmlns:c16="http://schemas.microsoft.com/office/drawing/2014/chart" uri="{C3380CC4-5D6E-409C-BE32-E72D297353CC}">
              <c16:uniqueId val="{00000003-7DD8-4E9C-940B-5D176930A8BC}"/>
            </c:ext>
          </c:extLst>
        </c:ser>
        <c:dLbls>
          <c:showLegendKey val="0"/>
          <c:showVal val="0"/>
          <c:showCatName val="0"/>
          <c:showSerName val="0"/>
          <c:showPercent val="0"/>
          <c:showBubbleSize val="0"/>
        </c:dLbls>
        <c:gapWidth val="150"/>
        <c:overlap val="100"/>
        <c:axId val="278712160"/>
        <c:axId val="278703520"/>
      </c:barChart>
      <c:catAx>
        <c:axId val="278712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8703520"/>
        <c:crosses val="autoZero"/>
        <c:auto val="1"/>
        <c:lblAlgn val="ctr"/>
        <c:lblOffset val="100"/>
        <c:noMultiLvlLbl val="0"/>
      </c:catAx>
      <c:valAx>
        <c:axId val="2787035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8712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65000"/>
                    <a:lumOff val="35000"/>
                  </a:schemeClr>
                </a:solidFill>
                <a:latin typeface="Aptos" panose="020B0004020202020204" pitchFamily="34" charset="0"/>
                <a:ea typeface="+mn-ea"/>
                <a:cs typeface="+mn-cs"/>
              </a:defRPr>
            </a:pPr>
            <a:r>
              <a:rPr lang="en-US"/>
              <a:t>Tenant Move-Out Reasons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Aptos" panose="020B0004020202020204" pitchFamily="34" charset="0"/>
              <a:ea typeface="+mn-ea"/>
              <a:cs typeface="+mn-cs"/>
            </a:defRPr>
          </a:pPr>
          <a:endParaRPr lang="en-US"/>
        </a:p>
      </c:txPr>
    </c:title>
    <c:autoTitleDeleted val="0"/>
    <c:plotArea>
      <c:layout/>
      <c:doughnutChart>
        <c:varyColors val="1"/>
        <c:ser>
          <c:idx val="0"/>
          <c:order val="0"/>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0E2D-4549-962B-D497CF3967AB}"/>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0E2D-4549-962B-D497CF3967AB}"/>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0E2D-4549-962B-D497CF3967AB}"/>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0E2D-4549-962B-D497CF3967AB}"/>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0E2D-4549-962B-D497CF3967AB}"/>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0E2D-4549-962B-D497CF3967AB}"/>
              </c:ext>
            </c:extLst>
          </c:dPt>
          <c:dLbls>
            <c:spPr>
              <a:solidFill>
                <a:sysClr val="window" lastClr="FFFFFF">
                  <a:alpha val="75000"/>
                </a:sysClr>
              </a:solidFill>
              <a:ln w="9525">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Aptos" panose="020B0004020202020204" pitchFamily="34" charset="0"/>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'Move-Out Reasons'!$B$14:$B$19</c:f>
              <c:strCache>
                <c:ptCount val="6"/>
                <c:pt idx="0">
                  <c:v>Business Decline</c:v>
                </c:pt>
                <c:pt idx="1">
                  <c:v>Business Relocation</c:v>
                </c:pt>
                <c:pt idx="2">
                  <c:v>TT Unable to meet terms</c:v>
                </c:pt>
                <c:pt idx="3">
                  <c:v>LL Not Motivated to Renew</c:v>
                </c:pt>
                <c:pt idx="4">
                  <c:v>Early Termination per the Lease</c:v>
                </c:pt>
                <c:pt idx="5">
                  <c:v>Space Functionality</c:v>
                </c:pt>
              </c:strCache>
            </c:strRef>
          </c:cat>
          <c:val>
            <c:numRef>
              <c:f>'Move-Out Reasons'!$C$14:$C$19</c:f>
              <c:numCache>
                <c:formatCode>0%</c:formatCode>
                <c:ptCount val="6"/>
                <c:pt idx="0">
                  <c:v>0.20270270270270271</c:v>
                </c:pt>
                <c:pt idx="1">
                  <c:v>0.38513513513513514</c:v>
                </c:pt>
                <c:pt idx="2">
                  <c:v>0.12837837837837837</c:v>
                </c:pt>
                <c:pt idx="3">
                  <c:v>0.13513513513513514</c:v>
                </c:pt>
                <c:pt idx="4">
                  <c:v>4.72972972972973E-2</c:v>
                </c:pt>
                <c:pt idx="5">
                  <c:v>2.7027027027027029E-2</c:v>
                </c:pt>
              </c:numCache>
            </c:numRef>
          </c:val>
          <c:extLst>
            <c:ext xmlns:c16="http://schemas.microsoft.com/office/drawing/2014/chart" uri="{C3380CC4-5D6E-409C-BE32-E72D297353CC}">
              <c16:uniqueId val="{0000000C-0E2D-4549-962B-D497CF3967AB}"/>
            </c:ext>
          </c:extLst>
        </c:ser>
        <c:dLbls>
          <c:showLegendKey val="0"/>
          <c:showVal val="0"/>
          <c:showCatName val="0"/>
          <c:showSerName val="0"/>
          <c:showPercent val="0"/>
          <c:showBubbleSize val="0"/>
          <c:showLeaderLines val="0"/>
        </c:dLbls>
        <c:firstSliceAng val="0"/>
        <c:holeSize val="50"/>
      </c:doughnutChart>
      <c:spPr>
        <a:noFill/>
        <a:ln>
          <a:noFill/>
        </a:ln>
        <a:effectLst/>
      </c:spPr>
    </c:plotArea>
    <c:legend>
      <c:legendPos val="r"/>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Aptos" panose="020B0004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latin typeface="Aptos" panose="020B000402020202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r>
              <a:rPr lang="en-US"/>
              <a:t>Tenants with Business Decline</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doughnutChart>
        <c:varyColors val="1"/>
        <c:ser>
          <c:idx val="0"/>
          <c:order val="0"/>
          <c:dPt>
            <c:idx val="0"/>
            <c:bubble3D val="0"/>
            <c:spPr>
              <a:solidFill>
                <a:schemeClr val="accent1">
                  <a:shade val="6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777E-403B-A012-CD6782022228}"/>
              </c:ext>
            </c:extLst>
          </c:dPt>
          <c:dPt>
            <c:idx val="1"/>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777E-403B-A012-CD6782022228}"/>
              </c:ext>
            </c:extLst>
          </c:dPt>
          <c:dPt>
            <c:idx val="2"/>
            <c:bubble3D val="0"/>
            <c:spPr>
              <a:solidFill>
                <a:schemeClr val="accent1">
                  <a:tint val="6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777E-403B-A012-CD6782022228}"/>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'Move-Out Reasons'!$A$2:$A$4</c:f>
              <c:strCache>
                <c:ptCount val="3"/>
                <c:pt idx="0">
                  <c:v>Eviction</c:v>
                </c:pt>
                <c:pt idx="1">
                  <c:v>Bankruptcy</c:v>
                </c:pt>
                <c:pt idx="2">
                  <c:v>Business Closure / Financial Difficulty</c:v>
                </c:pt>
              </c:strCache>
            </c:strRef>
          </c:cat>
          <c:val>
            <c:numRef>
              <c:f>'Move-Out Reasons'!$C$2:$C$4</c:f>
              <c:numCache>
                <c:formatCode>General</c:formatCode>
                <c:ptCount val="3"/>
                <c:pt idx="0">
                  <c:v>11</c:v>
                </c:pt>
                <c:pt idx="1">
                  <c:v>4</c:v>
                </c:pt>
                <c:pt idx="2">
                  <c:v>26</c:v>
                </c:pt>
              </c:numCache>
            </c:numRef>
          </c:val>
          <c:extLst>
            <c:ext xmlns:c16="http://schemas.microsoft.com/office/drawing/2014/chart" uri="{C3380CC4-5D6E-409C-BE32-E72D297353CC}">
              <c16:uniqueId val="{00000006-777E-403B-A012-CD6782022228}"/>
            </c:ext>
          </c:extLst>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Aptos" panose="020B0004020202020204" pitchFamily="34" charset="0"/>
                <a:ea typeface="+mn-ea"/>
                <a:cs typeface="+mn-cs"/>
              </a:defRPr>
            </a:pPr>
            <a:r>
              <a:rPr lang="en-US"/>
              <a:t>How</a:t>
            </a:r>
            <a:r>
              <a:rPr lang="en-US" baseline="0"/>
              <a:t> are the tenants from Q1 trending?</a:t>
            </a:r>
            <a:endParaRPr lang="en-US"/>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Aptos" panose="020B0004020202020204" pitchFamily="34" charset="0"/>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1"/>
          <c:order val="1"/>
          <c:tx>
            <c:strRef>
              <c:f>'[TT Database_Fund 2_ 2025_2Q25- DRAFT.xlsx]Q2 2025 Qtr End'!$B$27</c:f>
              <c:strCache>
                <c:ptCount val="1"/>
                <c:pt idx="0">
                  <c:v>Q1 2025 60+ Owed</c:v>
                </c:pt>
              </c:strCache>
            </c:strRef>
          </c:tx>
          <c:spPr>
            <a:solidFill>
              <a:schemeClr val="accent3"/>
            </a:solidFill>
            <a:ln>
              <a:noFill/>
            </a:ln>
            <a:effectLst/>
          </c:spPr>
          <c:invertIfNegative val="0"/>
          <c:val>
            <c:numRef>
              <c:f>'[TT Database_Fund 2_ 2025_2Q25- DRAFT.xlsx]Q2 2025 Qtr End'!$B$28:$B$31</c:f>
              <c:numCache>
                <c:formatCode>_(* #,##0_);_(* \(#,##0\);_(* "-"??_);_(@_)</c:formatCode>
                <c:ptCount val="4"/>
                <c:pt idx="0">
                  <c:v>-2182.6099999999997</c:v>
                </c:pt>
                <c:pt idx="1">
                  <c:v>32916.300000000003</c:v>
                </c:pt>
                <c:pt idx="2">
                  <c:v>149419.65000000002</c:v>
                </c:pt>
                <c:pt idx="3">
                  <c:v>1471527.3999999997</c:v>
                </c:pt>
              </c:numCache>
            </c:numRef>
          </c:val>
          <c:extLst>
            <c:ext xmlns:c16="http://schemas.microsoft.com/office/drawing/2014/chart" uri="{C3380CC4-5D6E-409C-BE32-E72D297353CC}">
              <c16:uniqueId val="{00000000-7C27-4567-B0E0-9312BFBF544E}"/>
            </c:ext>
          </c:extLst>
        </c:ser>
        <c:ser>
          <c:idx val="2"/>
          <c:order val="2"/>
          <c:tx>
            <c:strRef>
              <c:f>'[TT Database_Fund 2_ 2025_2Q25- DRAFT.xlsx]Q2 2025 Qtr End'!$C$27</c:f>
              <c:strCache>
                <c:ptCount val="1"/>
                <c:pt idx="0">
                  <c:v>Q2 2025 60+ Owed</c:v>
                </c:pt>
              </c:strCache>
            </c:strRef>
          </c:tx>
          <c:spPr>
            <a:solidFill>
              <a:schemeClr val="accent5"/>
            </a:solidFill>
            <a:ln>
              <a:noFill/>
            </a:ln>
            <a:effectLst/>
          </c:spPr>
          <c:invertIfNegative val="0"/>
          <c:val>
            <c:numRef>
              <c:f>'[TT Database_Fund 2_ 2025_2Q25- DRAFT.xlsx]Q2 2025 Qtr End'!$C$28:$C$31</c:f>
              <c:numCache>
                <c:formatCode>_(* #,##0_);_(* \(#,##0\);_(* "-"??_);_(@_)</c:formatCode>
                <c:ptCount val="4"/>
                <c:pt idx="0">
                  <c:v>149413.25</c:v>
                </c:pt>
                <c:pt idx="1">
                  <c:v>28080.41</c:v>
                </c:pt>
                <c:pt idx="2">
                  <c:v>69016.709999999992</c:v>
                </c:pt>
                <c:pt idx="3">
                  <c:v>1452437.6600000001</c:v>
                </c:pt>
              </c:numCache>
            </c:numRef>
          </c:val>
          <c:extLst>
            <c:ext xmlns:c16="http://schemas.microsoft.com/office/drawing/2014/chart" uri="{C3380CC4-5D6E-409C-BE32-E72D297353CC}">
              <c16:uniqueId val="{00000001-7C27-4567-B0E0-9312BFBF544E}"/>
            </c:ext>
          </c:extLst>
        </c:ser>
        <c:dLbls>
          <c:showLegendKey val="0"/>
          <c:showVal val="0"/>
          <c:showCatName val="0"/>
          <c:showSerName val="0"/>
          <c:showPercent val="0"/>
          <c:showBubbleSize val="0"/>
        </c:dLbls>
        <c:gapWidth val="219"/>
        <c:overlap val="-27"/>
        <c:axId val="1332512880"/>
        <c:axId val="1332510480"/>
        <c:extLst>
          <c:ext xmlns:c15="http://schemas.microsoft.com/office/drawing/2012/chart" uri="{02D57815-91ED-43cb-92C2-25804820EDAC}">
            <c15:filteredBarSeries>
              <c15:ser>
                <c:idx val="0"/>
                <c:order val="0"/>
                <c:tx>
                  <c:strRef>
                    <c:extLst>
                      <c:ext uri="{02D57815-91ED-43cb-92C2-25804820EDAC}">
                        <c15:formulaRef>
                          <c15:sqref>'[TT Database_Fund 2_ 2025_2Q25- DRAFT.xlsx]Q1 2025'!$A$28</c15:sqref>
                        </c15:formulaRef>
                      </c:ext>
                    </c:extLst>
                    <c:strCache>
                      <c:ptCount val="1"/>
                      <c:pt idx="0">
                        <c:v>Row Labels</c:v>
                      </c:pt>
                    </c:strCache>
                  </c:strRef>
                </c:tx>
                <c:spPr>
                  <a:solidFill>
                    <a:schemeClr val="accent1"/>
                  </a:solidFill>
                  <a:ln>
                    <a:noFill/>
                  </a:ln>
                  <a:effectLst/>
                </c:spPr>
                <c:invertIfNegative val="0"/>
                <c:val>
                  <c:numRef>
                    <c:extLst>
                      <c:ext uri="{02D57815-91ED-43cb-92C2-25804820EDAC}">
                        <c15:formulaRef>
                          <c15:sqref>'[TT Database_Fund 2_ 2025_2Q25- DRAFT.xlsx]Q1 2025'!$A$29:$A$32</c15:sqref>
                        </c15:formulaRef>
                      </c:ext>
                    </c:extLst>
                    <c:numCache>
                      <c:formatCode>General</c:formatCode>
                      <c:ptCount val="4"/>
                      <c:pt idx="0">
                        <c:v>1</c:v>
                      </c:pt>
                      <c:pt idx="1">
                        <c:v>2</c:v>
                      </c:pt>
                      <c:pt idx="2">
                        <c:v>3</c:v>
                      </c:pt>
                      <c:pt idx="3">
                        <c:v>4</c:v>
                      </c:pt>
                    </c:numCache>
                  </c:numRef>
                </c:val>
                <c:extLst>
                  <c:ext xmlns:c16="http://schemas.microsoft.com/office/drawing/2014/chart" uri="{C3380CC4-5D6E-409C-BE32-E72D297353CC}">
                    <c16:uniqueId val="{00000002-7C27-4567-B0E0-9312BFBF544E}"/>
                  </c:ext>
                </c:extLst>
              </c15:ser>
            </c15:filteredBarSeries>
          </c:ext>
        </c:extLst>
      </c:barChart>
      <c:catAx>
        <c:axId val="1332512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ptos" panose="020B0004020202020204" pitchFamily="34" charset="0"/>
                <a:ea typeface="+mn-ea"/>
                <a:cs typeface="+mn-cs"/>
              </a:defRPr>
            </a:pPr>
            <a:endParaRPr lang="en-US"/>
          </a:p>
        </c:txPr>
        <c:crossAx val="1332510480"/>
        <c:crosses val="autoZero"/>
        <c:auto val="1"/>
        <c:lblAlgn val="ctr"/>
        <c:lblOffset val="100"/>
        <c:noMultiLvlLbl val="0"/>
      </c:catAx>
      <c:valAx>
        <c:axId val="133251048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ptos" panose="020B0004020202020204" pitchFamily="34" charset="0"/>
                <a:ea typeface="+mn-ea"/>
                <a:cs typeface="+mn-cs"/>
              </a:defRPr>
            </a:pPr>
            <a:endParaRPr lang="en-US"/>
          </a:p>
        </c:txPr>
        <c:crossAx val="133251288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Aptos" panose="020B0004020202020204" pitchFamily="34" charset="0"/>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latin typeface="Aptos" panose="020B0004020202020204" pitchFamily="34" charset="0"/>
        </a:defRPr>
      </a:pPr>
      <a:endParaRPr lang="en-US"/>
    </a:p>
  </c:txPr>
  <c:externalData r:id="rId3">
    <c:autoUpdate val="0"/>
  </c:externalData>
  <c:extLst/>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595959"/>
                </a:solidFill>
                <a:latin typeface="+mn-lt"/>
                <a:ea typeface="+mn-ea"/>
                <a:cs typeface="+mn-cs"/>
              </a:defRPr>
            </a:pPr>
            <a:r>
              <a:rPr lang="en-US" sz="1400" b="1">
                <a:solidFill>
                  <a:srgbClr val="595959"/>
                </a:solidFill>
              </a:rPr>
              <a:t>Quarterly Yield on Cost Growth</a:t>
            </a:r>
          </a:p>
        </c:rich>
      </c:tx>
      <c:overlay val="0"/>
      <c:spPr>
        <a:noFill/>
        <a:ln>
          <a:noFill/>
        </a:ln>
        <a:effectLst/>
      </c:spPr>
    </c:title>
    <c:autoTitleDeleted val="0"/>
    <c:plotArea>
      <c:layout/>
      <c:barChart>
        <c:barDir val="col"/>
        <c:grouping val="clustered"/>
        <c:varyColors val="0"/>
        <c:ser>
          <c:idx val="0"/>
          <c:order val="0"/>
          <c:tx>
            <c:strRef>
              <c:f>'Fund Performance'!$L$80</c:f>
              <c:strCache>
                <c:ptCount val="1"/>
                <c:pt idx="0">
                  <c:v>YoC Growth</c:v>
                </c:pt>
              </c:strCache>
            </c:strRef>
          </c:tx>
          <c:spPr>
            <a:solidFill>
              <a:srgbClr val="FFAB2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595959"/>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 Performance'!$W$78:$AF$78</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'Fund Performance'!$W$80:$AF$80</c:f>
              <c:numCache>
                <c:formatCode>0.00%</c:formatCode>
                <c:ptCount val="10"/>
                <c:pt idx="0">
                  <c:v>-2.9644828467605522E-2</c:v>
                </c:pt>
                <c:pt idx="1">
                  <c:v>4.1579223154780243E-2</c:v>
                </c:pt>
                <c:pt idx="2">
                  <c:v>-3.4165710918719228E-2</c:v>
                </c:pt>
                <c:pt idx="3">
                  <c:v>5.018701702453221E-2</c:v>
                </c:pt>
                <c:pt idx="4">
                  <c:v>7.4230236900913349E-2</c:v>
                </c:pt>
                <c:pt idx="5">
                  <c:v>5.065135065613191E-2</c:v>
                </c:pt>
                <c:pt idx="6">
                  <c:v>3.6581936607660293E-3</c:v>
                </c:pt>
                <c:pt idx="7">
                  <c:v>1.7062428097655902E-2</c:v>
                </c:pt>
                <c:pt idx="8">
                  <c:v>-1.9503599022666518E-2</c:v>
                </c:pt>
                <c:pt idx="9">
                  <c:v>-4.3079465982972964E-2</c:v>
                </c:pt>
              </c:numCache>
              <c:extLst/>
            </c:numRef>
          </c:val>
          <c:extLst>
            <c:ext xmlns:c16="http://schemas.microsoft.com/office/drawing/2014/chart" uri="{C3380CC4-5D6E-409C-BE32-E72D297353CC}">
              <c16:uniqueId val="{00000000-D3CA-4F23-80B6-EC454D8925E6}"/>
            </c:ext>
          </c:extLst>
        </c:ser>
        <c:dLbls>
          <c:dLblPos val="outEnd"/>
          <c:showLegendKey val="0"/>
          <c:showVal val="1"/>
          <c:showCatName val="0"/>
          <c:showSerName val="0"/>
          <c:showPercent val="0"/>
          <c:showBubbleSize val="0"/>
        </c:dLbls>
        <c:gapWidth val="150"/>
        <c:axId val="76927328"/>
        <c:axId val="311247936"/>
      </c:barChart>
      <c:catAx>
        <c:axId val="7692732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311247936"/>
        <c:crosses val="autoZero"/>
        <c:auto val="1"/>
        <c:lblAlgn val="ctr"/>
        <c:lblOffset val="100"/>
        <c:noMultiLvlLbl val="0"/>
      </c:catAx>
      <c:valAx>
        <c:axId val="311247936"/>
        <c:scaling>
          <c:orientation val="minMax"/>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927328"/>
        <c:crosses val="autoZero"/>
        <c:crossBetween val="between"/>
      </c:valAx>
    </c:plotArea>
    <c:plotVisOnly val="1"/>
    <c:dispBlanksAs val="gap"/>
    <c:showDLblsOverMax val="0"/>
    <c:extLst/>
  </c:chart>
  <c:txPr>
    <a:bodyPr/>
    <a:lstStyle/>
    <a:p>
      <a:pPr>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chemeClr val="accent4">
                  <a:lumMod val="75000"/>
                </a:schemeClr>
              </a:solidFill>
              <a:ln w="19050">
                <a:solidFill>
                  <a:schemeClr val="lt1"/>
                </a:solidFill>
              </a:ln>
              <a:effectLst/>
            </c:spPr>
            <c:extLst>
              <c:ext xmlns:c16="http://schemas.microsoft.com/office/drawing/2014/chart" uri="{C3380CC4-5D6E-409C-BE32-E72D297353CC}">
                <c16:uniqueId val="{00000001-6AE1-42DD-840F-C6ACF5A7CFA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AE1-42DD-840F-C6ACF5A7CFA1}"/>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6AE1-42DD-840F-C6ACF5A7CFA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AE1-42DD-840F-C6ACF5A7CFA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AE1-42DD-840F-C6ACF5A7CFA1}"/>
              </c:ext>
            </c:extLst>
          </c:dPt>
          <c:dPt>
            <c:idx val="5"/>
            <c:bubble3D val="0"/>
            <c:spPr>
              <a:solidFill>
                <a:schemeClr val="accent5"/>
              </a:solidFill>
              <a:ln w="19050">
                <a:solidFill>
                  <a:schemeClr val="lt1"/>
                </a:solidFill>
              </a:ln>
              <a:effectLst/>
            </c:spPr>
            <c:extLst>
              <c:ext xmlns:c16="http://schemas.microsoft.com/office/drawing/2014/chart" uri="{C3380CC4-5D6E-409C-BE32-E72D297353CC}">
                <c16:uniqueId val="{0000000B-6AE1-42DD-840F-C6ACF5A7CFA1}"/>
              </c:ext>
            </c:extLst>
          </c:dPt>
          <c:dPt>
            <c:idx val="6"/>
            <c:bubble3D val="0"/>
            <c:spPr>
              <a:solidFill>
                <a:schemeClr val="accent3"/>
              </a:solidFill>
              <a:ln w="19050">
                <a:solidFill>
                  <a:schemeClr val="lt1"/>
                </a:solidFill>
              </a:ln>
              <a:effectLst/>
            </c:spPr>
            <c:extLst>
              <c:ext xmlns:c16="http://schemas.microsoft.com/office/drawing/2014/chart" uri="{C3380CC4-5D6E-409C-BE32-E72D297353CC}">
                <c16:uniqueId val="{0000000D-6AE1-42DD-840F-C6ACF5A7CFA1}"/>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6AE1-42DD-840F-C6ACF5A7CFA1}"/>
              </c:ext>
            </c:extLst>
          </c:dPt>
          <c:dPt>
            <c:idx val="8"/>
            <c:bubble3D val="0"/>
            <c:spPr>
              <a:solidFill>
                <a:schemeClr val="accent2"/>
              </a:solidFill>
              <a:ln w="19050">
                <a:solidFill>
                  <a:schemeClr val="lt1"/>
                </a:solidFill>
              </a:ln>
              <a:effectLst/>
            </c:spPr>
            <c:extLst>
              <c:ext xmlns:c16="http://schemas.microsoft.com/office/drawing/2014/chart" uri="{C3380CC4-5D6E-409C-BE32-E72D297353CC}">
                <c16:uniqueId val="{00000011-6AE1-42DD-840F-C6ACF5A7CFA1}"/>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6AE1-42DD-840F-C6ACF5A7CFA1}"/>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6AE1-42DD-840F-C6ACF5A7CFA1}"/>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6AE1-42DD-840F-C6ACF5A7CFA1}"/>
              </c:ext>
            </c:extLst>
          </c:dPt>
          <c:dPt>
            <c:idx val="12"/>
            <c:bubble3D val="0"/>
            <c:spPr>
              <a:solidFill>
                <a:schemeClr val="accent3"/>
              </a:solidFill>
              <a:ln w="19050">
                <a:solidFill>
                  <a:schemeClr val="lt1"/>
                </a:solidFill>
              </a:ln>
              <a:effectLst/>
            </c:spPr>
            <c:extLst>
              <c:ext xmlns:c16="http://schemas.microsoft.com/office/drawing/2014/chart" uri="{C3380CC4-5D6E-409C-BE32-E72D297353CC}">
                <c16:uniqueId val="{00000019-6AE1-42DD-840F-C6ACF5A7CFA1}"/>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6AE1-42DD-840F-C6ACF5A7CFA1}"/>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6AE1-42DD-840F-C6ACF5A7CFA1}"/>
              </c:ext>
            </c:extLst>
          </c:dPt>
          <c:dLbls>
            <c:delete val="1"/>
          </c:dLbls>
          <c:cat>
            <c:strLit>
              <c:ptCount val="1"/>
              <c:pt idx="0">
                <c:v>''Summary ISLB'!$G$7:$G$18</c:v>
              </c:pt>
            </c:strLit>
          </c:cat>
          <c:val>
            <c:numRef>
              <c:f>'[Performance Table - Asset Level Q4 2024 v1.1.xlsx]Summary Fund II no lubbock'!$K$7:$K$21</c:f>
              <c:numCache>
                <c:formatCode>General</c:formatCode>
                <c:ptCount val="15"/>
                <c:pt idx="0" formatCode="0.0%">
                  <c:v>0.1684528634776937</c:v>
                </c:pt>
                <c:pt idx="2" formatCode="0.0%">
                  <c:v>0.33781894610364377</c:v>
                </c:pt>
                <c:pt idx="5" formatCode="0.0%">
                  <c:v>0.36543607650667875</c:v>
                </c:pt>
                <c:pt idx="8" formatCode="0.0%">
                  <c:v>6.1686530306856349E-2</c:v>
                </c:pt>
                <c:pt idx="12" formatCode="0.0%">
                  <c:v>6.6605583605127444E-2</c:v>
                </c:pt>
              </c:numCache>
            </c:numRef>
          </c:val>
          <c:extLst>
            <c:ext xmlns:c16="http://schemas.microsoft.com/office/drawing/2014/chart" uri="{C3380CC4-5D6E-409C-BE32-E72D297353CC}">
              <c16:uniqueId val="{0000001E-6AE1-42DD-840F-C6ACF5A7CFA1}"/>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595959"/>
                </a:solidFill>
                <a:latin typeface="+mn-lt"/>
                <a:ea typeface="+mn-ea"/>
                <a:cs typeface="+mn-cs"/>
              </a:defRPr>
            </a:pPr>
            <a:r>
              <a:rPr lang="en-US" sz="1400" b="1">
                <a:solidFill>
                  <a:srgbClr val="595959"/>
                </a:solidFill>
              </a:rPr>
              <a:t>Quarterly Yield on Cost</a:t>
            </a:r>
          </a:p>
        </c:rich>
      </c:tx>
      <c:overlay val="0"/>
      <c:spPr>
        <a:noFill/>
        <a:ln>
          <a:noFill/>
        </a:ln>
        <a:effectLst/>
      </c:spPr>
    </c:title>
    <c:autoTitleDeleted val="0"/>
    <c:plotArea>
      <c:layout/>
      <c:barChart>
        <c:barDir val="col"/>
        <c:grouping val="clustered"/>
        <c:varyColors val="0"/>
        <c:ser>
          <c:idx val="0"/>
          <c:order val="0"/>
          <c:tx>
            <c:strRef>
              <c:f>'Fund Performance'!$L$79</c:f>
              <c:strCache>
                <c:ptCount val="1"/>
                <c:pt idx="0">
                  <c:v>Quarterly Yield on Cost</c:v>
                </c:pt>
              </c:strCache>
            </c:strRef>
          </c:tx>
          <c:spPr>
            <a:solidFill>
              <a:srgbClr val="44546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595959"/>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 Performance'!$W$78:$AF$78</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'Fund Performance'!$W$79:$AF$79</c:f>
              <c:numCache>
                <c:formatCode>0.00%</c:formatCode>
                <c:ptCount val="10"/>
                <c:pt idx="0">
                  <c:v>5.4509110044364248E-2</c:v>
                </c:pt>
                <c:pt idx="1">
                  <c:v>5.6775556494867339E-2</c:v>
                </c:pt>
                <c:pt idx="2">
                  <c:v>5.4835779244414289E-2</c:v>
                </c:pt>
                <c:pt idx="3">
                  <c:v>5.7587823430907202E-2</c:v>
                </c:pt>
                <c:pt idx="4">
                  <c:v>6.186258120679141E-2</c:v>
                </c:pt>
                <c:pt idx="5">
                  <c:v>6.4996004499990032E-2</c:v>
                </c:pt>
                <c:pt idx="6">
                  <c:v>6.5233772471627011E-2</c:v>
                </c:pt>
                <c:pt idx="7">
                  <c:v>6.6346819023962986E-2</c:v>
                </c:pt>
                <c:pt idx="8">
                  <c:v>6.5052817269290186E-2</c:v>
                </c:pt>
                <c:pt idx="9">
                  <c:v>6.2250376640641245E-2</c:v>
                </c:pt>
              </c:numCache>
              <c:extLst/>
            </c:numRef>
          </c:val>
          <c:extLst>
            <c:ext xmlns:c16="http://schemas.microsoft.com/office/drawing/2014/chart" uri="{C3380CC4-5D6E-409C-BE32-E72D297353CC}">
              <c16:uniqueId val="{00000000-A94F-4B07-9D80-41684194DFC6}"/>
            </c:ext>
          </c:extLst>
        </c:ser>
        <c:dLbls>
          <c:dLblPos val="outEnd"/>
          <c:showLegendKey val="0"/>
          <c:showVal val="1"/>
          <c:showCatName val="0"/>
          <c:showSerName val="0"/>
          <c:showPercent val="0"/>
          <c:showBubbleSize val="0"/>
        </c:dLbls>
        <c:gapWidth val="150"/>
        <c:axId val="76927328"/>
        <c:axId val="311247936"/>
      </c:barChart>
      <c:catAx>
        <c:axId val="7692732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311247936"/>
        <c:crosses val="autoZero"/>
        <c:auto val="1"/>
        <c:lblAlgn val="ctr"/>
        <c:lblOffset val="100"/>
        <c:noMultiLvlLbl val="0"/>
      </c:catAx>
      <c:valAx>
        <c:axId val="311247936"/>
        <c:scaling>
          <c:orientation val="minMax"/>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927328"/>
        <c:crosses val="autoZero"/>
        <c:crossBetween val="between"/>
      </c:valAx>
    </c:plotArea>
    <c:plotVisOnly val="1"/>
    <c:dispBlanksAs val="gap"/>
    <c:showDLblsOverMax val="0"/>
    <c:extLst/>
  </c:chart>
  <c:txPr>
    <a:bodyPr/>
    <a:lstStyle/>
    <a:p>
      <a:pPr>
        <a:defRPr/>
      </a:pPr>
      <a:endParaRPr lang="en-US"/>
    </a:p>
  </c:tx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rgbClr val="595959"/>
                </a:solidFill>
                <a:latin typeface="+mn-lt"/>
                <a:ea typeface="+mn-ea"/>
                <a:cs typeface="+mn-cs"/>
              </a:defRPr>
            </a:pPr>
            <a:r>
              <a:rPr lang="en-US" sz="1400" b="1">
                <a:solidFill>
                  <a:srgbClr val="595959"/>
                </a:solidFill>
              </a:rPr>
              <a:t>Annual Yield on Cost</a:t>
            </a:r>
          </a:p>
        </c:rich>
      </c:tx>
      <c:overlay val="0"/>
      <c:spPr>
        <a:noFill/>
        <a:ln>
          <a:noFill/>
        </a:ln>
        <a:effectLst/>
      </c:spPr>
    </c:title>
    <c:autoTitleDeleted val="0"/>
    <c:plotArea>
      <c:layout/>
      <c:barChart>
        <c:barDir val="col"/>
        <c:grouping val="clustered"/>
        <c:varyColors val="0"/>
        <c:ser>
          <c:idx val="0"/>
          <c:order val="0"/>
          <c:tx>
            <c:strRef>
              <c:f>'Fund Performance'!$L$53</c:f>
              <c:strCache>
                <c:ptCount val="1"/>
                <c:pt idx="0">
                  <c:v>Yield on Cost</c:v>
                </c:pt>
              </c:strCache>
            </c:strRef>
          </c:tx>
          <c:spPr>
            <a:solidFill>
              <a:srgbClr val="44546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595959"/>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Performance'!$O$52:$S$52</c:f>
              <c:numCache>
                <c:formatCode>General</c:formatCode>
                <c:ptCount val="5"/>
                <c:pt idx="0">
                  <c:v>2023</c:v>
                </c:pt>
                <c:pt idx="1">
                  <c:v>2024</c:v>
                </c:pt>
                <c:pt idx="2">
                  <c:v>2025</c:v>
                </c:pt>
                <c:pt idx="3">
                  <c:v>2026</c:v>
                </c:pt>
                <c:pt idx="4">
                  <c:v>2027</c:v>
                </c:pt>
              </c:numCache>
              <c:extLst/>
            </c:numRef>
          </c:cat>
          <c:val>
            <c:numRef>
              <c:f>'Fund Performance'!$O$53:$S$53</c:f>
              <c:numCache>
                <c:formatCode>0.00%</c:formatCode>
                <c:ptCount val="5"/>
                <c:pt idx="0">
                  <c:v>5.4597539960922967E-2</c:v>
                </c:pt>
                <c:pt idx="1">
                  <c:v>5.5458243784135802E-2</c:v>
                </c:pt>
                <c:pt idx="2">
                  <c:v>5.5722978679349257E-2</c:v>
                </c:pt>
                <c:pt idx="3">
                  <c:v>6.4565550080990977E-2</c:v>
                </c:pt>
                <c:pt idx="4">
                  <c:v>6.6887402588438533E-2</c:v>
                </c:pt>
              </c:numCache>
              <c:extLst/>
            </c:numRef>
          </c:val>
          <c:extLst>
            <c:ext xmlns:c16="http://schemas.microsoft.com/office/drawing/2014/chart" uri="{C3380CC4-5D6E-409C-BE32-E72D297353CC}">
              <c16:uniqueId val="{00000000-87AF-4274-95E1-6DC100BFF776}"/>
            </c:ext>
          </c:extLst>
        </c:ser>
        <c:dLbls>
          <c:dLblPos val="outEnd"/>
          <c:showLegendKey val="0"/>
          <c:showVal val="1"/>
          <c:showCatName val="0"/>
          <c:showSerName val="0"/>
          <c:showPercent val="0"/>
          <c:showBubbleSize val="0"/>
        </c:dLbls>
        <c:gapWidth val="219"/>
        <c:axId val="2116069008"/>
        <c:axId val="2130296352"/>
      </c:barChart>
      <c:catAx>
        <c:axId val="211606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2130296352"/>
        <c:crosses val="autoZero"/>
        <c:auto val="1"/>
        <c:lblAlgn val="ctr"/>
        <c:lblOffset val="100"/>
        <c:noMultiLvlLbl val="0"/>
      </c:catAx>
      <c:valAx>
        <c:axId val="2130296352"/>
        <c:scaling>
          <c:orientation val="minMax"/>
          <c:max val="0.11000000000000001"/>
          <c:min val="0"/>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6069008"/>
        <c:crosses val="autoZero"/>
        <c:crossBetween val="between"/>
      </c:valAx>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Accumulated CapEx, TI &amp; LC</a:t>
            </a:r>
          </a:p>
        </c:rich>
      </c:tx>
      <c:overlay val="0"/>
      <c:spPr>
        <a:noFill/>
        <a:ln>
          <a:noFill/>
        </a:ln>
        <a:effectLst/>
      </c:spPr>
    </c:title>
    <c:autoTitleDeleted val="0"/>
    <c:plotArea>
      <c:layout/>
      <c:areaChart>
        <c:grouping val="standard"/>
        <c:varyColors val="0"/>
        <c:ser>
          <c:idx val="1"/>
          <c:order val="1"/>
          <c:tx>
            <c:strRef>
              <c:f>'CapEx, TI &amp; LC'!$L$17</c:f>
              <c:strCache>
                <c:ptCount val="1"/>
                <c:pt idx="0">
                  <c:v>Accumulated</c:v>
                </c:pt>
              </c:strCache>
            </c:strRef>
          </c:tx>
          <c:spPr>
            <a:solidFill>
              <a:srgbClr val="44546A"/>
            </a:solidFill>
            <a:ln>
              <a:noFill/>
            </a:ln>
            <a:effectLst/>
          </c:spPr>
          <c:cat>
            <c:numRef>
              <c:f>'CapEx, TI &amp; LC'!$M$12:$R$12</c:f>
              <c:numCache>
                <c:formatCode>General</c:formatCode>
                <c:ptCount val="6"/>
                <c:pt idx="0">
                  <c:v>2022</c:v>
                </c:pt>
                <c:pt idx="1">
                  <c:v>2023</c:v>
                </c:pt>
                <c:pt idx="2">
                  <c:v>2024</c:v>
                </c:pt>
                <c:pt idx="3">
                  <c:v>2025</c:v>
                </c:pt>
                <c:pt idx="4">
                  <c:v>2026</c:v>
                </c:pt>
                <c:pt idx="5">
                  <c:v>2027</c:v>
                </c:pt>
              </c:numCache>
            </c:numRef>
          </c:cat>
          <c:val>
            <c:numRef>
              <c:f>'CapEx, TI &amp; LC'!$M$17:$R$17</c:f>
              <c:numCache>
                <c:formatCode>_("$"* #,##0.0_);_("$"* \(#,##0.0\);_("$"* "-"??_);_(@_)</c:formatCode>
                <c:ptCount val="6"/>
                <c:pt idx="0">
                  <c:v>18.968627959999999</c:v>
                </c:pt>
                <c:pt idx="1">
                  <c:v>38.272734110000002</c:v>
                </c:pt>
                <c:pt idx="2">
                  <c:v>50.213749320000005</c:v>
                </c:pt>
                <c:pt idx="3">
                  <c:v>63.33036709000001</c:v>
                </c:pt>
                <c:pt idx="4">
                  <c:v>80.82563411000001</c:v>
                </c:pt>
                <c:pt idx="5">
                  <c:v>93.28102616000001</c:v>
                </c:pt>
              </c:numCache>
            </c:numRef>
          </c:val>
          <c:extLst>
            <c:ext xmlns:c16="http://schemas.microsoft.com/office/drawing/2014/chart" uri="{C3380CC4-5D6E-409C-BE32-E72D297353CC}">
              <c16:uniqueId val="{00000000-5BA7-467D-868F-D636E8C445C4}"/>
            </c:ext>
          </c:extLst>
        </c:ser>
        <c:dLbls>
          <c:showLegendKey val="0"/>
          <c:showVal val="0"/>
          <c:showCatName val="0"/>
          <c:showSerName val="0"/>
          <c:showPercent val="0"/>
          <c:showBubbleSize val="0"/>
        </c:dLbls>
        <c:axId val="152346736"/>
        <c:axId val="152347216"/>
      </c:areaChart>
      <c:barChart>
        <c:barDir val="col"/>
        <c:grouping val="clustered"/>
        <c:varyColors val="0"/>
        <c:ser>
          <c:idx val="0"/>
          <c:order val="0"/>
          <c:tx>
            <c:strRef>
              <c:f>'CapEx, TI &amp; LC'!$L$16</c:f>
              <c:strCache>
                <c:ptCount val="1"/>
                <c:pt idx="0">
                  <c:v>Annual Total</c:v>
                </c:pt>
              </c:strCache>
            </c:strRef>
          </c:tx>
          <c:spPr>
            <a:solidFill>
              <a:srgbClr val="FFAB21"/>
            </a:solidFill>
            <a:ln>
              <a:noFill/>
            </a:ln>
            <a:effectLst/>
          </c:spPr>
          <c:invertIfNegative val="0"/>
          <c:dLbls>
            <c:spPr>
              <a:solidFill>
                <a:srgbClr val="FFAB2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LC'!$M$12:$R$12</c:f>
              <c:numCache>
                <c:formatCode>General</c:formatCode>
                <c:ptCount val="6"/>
                <c:pt idx="0">
                  <c:v>2022</c:v>
                </c:pt>
                <c:pt idx="1">
                  <c:v>2023</c:v>
                </c:pt>
                <c:pt idx="2">
                  <c:v>2024</c:v>
                </c:pt>
                <c:pt idx="3">
                  <c:v>2025</c:v>
                </c:pt>
                <c:pt idx="4">
                  <c:v>2026</c:v>
                </c:pt>
                <c:pt idx="5">
                  <c:v>2027</c:v>
                </c:pt>
              </c:numCache>
            </c:numRef>
          </c:cat>
          <c:val>
            <c:numRef>
              <c:f>'CapEx, TI &amp; LC'!$M$16:$R$16</c:f>
              <c:numCache>
                <c:formatCode>_("$"* #,##0.0_);_("$"* \(#,##0.0\);_("$"* "-"??_);_(@_)</c:formatCode>
                <c:ptCount val="6"/>
                <c:pt idx="0">
                  <c:v>17.704888390000001</c:v>
                </c:pt>
                <c:pt idx="1">
                  <c:v>19.304106150000006</c:v>
                </c:pt>
                <c:pt idx="2">
                  <c:v>11.941015210000002</c:v>
                </c:pt>
                <c:pt idx="3">
                  <c:v>13.116617770000001</c:v>
                </c:pt>
                <c:pt idx="4">
                  <c:v>17.49526702</c:v>
                </c:pt>
                <c:pt idx="5">
                  <c:v>12.45539205</c:v>
                </c:pt>
              </c:numCache>
            </c:numRef>
          </c:val>
          <c:extLst>
            <c:ext xmlns:c16="http://schemas.microsoft.com/office/drawing/2014/chart" uri="{C3380CC4-5D6E-409C-BE32-E72D297353CC}">
              <c16:uniqueId val="{00000001-5BA7-467D-868F-D636E8C445C4}"/>
            </c:ext>
          </c:extLst>
        </c:ser>
        <c:dLbls>
          <c:showLegendKey val="0"/>
          <c:showVal val="0"/>
          <c:showCatName val="0"/>
          <c:showSerName val="0"/>
          <c:showPercent val="0"/>
          <c:showBubbleSize val="0"/>
        </c:dLbls>
        <c:gapWidth val="219"/>
        <c:axId val="152346736"/>
        <c:axId val="152347216"/>
      </c:barChart>
      <c:lineChart>
        <c:grouping val="standard"/>
        <c:varyColors val="0"/>
        <c:ser>
          <c:idx val="2"/>
          <c:order val="2"/>
          <c:tx>
            <c:v>Accumulated Line</c:v>
          </c:tx>
          <c:spPr>
            <a:ln>
              <a:solidFill>
                <a:srgbClr val="4472C4">
                  <a:alpha val="0"/>
                </a:srgbClr>
              </a:solidFill>
            </a:ln>
          </c:spPr>
          <c:marker>
            <c:symbol val="none"/>
          </c:marker>
          <c:dLbls>
            <c:spPr>
              <a:noFill/>
              <a:ln>
                <a:noFill/>
              </a:ln>
              <a:effectLst/>
            </c:spPr>
            <c:txPr>
              <a:bodyPr wrap="square" lIns="38100" tIns="19050" rIns="38100" bIns="19050" anchor="ctr">
                <a:spAutoFit/>
              </a:bodyPr>
              <a:lstStyle/>
              <a:p>
                <a:pPr>
                  <a:defRPr sz="1000" b="1"/>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'CapEx, TI &amp; LC'!$M$12:$R$12</c:f>
              <c:numCache>
                <c:formatCode>General</c:formatCode>
                <c:ptCount val="6"/>
                <c:pt idx="0">
                  <c:v>2022</c:v>
                </c:pt>
                <c:pt idx="1">
                  <c:v>2023</c:v>
                </c:pt>
                <c:pt idx="2">
                  <c:v>2024</c:v>
                </c:pt>
                <c:pt idx="3">
                  <c:v>2025</c:v>
                </c:pt>
                <c:pt idx="4">
                  <c:v>2026</c:v>
                </c:pt>
                <c:pt idx="5">
                  <c:v>2027</c:v>
                </c:pt>
              </c:numCache>
            </c:numRef>
          </c:cat>
          <c:val>
            <c:numRef>
              <c:f>'CapEx, TI &amp; LC'!$M$17:$R$17</c:f>
              <c:numCache>
                <c:formatCode>_("$"* #,##0.0_);_("$"* \(#,##0.0\);_("$"* "-"??_);_(@_)</c:formatCode>
                <c:ptCount val="6"/>
                <c:pt idx="0">
                  <c:v>18.968627959999999</c:v>
                </c:pt>
                <c:pt idx="1">
                  <c:v>38.272734110000002</c:v>
                </c:pt>
                <c:pt idx="2">
                  <c:v>50.213749320000005</c:v>
                </c:pt>
                <c:pt idx="3">
                  <c:v>63.33036709000001</c:v>
                </c:pt>
                <c:pt idx="4">
                  <c:v>80.82563411000001</c:v>
                </c:pt>
                <c:pt idx="5">
                  <c:v>93.28102616000001</c:v>
                </c:pt>
              </c:numCache>
            </c:numRef>
          </c:val>
          <c:smooth val="0"/>
          <c:extLst>
            <c:ext xmlns:c16="http://schemas.microsoft.com/office/drawing/2014/chart" uri="{C3380CC4-5D6E-409C-BE32-E72D297353CC}">
              <c16:uniqueId val="{00000002-5BA7-467D-868F-D636E8C445C4}"/>
            </c:ext>
          </c:extLst>
        </c:ser>
        <c:dLbls>
          <c:showLegendKey val="0"/>
          <c:showVal val="0"/>
          <c:showCatName val="0"/>
          <c:showSerName val="0"/>
          <c:showPercent val="0"/>
          <c:showBubbleSize val="0"/>
        </c:dLbls>
        <c:marker val="1"/>
        <c:smooth val="0"/>
        <c:axId val="152346736"/>
        <c:axId val="152347216"/>
      </c:lineChart>
      <c:catAx>
        <c:axId val="152346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52347216"/>
        <c:crosses val="autoZero"/>
        <c:auto val="1"/>
        <c:lblAlgn val="ctr"/>
        <c:lblOffset val="100"/>
        <c:noMultiLvlLbl val="0"/>
      </c:catAx>
      <c:valAx>
        <c:axId val="152347216"/>
        <c:scaling>
          <c:orientation val="minMax"/>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346736"/>
        <c:crosses val="autoZero"/>
        <c:crossBetween val="between"/>
      </c:valAx>
    </c:plotArea>
    <c:legend>
      <c:legendPos val="b"/>
      <c:legendEntry>
        <c:idx val="2"/>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CapEx, TI &amp; LC per Year</a:t>
            </a:r>
          </a:p>
        </c:rich>
      </c:tx>
      <c:overlay val="0"/>
      <c:spPr>
        <a:noFill/>
        <a:ln>
          <a:noFill/>
        </a:ln>
        <a:effectLst/>
      </c:spPr>
    </c:title>
    <c:autoTitleDeleted val="0"/>
    <c:plotArea>
      <c:layout/>
      <c:barChart>
        <c:barDir val="col"/>
        <c:grouping val="stacked"/>
        <c:varyColors val="0"/>
        <c:ser>
          <c:idx val="0"/>
          <c:order val="0"/>
          <c:tx>
            <c:strRef>
              <c:f>'CapEx, TI &amp; LC'!$L$13</c:f>
              <c:strCache>
                <c:ptCount val="1"/>
                <c:pt idx="0">
                  <c:v>CapEx</c:v>
                </c:pt>
              </c:strCache>
            </c:strRef>
          </c:tx>
          <c:spPr>
            <a:solidFill>
              <a:srgbClr val="44546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LC'!$M$12:$R$12</c:f>
              <c:numCache>
                <c:formatCode>General</c:formatCode>
                <c:ptCount val="6"/>
                <c:pt idx="0">
                  <c:v>2022</c:v>
                </c:pt>
                <c:pt idx="1">
                  <c:v>2023</c:v>
                </c:pt>
                <c:pt idx="2">
                  <c:v>2024</c:v>
                </c:pt>
                <c:pt idx="3">
                  <c:v>2025</c:v>
                </c:pt>
                <c:pt idx="4">
                  <c:v>2026</c:v>
                </c:pt>
                <c:pt idx="5">
                  <c:v>2027</c:v>
                </c:pt>
              </c:numCache>
            </c:numRef>
          </c:cat>
          <c:val>
            <c:numRef>
              <c:f>'CapEx, TI &amp; LC'!$M$13:$R$13</c:f>
              <c:numCache>
                <c:formatCode>_("$"* #,##0.0_);_("$"* \(#,##0.0\);_("$"* "-"??_);_(@_)</c:formatCode>
                <c:ptCount val="6"/>
                <c:pt idx="0">
                  <c:v>10.246507230000001</c:v>
                </c:pt>
                <c:pt idx="1">
                  <c:v>8.8018646700000041</c:v>
                </c:pt>
                <c:pt idx="2">
                  <c:v>7.3276626600000005</c:v>
                </c:pt>
                <c:pt idx="3">
                  <c:v>5.103750680000001</c:v>
                </c:pt>
                <c:pt idx="4">
                  <c:v>8.7160920300000004</c:v>
                </c:pt>
                <c:pt idx="5">
                  <c:v>2.0840070000000002</c:v>
                </c:pt>
              </c:numCache>
            </c:numRef>
          </c:val>
          <c:extLst>
            <c:ext xmlns:c16="http://schemas.microsoft.com/office/drawing/2014/chart" uri="{C3380CC4-5D6E-409C-BE32-E72D297353CC}">
              <c16:uniqueId val="{00000000-FEFC-4719-8D73-83C488D33977}"/>
            </c:ext>
          </c:extLst>
        </c:ser>
        <c:ser>
          <c:idx val="1"/>
          <c:order val="1"/>
          <c:tx>
            <c:strRef>
              <c:f>'CapEx, TI &amp; LC'!$L$14</c:f>
              <c:strCache>
                <c:ptCount val="1"/>
                <c:pt idx="0">
                  <c:v>TI</c:v>
                </c:pt>
              </c:strCache>
            </c:strRef>
          </c:tx>
          <c:spPr>
            <a:solidFill>
              <a:srgbClr val="FFAB2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LC'!$M$12:$R$12</c:f>
              <c:numCache>
                <c:formatCode>General</c:formatCode>
                <c:ptCount val="6"/>
                <c:pt idx="0">
                  <c:v>2022</c:v>
                </c:pt>
                <c:pt idx="1">
                  <c:v>2023</c:v>
                </c:pt>
                <c:pt idx="2">
                  <c:v>2024</c:v>
                </c:pt>
                <c:pt idx="3">
                  <c:v>2025</c:v>
                </c:pt>
                <c:pt idx="4">
                  <c:v>2026</c:v>
                </c:pt>
                <c:pt idx="5">
                  <c:v>2027</c:v>
                </c:pt>
              </c:numCache>
            </c:numRef>
          </c:cat>
          <c:val>
            <c:numRef>
              <c:f>'CapEx, TI &amp; LC'!$M$14:$R$14</c:f>
              <c:numCache>
                <c:formatCode>_("$"* #,##0.0_);_("$"* \(#,##0.0\);_("$"* "-"??_);_(@_)</c:formatCode>
                <c:ptCount val="6"/>
                <c:pt idx="0">
                  <c:v>3.5868560299999999</c:v>
                </c:pt>
                <c:pt idx="1">
                  <c:v>7.3225803599999981</c:v>
                </c:pt>
                <c:pt idx="2">
                  <c:v>2.65224028</c:v>
                </c:pt>
                <c:pt idx="3">
                  <c:v>5.1907756899999997</c:v>
                </c:pt>
                <c:pt idx="4">
                  <c:v>5.5591531500000002</c:v>
                </c:pt>
                <c:pt idx="5">
                  <c:v>5.2853589400000001</c:v>
                </c:pt>
              </c:numCache>
            </c:numRef>
          </c:val>
          <c:extLst>
            <c:ext xmlns:c16="http://schemas.microsoft.com/office/drawing/2014/chart" uri="{C3380CC4-5D6E-409C-BE32-E72D297353CC}">
              <c16:uniqueId val="{00000001-FEFC-4719-8D73-83C488D33977}"/>
            </c:ext>
          </c:extLst>
        </c:ser>
        <c:ser>
          <c:idx val="3"/>
          <c:order val="2"/>
          <c:tx>
            <c:strRef>
              <c:f>'CapEx, TI &amp; LC'!$L$15</c:f>
              <c:strCache>
                <c:ptCount val="1"/>
                <c:pt idx="0">
                  <c:v>LC</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LC'!$M$12:$R$12</c:f>
              <c:numCache>
                <c:formatCode>General</c:formatCode>
                <c:ptCount val="6"/>
                <c:pt idx="0">
                  <c:v>2022</c:v>
                </c:pt>
                <c:pt idx="1">
                  <c:v>2023</c:v>
                </c:pt>
                <c:pt idx="2">
                  <c:v>2024</c:v>
                </c:pt>
                <c:pt idx="3">
                  <c:v>2025</c:v>
                </c:pt>
                <c:pt idx="4">
                  <c:v>2026</c:v>
                </c:pt>
                <c:pt idx="5">
                  <c:v>2027</c:v>
                </c:pt>
              </c:numCache>
            </c:numRef>
          </c:cat>
          <c:val>
            <c:numRef>
              <c:f>'CapEx, TI &amp; LC'!$M$15:$R$15</c:f>
              <c:numCache>
                <c:formatCode>_("$"* #,##0.0_);_("$"* \(#,##0.0\);_("$"* "-"??_);_(@_)</c:formatCode>
                <c:ptCount val="6"/>
                <c:pt idx="0">
                  <c:v>3.8715251299999998</c:v>
                </c:pt>
                <c:pt idx="1">
                  <c:v>3.1796611200000018</c:v>
                </c:pt>
                <c:pt idx="2">
                  <c:v>1.9611122699999999</c:v>
                </c:pt>
                <c:pt idx="3">
                  <c:v>2.8220913999999997</c:v>
                </c:pt>
                <c:pt idx="4">
                  <c:v>3.2200218400000002</c:v>
                </c:pt>
                <c:pt idx="5">
                  <c:v>5.0860261100000006</c:v>
                </c:pt>
              </c:numCache>
            </c:numRef>
          </c:val>
          <c:extLst>
            <c:ext xmlns:c16="http://schemas.microsoft.com/office/drawing/2014/chart" uri="{C3380CC4-5D6E-409C-BE32-E72D297353CC}">
              <c16:uniqueId val="{00000002-FEFC-4719-8D73-83C488D33977}"/>
            </c:ext>
          </c:extLst>
        </c:ser>
        <c:dLbls>
          <c:showLegendKey val="0"/>
          <c:showVal val="0"/>
          <c:showCatName val="0"/>
          <c:showSerName val="0"/>
          <c:showPercent val="0"/>
          <c:showBubbleSize val="0"/>
        </c:dLbls>
        <c:gapWidth val="150"/>
        <c:overlap val="100"/>
        <c:axId val="76927328"/>
        <c:axId val="311247936"/>
      </c:barChart>
      <c:lineChart>
        <c:grouping val="standard"/>
        <c:varyColors val="0"/>
        <c:ser>
          <c:idx val="4"/>
          <c:order val="3"/>
          <c:tx>
            <c:strRef>
              <c:f>'CapEx, TI &amp; LC'!$L$16</c:f>
              <c:strCache>
                <c:ptCount val="1"/>
                <c:pt idx="0">
                  <c:v>Annual Total</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LC'!$M$12:$R$12</c:f>
              <c:numCache>
                <c:formatCode>General</c:formatCode>
                <c:ptCount val="6"/>
                <c:pt idx="0">
                  <c:v>2022</c:v>
                </c:pt>
                <c:pt idx="1">
                  <c:v>2023</c:v>
                </c:pt>
                <c:pt idx="2">
                  <c:v>2024</c:v>
                </c:pt>
                <c:pt idx="3">
                  <c:v>2025</c:v>
                </c:pt>
                <c:pt idx="4">
                  <c:v>2026</c:v>
                </c:pt>
                <c:pt idx="5">
                  <c:v>2027</c:v>
                </c:pt>
              </c:numCache>
            </c:numRef>
          </c:cat>
          <c:val>
            <c:numRef>
              <c:f>'CapEx, TI &amp; LC'!$M$16:$R$16</c:f>
              <c:numCache>
                <c:formatCode>_("$"* #,##0.0_);_("$"* \(#,##0.0\);_("$"* "-"??_);_(@_)</c:formatCode>
                <c:ptCount val="6"/>
                <c:pt idx="0">
                  <c:v>17.704888390000001</c:v>
                </c:pt>
                <c:pt idx="1">
                  <c:v>19.304106150000006</c:v>
                </c:pt>
                <c:pt idx="2">
                  <c:v>11.941015210000002</c:v>
                </c:pt>
                <c:pt idx="3">
                  <c:v>13.116617770000001</c:v>
                </c:pt>
                <c:pt idx="4">
                  <c:v>17.49526702</c:v>
                </c:pt>
                <c:pt idx="5">
                  <c:v>12.45539205</c:v>
                </c:pt>
              </c:numCache>
            </c:numRef>
          </c:val>
          <c:smooth val="0"/>
          <c:extLst>
            <c:ext xmlns:c16="http://schemas.microsoft.com/office/drawing/2014/chart" uri="{C3380CC4-5D6E-409C-BE32-E72D297353CC}">
              <c16:uniqueId val="{00000003-FEFC-4719-8D73-83C488D33977}"/>
            </c:ext>
          </c:extLst>
        </c:ser>
        <c:dLbls>
          <c:showLegendKey val="0"/>
          <c:showVal val="0"/>
          <c:showCatName val="0"/>
          <c:showSerName val="0"/>
          <c:showPercent val="0"/>
          <c:showBubbleSize val="0"/>
        </c:dLbls>
        <c:marker val="1"/>
        <c:smooth val="0"/>
        <c:axId val="76927328"/>
        <c:axId val="311247936"/>
      </c:lineChart>
      <c:catAx>
        <c:axId val="76927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311247936"/>
        <c:crosses val="autoZero"/>
        <c:auto val="1"/>
        <c:lblAlgn val="ctr"/>
        <c:lblOffset val="100"/>
        <c:noMultiLvlLbl val="0"/>
      </c:catAx>
      <c:valAx>
        <c:axId val="311247936"/>
        <c:scaling>
          <c:orientation val="minMax"/>
          <c:min val="0"/>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927328"/>
        <c:crosses val="autoZero"/>
        <c:crossBetween val="between"/>
      </c:valAx>
    </c:plotArea>
    <c:legend>
      <c:legendPos val="b"/>
      <c:legendEntry>
        <c:idx val="3"/>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CapEx &amp; TI PSF </a:t>
            </a:r>
          </a:p>
        </c:rich>
      </c:tx>
      <c:overlay val="0"/>
      <c:spPr>
        <a:noFill/>
        <a:ln>
          <a:noFill/>
        </a:ln>
        <a:effectLst/>
      </c:spPr>
    </c:title>
    <c:autoTitleDeleted val="0"/>
    <c:plotArea>
      <c:layout/>
      <c:lineChart>
        <c:grouping val="standard"/>
        <c:varyColors val="0"/>
        <c:ser>
          <c:idx val="0"/>
          <c:order val="0"/>
          <c:tx>
            <c:strRef>
              <c:f>'CapEx, TI &amp; LC'!$L$24</c:f>
              <c:strCache>
                <c:ptCount val="1"/>
                <c:pt idx="0">
                  <c:v>CapEx PSF</c:v>
                </c:pt>
              </c:strCache>
            </c:strRef>
          </c:tx>
          <c:spPr>
            <a:ln w="28575" cap="rnd">
              <a:solidFill>
                <a:srgbClr val="44546A"/>
              </a:solidFill>
              <a:round/>
            </a:ln>
            <a:effectLst/>
          </c:spPr>
          <c:marker>
            <c:symbol val="none"/>
          </c:marker>
          <c:dLbls>
            <c:dLbl>
              <c:idx val="4"/>
              <c:layout>
                <c:manualLayout>
                  <c:x val="-4.9851218803912654E-2"/>
                  <c:y val="-3.3411952270894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591-4020-A6CB-ACF56CB3F7E1}"/>
                </c:ext>
              </c:extLst>
            </c:dLbl>
            <c:spPr>
              <a:solidFill>
                <a:srgbClr val="44546A"/>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LC'!$M$23:$R$23</c:f>
              <c:numCache>
                <c:formatCode>General</c:formatCode>
                <c:ptCount val="6"/>
                <c:pt idx="0">
                  <c:v>2022</c:v>
                </c:pt>
                <c:pt idx="1">
                  <c:v>2023</c:v>
                </c:pt>
                <c:pt idx="2">
                  <c:v>2024</c:v>
                </c:pt>
                <c:pt idx="3">
                  <c:v>2025</c:v>
                </c:pt>
                <c:pt idx="4">
                  <c:v>2026</c:v>
                </c:pt>
                <c:pt idx="5">
                  <c:v>2027</c:v>
                </c:pt>
              </c:numCache>
            </c:numRef>
          </c:cat>
          <c:val>
            <c:numRef>
              <c:f>'CapEx, TI &amp; LC'!$M$24:$R$24</c:f>
              <c:numCache>
                <c:formatCode>_("$"* #,##0.00_);_("$"* \(#,##0.00\);_("$"* "-"??_);_(@_)</c:formatCode>
                <c:ptCount val="6"/>
                <c:pt idx="0">
                  <c:v>0.8751346655060277</c:v>
                </c:pt>
                <c:pt idx="1">
                  <c:v>0.77070806909093881</c:v>
                </c:pt>
                <c:pt idx="2">
                  <c:v>0.70158699497769472</c:v>
                </c:pt>
                <c:pt idx="3">
                  <c:v>0.50805248359967203</c:v>
                </c:pt>
                <c:pt idx="4">
                  <c:v>1.007672645574919</c:v>
                </c:pt>
                <c:pt idx="5">
                  <c:v>0.25152683760617744</c:v>
                </c:pt>
              </c:numCache>
            </c:numRef>
          </c:val>
          <c:smooth val="0"/>
          <c:extLst>
            <c:ext xmlns:c16="http://schemas.microsoft.com/office/drawing/2014/chart" uri="{C3380CC4-5D6E-409C-BE32-E72D297353CC}">
              <c16:uniqueId val="{00000001-8591-4020-A6CB-ACF56CB3F7E1}"/>
            </c:ext>
          </c:extLst>
        </c:ser>
        <c:ser>
          <c:idx val="1"/>
          <c:order val="1"/>
          <c:tx>
            <c:strRef>
              <c:f>'CapEx, TI &amp; LC'!$L$25</c:f>
              <c:strCache>
                <c:ptCount val="1"/>
                <c:pt idx="0">
                  <c:v>TI PSF</c:v>
                </c:pt>
              </c:strCache>
            </c:strRef>
          </c:tx>
          <c:spPr>
            <a:ln w="28575" cap="rnd">
              <a:solidFill>
                <a:srgbClr val="FFAB21"/>
              </a:solidFill>
              <a:round/>
            </a:ln>
            <a:effectLst/>
          </c:spPr>
          <c:marker>
            <c:symbol val="none"/>
          </c:marker>
          <c:dLbls>
            <c:dLbl>
              <c:idx val="1"/>
              <c:layout>
                <c:manualLayout>
                  <c:x val="-4.3760371945525033E-2"/>
                  <c:y val="3.654969414032405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591-4020-A6CB-ACF56CB3F7E1}"/>
                </c:ext>
              </c:extLst>
            </c:dLbl>
            <c:dLbl>
              <c:idx val="4"/>
              <c:layout>
                <c:manualLayout>
                  <c:x val="-3.664971211314063E-2"/>
                  <c:y val="2.192982456140350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591-4020-A6CB-ACF56CB3F7E1}"/>
                </c:ext>
              </c:extLst>
            </c:dLbl>
            <c:dLbl>
              <c:idx val="5"/>
              <c:layout>
                <c:manualLayout>
                  <c:x val="-4.9851218803912654E-2"/>
                  <c:y val="-2.784329355907886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591-4020-A6CB-ACF56CB3F7E1}"/>
                </c:ext>
              </c:extLst>
            </c:dLbl>
            <c:spPr>
              <a:solidFill>
                <a:srgbClr val="FFAB2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LC'!$M$23:$R$23</c:f>
              <c:numCache>
                <c:formatCode>General</c:formatCode>
                <c:ptCount val="6"/>
                <c:pt idx="0">
                  <c:v>2022</c:v>
                </c:pt>
                <c:pt idx="1">
                  <c:v>2023</c:v>
                </c:pt>
                <c:pt idx="2">
                  <c:v>2024</c:v>
                </c:pt>
                <c:pt idx="3">
                  <c:v>2025</c:v>
                </c:pt>
                <c:pt idx="4">
                  <c:v>2026</c:v>
                </c:pt>
                <c:pt idx="5">
                  <c:v>2027</c:v>
                </c:pt>
              </c:numCache>
            </c:numRef>
          </c:cat>
          <c:val>
            <c:numRef>
              <c:f>'CapEx, TI &amp; LC'!$M$25:$R$25</c:f>
              <c:numCache>
                <c:formatCode>_("$"* #,##0.00_);_("$"* \(#,##0.00\);_("$"* "-"??_);_(@_)</c:formatCode>
                <c:ptCount val="6"/>
                <c:pt idx="0">
                  <c:v>0.30634654146750923</c:v>
                </c:pt>
                <c:pt idx="1">
                  <c:v>0.64117911165507924</c:v>
                </c:pt>
                <c:pt idx="2">
                  <c:v>0.2539387215737357</c:v>
                </c:pt>
                <c:pt idx="3">
                  <c:v>0.51671538177748544</c:v>
                </c:pt>
                <c:pt idx="4">
                  <c:v>0.64269704157961316</c:v>
                </c:pt>
                <c:pt idx="5">
                  <c:v>0.63791034281158276</c:v>
                </c:pt>
              </c:numCache>
            </c:numRef>
          </c:val>
          <c:smooth val="0"/>
          <c:extLst>
            <c:ext xmlns:c16="http://schemas.microsoft.com/office/drawing/2014/chart" uri="{C3380CC4-5D6E-409C-BE32-E72D297353CC}">
              <c16:uniqueId val="{00000005-8591-4020-A6CB-ACF56CB3F7E1}"/>
            </c:ext>
          </c:extLst>
        </c:ser>
        <c:dLbls>
          <c:dLblPos val="ctr"/>
          <c:showLegendKey val="0"/>
          <c:showVal val="1"/>
          <c:showCatName val="0"/>
          <c:showSerName val="0"/>
          <c:showPercent val="0"/>
          <c:showBubbleSize val="0"/>
        </c:dLbls>
        <c:smooth val="0"/>
        <c:axId val="705099264"/>
        <c:axId val="148986224"/>
      </c:lineChart>
      <c:catAx>
        <c:axId val="705099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48986224"/>
        <c:crosses val="autoZero"/>
        <c:auto val="1"/>
        <c:lblAlgn val="ctr"/>
        <c:lblOffset val="100"/>
        <c:noMultiLvlLbl val="0"/>
      </c:catAx>
      <c:valAx>
        <c:axId val="148986224"/>
        <c:scaling>
          <c:orientation val="minMax"/>
          <c:max val="1.5"/>
          <c:min val="0.15000000000000002"/>
        </c:scaling>
        <c:delete val="0"/>
        <c:axPos val="l"/>
        <c:numFmt formatCode="_(&quot;$&quot;* #,##0.00_);_(&quot;$&quot;* \(#,##0.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5099264"/>
        <c:crosses val="autoZero"/>
        <c:crossBetween val="between"/>
      </c:valAx>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1400" b="1" i="0" u="none" strike="noStrike" kern="1200" spc="0" baseline="0" err="1">
                <a:solidFill>
                  <a:prstClr val="black">
                    <a:lumMod val="65000"/>
                    <a:lumOff val="35000"/>
                  </a:prstClr>
                </a:solidFill>
              </a:rPr>
              <a:t>CapEx</a:t>
            </a:r>
            <a:r>
              <a:rPr lang="en-US" sz="1400" b="1" i="0" u="none" strike="noStrike" kern="1200" spc="0" baseline="0">
                <a:solidFill>
                  <a:prstClr val="black">
                    <a:lumMod val="65000"/>
                    <a:lumOff val="35000"/>
                  </a:prstClr>
                </a:solidFill>
              </a:rPr>
              <a:t>, TI &amp; LC % of NOI</a:t>
            </a:r>
          </a:p>
        </c:rich>
      </c:tx>
      <c:overlay val="0"/>
      <c:spPr>
        <a:noFill/>
        <a:ln>
          <a:noFill/>
        </a:ln>
        <a:effectLst/>
      </c:spPr>
    </c:title>
    <c:autoTitleDeleted val="0"/>
    <c:plotArea>
      <c:layout/>
      <c:lineChart>
        <c:grouping val="standard"/>
        <c:varyColors val="0"/>
        <c:ser>
          <c:idx val="0"/>
          <c:order val="0"/>
          <c:tx>
            <c:strRef>
              <c:f>'CapEx, TI &amp; LC'!$L$28</c:f>
              <c:strCache>
                <c:ptCount val="1"/>
                <c:pt idx="0">
                  <c:v>CapEx &amp; TI % of NOI</c:v>
                </c:pt>
              </c:strCache>
            </c:strRef>
          </c:tx>
          <c:spPr>
            <a:ln w="28575">
              <a:solidFill>
                <a:srgbClr val="44546A"/>
              </a:solidFill>
            </a:ln>
          </c:spPr>
          <c:marker>
            <c:symbol val="none"/>
          </c:marker>
          <c:dLbls>
            <c:spPr>
              <a:solidFill>
                <a:srgbClr val="44546A"/>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LC'!$M$23:$R$23</c:f>
              <c:numCache>
                <c:formatCode>General</c:formatCode>
                <c:ptCount val="6"/>
                <c:pt idx="0">
                  <c:v>2022</c:v>
                </c:pt>
                <c:pt idx="1">
                  <c:v>2023</c:v>
                </c:pt>
                <c:pt idx="2">
                  <c:v>2024</c:v>
                </c:pt>
                <c:pt idx="3">
                  <c:v>2025</c:v>
                </c:pt>
                <c:pt idx="4">
                  <c:v>2026</c:v>
                </c:pt>
                <c:pt idx="5">
                  <c:v>2027</c:v>
                </c:pt>
              </c:numCache>
            </c:numRef>
          </c:cat>
          <c:val>
            <c:numRef>
              <c:f>'CapEx, TI &amp; LC'!$M$28:$R$28</c:f>
              <c:numCache>
                <c:formatCode>0.0%</c:formatCode>
                <c:ptCount val="6"/>
                <c:pt idx="0">
                  <c:v>0.26819529784367113</c:v>
                </c:pt>
                <c:pt idx="1">
                  <c:v>0.27064375954156999</c:v>
                </c:pt>
                <c:pt idx="2">
                  <c:v>0.17401197085378081</c:v>
                </c:pt>
                <c:pt idx="3">
                  <c:v>0.18093625951348888</c:v>
                </c:pt>
                <c:pt idx="4">
                  <c:v>0.23289440084945598</c:v>
                </c:pt>
                <c:pt idx="5">
                  <c:v>0.11820301070509932</c:v>
                </c:pt>
              </c:numCache>
            </c:numRef>
          </c:val>
          <c:smooth val="0"/>
          <c:extLst>
            <c:ext xmlns:c16="http://schemas.microsoft.com/office/drawing/2014/chart" uri="{C3380CC4-5D6E-409C-BE32-E72D297353CC}">
              <c16:uniqueId val="{00000000-B361-4EC2-ACF6-38E3C4509525}"/>
            </c:ext>
          </c:extLst>
        </c:ser>
        <c:ser>
          <c:idx val="2"/>
          <c:order val="1"/>
          <c:tx>
            <c:strRef>
              <c:f>'CapEx, TI &amp; LC'!$L$29</c:f>
              <c:strCache>
                <c:ptCount val="1"/>
                <c:pt idx="0">
                  <c:v>LC % of NOI</c:v>
                </c:pt>
              </c:strCache>
            </c:strRef>
          </c:tx>
          <c:spPr>
            <a:ln w="28575">
              <a:solidFill>
                <a:srgbClr val="A5A5A5"/>
              </a:solidFill>
            </a:ln>
          </c:spPr>
          <c:marker>
            <c:symbol val="none"/>
          </c:marker>
          <c:dLbls>
            <c:spPr>
              <a:solidFill>
                <a:srgbClr val="A5A5A5"/>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LC'!$M$23:$R$23</c:f>
              <c:numCache>
                <c:formatCode>General</c:formatCode>
                <c:ptCount val="6"/>
                <c:pt idx="0">
                  <c:v>2022</c:v>
                </c:pt>
                <c:pt idx="1">
                  <c:v>2023</c:v>
                </c:pt>
                <c:pt idx="2">
                  <c:v>2024</c:v>
                </c:pt>
                <c:pt idx="3">
                  <c:v>2025</c:v>
                </c:pt>
                <c:pt idx="4">
                  <c:v>2026</c:v>
                </c:pt>
                <c:pt idx="5">
                  <c:v>2027</c:v>
                </c:pt>
              </c:numCache>
            </c:numRef>
          </c:cat>
          <c:val>
            <c:numRef>
              <c:f>'CapEx, TI &amp; LC'!$M$29:$R$29</c:f>
              <c:numCache>
                <c:formatCode>0.0%</c:formatCode>
                <c:ptCount val="6"/>
                <c:pt idx="0">
                  <c:v>7.5059464270123388E-2</c:v>
                </c:pt>
                <c:pt idx="1">
                  <c:v>5.3369616007488692E-2</c:v>
                </c:pt>
                <c:pt idx="2">
                  <c:v>3.4194421851584854E-2</c:v>
                </c:pt>
                <c:pt idx="3">
                  <c:v>4.9600986346415576E-2</c:v>
                </c:pt>
                <c:pt idx="4">
                  <c:v>5.2533252332480282E-2</c:v>
                </c:pt>
                <c:pt idx="5">
                  <c:v>8.1578741457741313E-2</c:v>
                </c:pt>
              </c:numCache>
            </c:numRef>
          </c:val>
          <c:smooth val="0"/>
          <c:extLst>
            <c:ext xmlns:c16="http://schemas.microsoft.com/office/drawing/2014/chart" uri="{C3380CC4-5D6E-409C-BE32-E72D297353CC}">
              <c16:uniqueId val="{00000001-B361-4EC2-ACF6-38E3C4509525}"/>
            </c:ext>
          </c:extLst>
        </c:ser>
        <c:dLbls>
          <c:dLblPos val="ctr"/>
          <c:showLegendKey val="0"/>
          <c:showVal val="1"/>
          <c:showCatName val="0"/>
          <c:showSerName val="0"/>
          <c:showPercent val="0"/>
          <c:showBubbleSize val="0"/>
        </c:dLbls>
        <c:smooth val="0"/>
        <c:axId val="705099264"/>
        <c:axId val="148986224"/>
      </c:lineChart>
      <c:catAx>
        <c:axId val="705099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48986224"/>
        <c:crosses val="autoZero"/>
        <c:auto val="1"/>
        <c:lblAlgn val="ctr"/>
        <c:lblOffset val="100"/>
        <c:noMultiLvlLbl val="0"/>
      </c:catAx>
      <c:valAx>
        <c:axId val="148986224"/>
        <c:scaling>
          <c:orientation val="minMax"/>
          <c:max val="0.33000000000000007"/>
          <c:min val="0"/>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5099264"/>
        <c:crosses val="autoZero"/>
        <c:crossBetween val="between"/>
      </c:valAx>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r>
              <a:rPr lang="en-US" b="1"/>
              <a:t>Hedged Loan Trend over Fund Lifespan</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endParaRPr lang="en-US"/>
        </a:p>
      </c:txPr>
    </c:title>
    <c:autoTitleDeleted val="0"/>
    <c:plotArea>
      <c:layout/>
      <c:barChart>
        <c:barDir val="col"/>
        <c:grouping val="stacked"/>
        <c:varyColors val="0"/>
        <c:ser>
          <c:idx val="0"/>
          <c:order val="0"/>
          <c:tx>
            <c:strRef>
              <c:f>Hedging!$Q$35</c:f>
              <c:strCache>
                <c:ptCount val="1"/>
                <c:pt idx="0">
                  <c:v>Swap</c:v>
                </c:pt>
              </c:strCache>
            </c:strRef>
          </c:tx>
          <c:spPr>
            <a:solidFill>
              <a:schemeClr val="tx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Hedging!$R$34:$V$34</c:f>
              <c:numCache>
                <c:formatCode>General</c:formatCode>
                <c:ptCount val="5"/>
                <c:pt idx="0">
                  <c:v>2023</c:v>
                </c:pt>
                <c:pt idx="1">
                  <c:v>2024</c:v>
                </c:pt>
                <c:pt idx="2">
                  <c:v>2025</c:v>
                </c:pt>
                <c:pt idx="3">
                  <c:v>2026</c:v>
                </c:pt>
                <c:pt idx="4">
                  <c:v>2027</c:v>
                </c:pt>
              </c:numCache>
            </c:numRef>
          </c:cat>
          <c:val>
            <c:numRef>
              <c:f>Hedging!$R$35:$V$35</c:f>
              <c:numCache>
                <c:formatCode>0%</c:formatCode>
                <c:ptCount val="5"/>
                <c:pt idx="0">
                  <c:v>0.52806426579201315</c:v>
                </c:pt>
                <c:pt idx="1">
                  <c:v>0.48386359587196515</c:v>
                </c:pt>
                <c:pt idx="2">
                  <c:v>0.39908601665722043</c:v>
                </c:pt>
                <c:pt idx="3">
                  <c:v>0.26247766149312191</c:v>
                </c:pt>
                <c:pt idx="4">
                  <c:v>7.8086586807950262E-2</c:v>
                </c:pt>
              </c:numCache>
            </c:numRef>
          </c:val>
          <c:extLst>
            <c:ext xmlns:c16="http://schemas.microsoft.com/office/drawing/2014/chart" uri="{C3380CC4-5D6E-409C-BE32-E72D297353CC}">
              <c16:uniqueId val="{00000000-D98C-47CC-9CF3-6B8269B7958A}"/>
            </c:ext>
          </c:extLst>
        </c:ser>
        <c:ser>
          <c:idx val="1"/>
          <c:order val="1"/>
          <c:tx>
            <c:strRef>
              <c:f>Hedging!$Q$36</c:f>
              <c:strCache>
                <c:ptCount val="1"/>
                <c:pt idx="0">
                  <c:v>Cap</c:v>
                </c:pt>
              </c:strCache>
            </c:strRef>
          </c:tx>
          <c:spPr>
            <a:solidFill>
              <a:srgbClr val="FFAB21"/>
            </a:solidFill>
            <a:ln>
              <a:noFill/>
            </a:ln>
            <a:effectLst/>
          </c:spPr>
          <c:invertIfNegative val="0"/>
          <c:dLbls>
            <c:dLbl>
              <c:idx val="3"/>
              <c:delete val="1"/>
              <c:extLst>
                <c:ext xmlns:c15="http://schemas.microsoft.com/office/drawing/2012/chart" uri="{CE6537A1-D6FC-4f65-9D91-7224C49458BB}"/>
                <c:ext xmlns:c16="http://schemas.microsoft.com/office/drawing/2014/chart" uri="{C3380CC4-5D6E-409C-BE32-E72D297353CC}">
                  <c16:uniqueId val="{00000001-D98C-47CC-9CF3-6B8269B7958A}"/>
                </c:ext>
              </c:extLst>
            </c:dLbl>
            <c:dLbl>
              <c:idx val="4"/>
              <c:delete val="1"/>
              <c:extLst>
                <c:ext xmlns:c15="http://schemas.microsoft.com/office/drawing/2012/chart" uri="{CE6537A1-D6FC-4f65-9D91-7224C49458BB}"/>
                <c:ext xmlns:c16="http://schemas.microsoft.com/office/drawing/2014/chart" uri="{C3380CC4-5D6E-409C-BE32-E72D297353CC}">
                  <c16:uniqueId val="{00000002-D98C-47CC-9CF3-6B8269B7958A}"/>
                </c:ext>
              </c:extLst>
            </c:dLbl>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Hedging!$R$34:$V$34</c:f>
              <c:numCache>
                <c:formatCode>General</c:formatCode>
                <c:ptCount val="5"/>
                <c:pt idx="0">
                  <c:v>2023</c:v>
                </c:pt>
                <c:pt idx="1">
                  <c:v>2024</c:v>
                </c:pt>
                <c:pt idx="2">
                  <c:v>2025</c:v>
                </c:pt>
                <c:pt idx="3">
                  <c:v>2026</c:v>
                </c:pt>
                <c:pt idx="4">
                  <c:v>2027</c:v>
                </c:pt>
              </c:numCache>
            </c:numRef>
          </c:cat>
          <c:val>
            <c:numRef>
              <c:f>Hedging!$R$36:$V$36</c:f>
              <c:numCache>
                <c:formatCode>0%</c:formatCode>
                <c:ptCount val="5"/>
                <c:pt idx="0">
                  <c:v>0.43125248373014402</c:v>
                </c:pt>
                <c:pt idx="1">
                  <c:v>0.3024147474199782</c:v>
                </c:pt>
                <c:pt idx="2">
                  <c:v>6.8554653168111476E-2</c:v>
                </c:pt>
                <c:pt idx="3">
                  <c:v>0</c:v>
                </c:pt>
                <c:pt idx="4">
                  <c:v>0</c:v>
                </c:pt>
              </c:numCache>
            </c:numRef>
          </c:val>
          <c:extLst>
            <c:ext xmlns:c16="http://schemas.microsoft.com/office/drawing/2014/chart" uri="{C3380CC4-5D6E-409C-BE32-E72D297353CC}">
              <c16:uniqueId val="{00000003-D98C-47CC-9CF3-6B8269B7958A}"/>
            </c:ext>
          </c:extLst>
        </c:ser>
        <c:ser>
          <c:idx val="3"/>
          <c:order val="2"/>
          <c:tx>
            <c:strRef>
              <c:f>Hedging!$Q$37</c:f>
              <c:strCache>
                <c:ptCount val="1"/>
                <c:pt idx="0">
                  <c:v>Fixed Refi</c:v>
                </c:pt>
              </c:strCache>
            </c:strRef>
          </c:tx>
          <c:spPr>
            <a:solidFill>
              <a:schemeClr val="accent3"/>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4-D98C-47CC-9CF3-6B8269B7958A}"/>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Hedging!$R$34:$V$34</c:f>
              <c:numCache>
                <c:formatCode>General</c:formatCode>
                <c:ptCount val="5"/>
                <c:pt idx="0">
                  <c:v>2023</c:v>
                </c:pt>
                <c:pt idx="1">
                  <c:v>2024</c:v>
                </c:pt>
                <c:pt idx="2">
                  <c:v>2025</c:v>
                </c:pt>
                <c:pt idx="3">
                  <c:v>2026</c:v>
                </c:pt>
                <c:pt idx="4">
                  <c:v>2027</c:v>
                </c:pt>
              </c:numCache>
            </c:numRef>
          </c:cat>
          <c:val>
            <c:numRef>
              <c:f>Hedging!$R$37:$V$37</c:f>
              <c:numCache>
                <c:formatCode>0%</c:formatCode>
                <c:ptCount val="5"/>
                <c:pt idx="0">
                  <c:v>0</c:v>
                </c:pt>
                <c:pt idx="1">
                  <c:v>0.1944094804842717</c:v>
                </c:pt>
                <c:pt idx="2">
                  <c:v>0.39762763350752611</c:v>
                </c:pt>
                <c:pt idx="3">
                  <c:v>0.77834721927383455</c:v>
                </c:pt>
                <c:pt idx="4">
                  <c:v>0.75255948036162068</c:v>
                </c:pt>
              </c:numCache>
            </c:numRef>
          </c:val>
          <c:extLst>
            <c:ext xmlns:c16="http://schemas.microsoft.com/office/drawing/2014/chart" uri="{C3380CC4-5D6E-409C-BE32-E72D297353CC}">
              <c16:uniqueId val="{00000005-D98C-47CC-9CF3-6B8269B7958A}"/>
            </c:ext>
          </c:extLst>
        </c:ser>
        <c:ser>
          <c:idx val="2"/>
          <c:order val="3"/>
          <c:tx>
            <c:strRef>
              <c:f>Hedging!$Q$38</c:f>
              <c:strCache>
                <c:ptCount val="1"/>
                <c:pt idx="0">
                  <c:v>Floating</c:v>
                </c:pt>
              </c:strCache>
            </c:strRef>
          </c:tx>
          <c:spPr>
            <a:solidFill>
              <a:srgbClr val="ED1E79">
                <a:lumMod val="40000"/>
                <a:lumOff val="60000"/>
              </a:srgbClr>
            </a:solidFill>
            <a:ln w="25400">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Hedging!$R$34:$V$34</c:f>
              <c:numCache>
                <c:formatCode>General</c:formatCode>
                <c:ptCount val="5"/>
                <c:pt idx="0">
                  <c:v>2023</c:v>
                </c:pt>
                <c:pt idx="1">
                  <c:v>2024</c:v>
                </c:pt>
                <c:pt idx="2">
                  <c:v>2025</c:v>
                </c:pt>
                <c:pt idx="3">
                  <c:v>2026</c:v>
                </c:pt>
                <c:pt idx="4">
                  <c:v>2027</c:v>
                </c:pt>
              </c:numCache>
            </c:numRef>
          </c:cat>
          <c:val>
            <c:numRef>
              <c:f>Hedging!$R$38:$V$38</c:f>
              <c:numCache>
                <c:formatCode>0%</c:formatCode>
                <c:ptCount val="5"/>
                <c:pt idx="0">
                  <c:v>4.0683250477842901E-2</c:v>
                </c:pt>
                <c:pt idx="1">
                  <c:v>1.9312176223784883E-2</c:v>
                </c:pt>
                <c:pt idx="2">
                  <c:v>0.13473169666714194</c:v>
                </c:pt>
                <c:pt idx="3">
                  <c:v>-4.0824880766956374E-2</c:v>
                </c:pt>
                <c:pt idx="4">
                  <c:v>0.16935393283042913</c:v>
                </c:pt>
              </c:numCache>
            </c:numRef>
          </c:val>
          <c:extLst>
            <c:ext xmlns:c16="http://schemas.microsoft.com/office/drawing/2014/chart" uri="{C3380CC4-5D6E-409C-BE32-E72D297353CC}">
              <c16:uniqueId val="{00000006-D98C-47CC-9CF3-6B8269B7958A}"/>
            </c:ext>
          </c:extLst>
        </c:ser>
        <c:dLbls>
          <c:dLblPos val="ctr"/>
          <c:showLegendKey val="0"/>
          <c:showVal val="1"/>
          <c:showCatName val="0"/>
          <c:showSerName val="0"/>
          <c:showPercent val="0"/>
          <c:showBubbleSize val="0"/>
        </c:dLbls>
        <c:gapWidth val="150"/>
        <c:overlap val="100"/>
        <c:axId val="76969552"/>
        <c:axId val="1771915215"/>
      </c:barChart>
      <c:catAx>
        <c:axId val="7696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Gilroy" panose="00000500000000000000"/>
                <a:ea typeface="+mn-ea"/>
                <a:cs typeface="+mn-cs"/>
              </a:defRPr>
            </a:pPr>
            <a:endParaRPr lang="en-US"/>
          </a:p>
        </c:txPr>
        <c:crossAx val="1771915215"/>
        <c:crosses val="autoZero"/>
        <c:auto val="1"/>
        <c:lblAlgn val="ctr"/>
        <c:lblOffset val="100"/>
        <c:noMultiLvlLbl val="0"/>
      </c:catAx>
      <c:valAx>
        <c:axId val="1771915215"/>
        <c:scaling>
          <c:orientation val="minMax"/>
          <c:max val="1"/>
          <c:min val="0"/>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US"/>
          </a:p>
        </c:txPr>
        <c:crossAx val="76969552"/>
        <c:crosses val="autoZero"/>
        <c:crossBetween val="between"/>
        <c:majorUnit val="0.2"/>
      </c:valAx>
      <c:spPr>
        <a:noFill/>
        <a:ln>
          <a:noFill/>
        </a:ln>
        <a:effectLst/>
      </c:spPr>
    </c:plotArea>
    <c:legend>
      <c:legendPos val="b"/>
      <c:layout>
        <c:manualLayout>
          <c:xMode val="edge"/>
          <c:yMode val="edge"/>
          <c:x val="3.0391968600071814E-3"/>
          <c:y val="0.89180809519088367"/>
          <c:w val="0.4448435290533892"/>
          <c:h val="8.8594507868084829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Gilroy" panose="0000050000000000000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Gilroy" panose="00000500000000000000"/>
        </a:defRPr>
      </a:pPr>
      <a:endParaRPr lang="en-US"/>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r>
              <a:rPr lang="en-US" b="1"/>
              <a:t>Hedging Impact - SOFR vs Effective Wght. Avg. Interest Rate</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endParaRPr lang="en-US"/>
        </a:p>
      </c:txPr>
    </c:title>
    <c:autoTitleDeleted val="0"/>
    <c:plotArea>
      <c:layout/>
      <c:lineChart>
        <c:grouping val="standard"/>
        <c:varyColors val="0"/>
        <c:ser>
          <c:idx val="0"/>
          <c:order val="0"/>
          <c:tx>
            <c:strRef>
              <c:f>Hedging!$L$13</c:f>
              <c:strCache>
                <c:ptCount val="1"/>
                <c:pt idx="0">
                  <c:v>SOFR Forward Curve</c:v>
                </c:pt>
              </c:strCache>
            </c:strRef>
          </c:tx>
          <c:spPr>
            <a:ln w="28575" cap="rnd">
              <a:solidFill>
                <a:schemeClr val="accent3"/>
              </a:solidFill>
              <a:prstDash val="dash"/>
              <a:round/>
            </a:ln>
            <a:effectLst/>
          </c:spPr>
          <c:marker>
            <c:symbol val="none"/>
          </c:marker>
          <c:dLbls>
            <c:dLbl>
              <c:idx val="7"/>
              <c:layout>
                <c:manualLayout>
                  <c:x val="-4.9868340231940186E-2"/>
                  <c:y val="-3.360719352715623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2E4-4E09-A004-6F6EF596A55C}"/>
                </c:ext>
              </c:extLst>
            </c:dLbl>
            <c:dLbl>
              <c:idx val="8"/>
              <c:layout>
                <c:manualLayout>
                  <c:x val="-5.1591429477838333E-2"/>
                  <c:y val="2.4005138233682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2E4-4E09-A004-6F6EF596A55C}"/>
                </c:ext>
              </c:extLst>
            </c:dLbl>
            <c:spPr>
              <a:solidFill>
                <a:schemeClr val="accent3"/>
              </a:solidFill>
              <a:ln>
                <a:noFill/>
              </a:ln>
              <a:effectLst/>
            </c:spPr>
            <c:txPr>
              <a:bodyPr rot="0" spcFirstLastPara="1" vertOverflow="ellipsis" vert="horz" wrap="square" anchor="ctr" anchorCtr="1"/>
              <a:lstStyle/>
              <a:p>
                <a:pPr>
                  <a:defRPr sz="1000" b="0" i="0" u="none" strike="noStrike" kern="1200" baseline="0">
                    <a:solidFill>
                      <a:schemeClr val="bg1"/>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Hedging!$S$12:$AA$12</c:f>
              <c:strCache>
                <c:ptCount val="9"/>
                <c:pt idx="0">
                  <c:v>Q2-24</c:v>
                </c:pt>
                <c:pt idx="1">
                  <c:v>Q3-24</c:v>
                </c:pt>
                <c:pt idx="2">
                  <c:v>Q4-24</c:v>
                </c:pt>
                <c:pt idx="3">
                  <c:v>Q1-25</c:v>
                </c:pt>
                <c:pt idx="4">
                  <c:v>Q2-25</c:v>
                </c:pt>
                <c:pt idx="5">
                  <c:v>Q3-25</c:v>
                </c:pt>
                <c:pt idx="6">
                  <c:v>Q4-25</c:v>
                </c:pt>
                <c:pt idx="7">
                  <c:v>Q1-26</c:v>
                </c:pt>
                <c:pt idx="8">
                  <c:v>Q2-26</c:v>
                </c:pt>
              </c:strCache>
              <c:extLst/>
            </c:strRef>
          </c:cat>
          <c:val>
            <c:numRef>
              <c:f>Hedging!$S$13:$AA$13</c:f>
              <c:numCache>
                <c:formatCode>0.00%</c:formatCode>
                <c:ptCount val="9"/>
                <c:pt idx="0">
                  <c:v>5.3255183253588523E-2</c:v>
                </c:pt>
                <c:pt idx="1">
                  <c:v>5.1427310606060601E-2</c:v>
                </c:pt>
                <c:pt idx="2">
                  <c:v>4.591346419837472E-2</c:v>
                </c:pt>
                <c:pt idx="3">
                  <c:v>4.3148949373433602E-2</c:v>
                </c:pt>
                <c:pt idx="4">
                  <c:v>4.3219209920634917E-2</c:v>
                </c:pt>
                <c:pt idx="5">
                  <c:v>4.299823333333333E-2</c:v>
                </c:pt>
                <c:pt idx="6">
                  <c:v>4.0099866666666664E-2</c:v>
                </c:pt>
                <c:pt idx="7">
                  <c:v>3.7475733333333337E-2</c:v>
                </c:pt>
                <c:pt idx="8">
                  <c:v>3.4912333333333337E-2</c:v>
                </c:pt>
              </c:numCache>
              <c:extLst/>
            </c:numRef>
          </c:val>
          <c:smooth val="0"/>
          <c:extLst>
            <c:ext xmlns:c16="http://schemas.microsoft.com/office/drawing/2014/chart" uri="{C3380CC4-5D6E-409C-BE32-E72D297353CC}">
              <c16:uniqueId val="{00000000-22E4-4E09-A004-6F6EF596A55C}"/>
            </c:ext>
          </c:extLst>
        </c:ser>
        <c:ser>
          <c:idx val="3"/>
          <c:order val="3"/>
          <c:tx>
            <c:strRef>
              <c:f>Hedging!$L$16</c:f>
              <c:strCache>
                <c:ptCount val="1"/>
                <c:pt idx="0">
                  <c:v>Overall Wght. Avg. Rate (with Refi)</c:v>
                </c:pt>
              </c:strCache>
            </c:strRef>
          </c:tx>
          <c:spPr>
            <a:ln w="28575" cap="rnd">
              <a:solidFill>
                <a:schemeClr val="accent4"/>
              </a:solidFill>
              <a:round/>
            </a:ln>
            <a:effectLst/>
          </c:spPr>
          <c:marker>
            <c:symbol val="none"/>
          </c:marker>
          <c:dLbls>
            <c:dLbl>
              <c:idx val="8"/>
              <c:layout>
                <c:manualLayout>
                  <c:x val="-4.9210228887750576E-2"/>
                  <c:y val="-2.880616588041963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2E4-4E09-A004-6F6EF596A55C}"/>
                </c:ext>
              </c:extLst>
            </c:dLbl>
            <c:spPr>
              <a:solidFill>
                <a:srgbClr val="FFAB2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Hedging!$S$12:$AA$12</c:f>
              <c:strCache>
                <c:ptCount val="9"/>
                <c:pt idx="0">
                  <c:v>Q2-24</c:v>
                </c:pt>
                <c:pt idx="1">
                  <c:v>Q3-24</c:v>
                </c:pt>
                <c:pt idx="2">
                  <c:v>Q4-24</c:v>
                </c:pt>
                <c:pt idx="3">
                  <c:v>Q1-25</c:v>
                </c:pt>
                <c:pt idx="4">
                  <c:v>Q2-25</c:v>
                </c:pt>
                <c:pt idx="5">
                  <c:v>Q3-25</c:v>
                </c:pt>
                <c:pt idx="6">
                  <c:v>Q4-25</c:v>
                </c:pt>
                <c:pt idx="7">
                  <c:v>Q1-26</c:v>
                </c:pt>
                <c:pt idx="8">
                  <c:v>Q2-26</c:v>
                </c:pt>
              </c:strCache>
              <c:extLst/>
            </c:strRef>
          </c:cat>
          <c:val>
            <c:numRef>
              <c:f>Hedging!$S$16:$AA$16</c:f>
              <c:numCache>
                <c:formatCode>0.00%</c:formatCode>
                <c:ptCount val="9"/>
                <c:pt idx="0">
                  <c:v>3.3105486979938141E-2</c:v>
                </c:pt>
                <c:pt idx="1">
                  <c:v>3.2559200668548449E-2</c:v>
                </c:pt>
                <c:pt idx="2">
                  <c:v>3.2794600197180834E-2</c:v>
                </c:pt>
                <c:pt idx="3">
                  <c:v>3.2818885067478334E-2</c:v>
                </c:pt>
                <c:pt idx="4">
                  <c:v>3.43994968977639E-2</c:v>
                </c:pt>
                <c:pt idx="5">
                  <c:v>3.8472742074229356E-2</c:v>
                </c:pt>
                <c:pt idx="6">
                  <c:v>3.5927218908552383E-2</c:v>
                </c:pt>
                <c:pt idx="7">
                  <c:v>3.5556908176121463E-2</c:v>
                </c:pt>
                <c:pt idx="8">
                  <c:v>3.5575856685689786E-2</c:v>
                </c:pt>
              </c:numCache>
              <c:extLst/>
            </c:numRef>
          </c:val>
          <c:smooth val="0"/>
          <c:extLst>
            <c:ext xmlns:c16="http://schemas.microsoft.com/office/drawing/2014/chart" uri="{C3380CC4-5D6E-409C-BE32-E72D297353CC}">
              <c16:uniqueId val="{00000001-22E4-4E09-A004-6F6EF596A55C}"/>
            </c:ext>
          </c:extLst>
        </c:ser>
        <c:dLbls>
          <c:dLblPos val="t"/>
          <c:showLegendKey val="0"/>
          <c:showVal val="1"/>
          <c:showCatName val="0"/>
          <c:showSerName val="0"/>
          <c:showPercent val="0"/>
          <c:showBubbleSize val="0"/>
        </c:dLbls>
        <c:smooth val="0"/>
        <c:axId val="442501152"/>
        <c:axId val="2066071408"/>
        <c:extLst>
          <c:ext xmlns:c15="http://schemas.microsoft.com/office/drawing/2012/chart" uri="{02D57815-91ED-43cb-92C2-25804820EDAC}">
            <c15:filteredLineSeries>
              <c15:ser>
                <c:idx val="1"/>
                <c:order val="1"/>
                <c:tx>
                  <c:strRef>
                    <c:extLst>
                      <c:ext uri="{02D57815-91ED-43cb-92C2-25804820EDAC}">
                        <c15:formulaRef>
                          <c15:sqref>Hedging!$L$14</c15:sqref>
                        </c15:formulaRef>
                      </c:ext>
                    </c:extLst>
                    <c:strCache>
                      <c:ptCount val="1"/>
                      <c:pt idx="0">
                        <c:v>Facility Wght. Avg. SOFR</c:v>
                      </c:pt>
                    </c:strCache>
                  </c:strRef>
                </c:tx>
                <c:spPr>
                  <a:ln w="28575" cap="rnd">
                    <a:solidFill>
                      <a:schemeClr val="tx2"/>
                    </a:solidFill>
                    <a:round/>
                  </a:ln>
                  <a:effectLst/>
                </c:spPr>
                <c:marker>
                  <c:symbol val="none"/>
                </c:marker>
                <c:dLbls>
                  <c:spPr>
                    <a:solidFill>
                      <a:schemeClr val="tx2"/>
                    </a:solidFill>
                    <a:ln>
                      <a:noFill/>
                    </a:ln>
                    <a:effectLst/>
                  </c:spPr>
                  <c:txPr>
                    <a:bodyPr rot="0" spcFirstLastPara="1" vertOverflow="ellipsis" vert="horz" wrap="square" anchor="ctr" anchorCtr="1"/>
                    <a:lstStyle/>
                    <a:p>
                      <a:pPr>
                        <a:defRPr sz="1000" b="0" i="0" u="none" strike="noStrike" kern="1200" baseline="0">
                          <a:solidFill>
                            <a:schemeClr val="bg1"/>
                          </a:solidFill>
                          <a:latin typeface="Gilroy" panose="00000500000000000000"/>
                          <a:ea typeface="+mn-ea"/>
                          <a:cs typeface="+mn-cs"/>
                        </a:defRPr>
                      </a:pPr>
                      <a:endParaRPr lang="en-US"/>
                    </a:p>
                  </c:txPr>
                  <c:dLblPos val="b"/>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Hedging!$S$12:$AA$12</c15:sqref>
                        </c15:formulaRef>
                      </c:ext>
                    </c:extLst>
                    <c:strCache>
                      <c:ptCount val="9"/>
                      <c:pt idx="0">
                        <c:v>Q2-24</c:v>
                      </c:pt>
                      <c:pt idx="1">
                        <c:v>Q3-24</c:v>
                      </c:pt>
                      <c:pt idx="2">
                        <c:v>Q4-24</c:v>
                      </c:pt>
                      <c:pt idx="3">
                        <c:v>Q1-25</c:v>
                      </c:pt>
                      <c:pt idx="4">
                        <c:v>Q2-25</c:v>
                      </c:pt>
                      <c:pt idx="5">
                        <c:v>Q3-25</c:v>
                      </c:pt>
                      <c:pt idx="6">
                        <c:v>Q4-25</c:v>
                      </c:pt>
                      <c:pt idx="7">
                        <c:v>Q1-26</c:v>
                      </c:pt>
                      <c:pt idx="8">
                        <c:v>Q2-26</c:v>
                      </c:pt>
                    </c:strCache>
                  </c:strRef>
                </c:cat>
                <c:val>
                  <c:numRef>
                    <c:extLst>
                      <c:ext uri="{02D57815-91ED-43cb-92C2-25804820EDAC}">
                        <c15:formulaRef>
                          <c15:sqref>Hedging!$S$14:$AA$14</c15:sqref>
                        </c15:formulaRef>
                      </c:ext>
                    </c:extLst>
                    <c:numCache>
                      <c:formatCode>0.00%</c:formatCode>
                      <c:ptCount val="9"/>
                      <c:pt idx="0">
                        <c:v>3.1328393449806091E-2</c:v>
                      </c:pt>
                      <c:pt idx="1">
                        <c:v>3.0561844736464165E-2</c:v>
                      </c:pt>
                      <c:pt idx="2">
                        <c:v>3.0827689328915154E-2</c:v>
                      </c:pt>
                      <c:pt idx="3">
                        <c:v>3.0874224664974855E-2</c:v>
                      </c:pt>
                      <c:pt idx="4">
                        <c:v>3.2896769863605936E-2</c:v>
                      </c:pt>
                      <c:pt idx="5">
                        <c:v>3.884381132424173E-2</c:v>
                      </c:pt>
                      <c:pt idx="6">
                        <c:v>3.3407901399315959E-2</c:v>
                      </c:pt>
                      <c:pt idx="7">
                        <c:v>3.1127003867834221E-2</c:v>
                      </c:pt>
                      <c:pt idx="8">
                        <c:v>3.0943002172114879E-2</c:v>
                      </c:pt>
                    </c:numCache>
                  </c:numRef>
                </c:val>
                <c:smooth val="0"/>
                <c:extLst>
                  <c:ext xmlns:c16="http://schemas.microsoft.com/office/drawing/2014/chart" uri="{C3380CC4-5D6E-409C-BE32-E72D297353CC}">
                    <c16:uniqueId val="{00000002-22E4-4E09-A004-6F6EF596A55C}"/>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Hedging!$L$15</c15:sqref>
                        </c15:formulaRef>
                      </c:ext>
                    </c:extLst>
                    <c:strCache>
                      <c:ptCount val="1"/>
                      <c:pt idx="0">
                        <c:v>Apollo Refi</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Gilroy" panose="00000500000000000000"/>
                          <a:ea typeface="+mn-ea"/>
                          <a:cs typeface="+mn-cs"/>
                        </a:defRPr>
                      </a:pPr>
                      <a:endParaRPr lang="en-US"/>
                    </a:p>
                  </c:txPr>
                  <c:dLblPos val="t"/>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Hedging!$S$12:$AA$12</c15:sqref>
                        </c15:formulaRef>
                      </c:ext>
                    </c:extLst>
                    <c:strCache>
                      <c:ptCount val="9"/>
                      <c:pt idx="0">
                        <c:v>Q2-24</c:v>
                      </c:pt>
                      <c:pt idx="1">
                        <c:v>Q3-24</c:v>
                      </c:pt>
                      <c:pt idx="2">
                        <c:v>Q4-24</c:v>
                      </c:pt>
                      <c:pt idx="3">
                        <c:v>Q1-25</c:v>
                      </c:pt>
                      <c:pt idx="4">
                        <c:v>Q2-25</c:v>
                      </c:pt>
                      <c:pt idx="5">
                        <c:v>Q3-25</c:v>
                      </c:pt>
                      <c:pt idx="6">
                        <c:v>Q4-25</c:v>
                      </c:pt>
                      <c:pt idx="7">
                        <c:v>Q1-26</c:v>
                      </c:pt>
                      <c:pt idx="8">
                        <c:v>Q2-26</c:v>
                      </c:pt>
                    </c:strCache>
                  </c:strRef>
                </c:cat>
                <c:val>
                  <c:numRef>
                    <c:extLst xmlns:c15="http://schemas.microsoft.com/office/drawing/2012/chart">
                      <c:ext xmlns:c15="http://schemas.microsoft.com/office/drawing/2012/chart" uri="{02D57815-91ED-43cb-92C2-25804820EDAC}">
                        <c15:formulaRef>
                          <c15:sqref>Hedging!$S$15:$AA$15</c15:sqref>
                        </c15:formulaRef>
                      </c:ext>
                    </c:extLst>
                    <c:numCache>
                      <c:formatCode>0.00%</c:formatCode>
                      <c:ptCount val="9"/>
                      <c:pt idx="0">
                        <c:v>3.9399999999999998E-2</c:v>
                      </c:pt>
                      <c:pt idx="1">
                        <c:v>3.9399999999999998E-2</c:v>
                      </c:pt>
                      <c:pt idx="2">
                        <c:v>3.9399999999999998E-2</c:v>
                      </c:pt>
                      <c:pt idx="3">
                        <c:v>3.9399999999999998E-2</c:v>
                      </c:pt>
                      <c:pt idx="4">
                        <c:v>3.9399999999999998E-2</c:v>
                      </c:pt>
                      <c:pt idx="5">
                        <c:v>3.9399999999999998E-2</c:v>
                      </c:pt>
                      <c:pt idx="6">
                        <c:v>3.9399999999999998E-2</c:v>
                      </c:pt>
                      <c:pt idx="7">
                        <c:v>3.9399999999999998E-2</c:v>
                      </c:pt>
                      <c:pt idx="8">
                        <c:v>3.9399999999999998E-2</c:v>
                      </c:pt>
                    </c:numCache>
                  </c:numRef>
                </c:val>
                <c:smooth val="0"/>
                <c:extLst xmlns:c15="http://schemas.microsoft.com/office/drawing/2012/chart">
                  <c:ext xmlns:c16="http://schemas.microsoft.com/office/drawing/2014/chart" uri="{C3380CC4-5D6E-409C-BE32-E72D297353CC}">
                    <c16:uniqueId val="{00000003-22E4-4E09-A004-6F6EF596A55C}"/>
                  </c:ext>
                </c:extLst>
              </c15:ser>
            </c15:filteredLineSeries>
          </c:ext>
        </c:extLst>
      </c:lineChart>
      <c:catAx>
        <c:axId val="442501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Gilroy" panose="00000500000000000000"/>
                <a:ea typeface="+mn-ea"/>
                <a:cs typeface="+mn-cs"/>
              </a:defRPr>
            </a:pPr>
            <a:endParaRPr lang="en-US"/>
          </a:p>
        </c:txPr>
        <c:crossAx val="2066071408"/>
        <c:crosses val="autoZero"/>
        <c:auto val="1"/>
        <c:lblAlgn val="ctr"/>
        <c:lblOffset val="100"/>
        <c:noMultiLvlLbl val="0"/>
      </c:catAx>
      <c:valAx>
        <c:axId val="2066071408"/>
        <c:scaling>
          <c:orientation val="minMax"/>
          <c:max val="5.6000000000000008E-2"/>
          <c:min val="2.5000000000000005E-2"/>
        </c:scaling>
        <c:delete val="0"/>
        <c:axPos val="l"/>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US"/>
          </a:p>
        </c:txPr>
        <c:crossAx val="442501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Gilroy" panose="0000050000000000000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Gilroy" panose="00000500000000000000"/>
        </a:defRPr>
      </a:pPr>
      <a:endParaRPr lang="en-US"/>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595959"/>
                </a:solidFill>
                <a:latin typeface="Gilroy" panose="00000500000000000000"/>
                <a:ea typeface="+mn-ea"/>
                <a:cs typeface="+mn-cs"/>
              </a:defRPr>
            </a:pPr>
            <a:r>
              <a:rPr lang="en-US" b="1">
                <a:solidFill>
                  <a:srgbClr val="595959"/>
                </a:solidFill>
              </a:rPr>
              <a:t>All-In Interest Rate</a:t>
            </a: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595959"/>
              </a:solidFill>
              <a:latin typeface="Gilroy" panose="00000500000000000000"/>
              <a:ea typeface="+mn-ea"/>
              <a:cs typeface="+mn-cs"/>
            </a:defRPr>
          </a:pPr>
          <a:endParaRPr lang="en-US"/>
        </a:p>
      </c:txPr>
    </c:title>
    <c:autoTitleDeleted val="0"/>
    <c:plotArea>
      <c:layout/>
      <c:barChart>
        <c:barDir val="col"/>
        <c:grouping val="stacked"/>
        <c:varyColors val="0"/>
        <c:ser>
          <c:idx val="0"/>
          <c:order val="0"/>
          <c:tx>
            <c:strRef>
              <c:f>Hedging!$Q$30</c:f>
              <c:strCache>
                <c:ptCount val="1"/>
                <c:pt idx="0">
                  <c:v>Effective Wght. Avg. SOFR</c:v>
                </c:pt>
              </c:strCache>
            </c:strRef>
          </c:tx>
          <c:spPr>
            <a:solidFill>
              <a:srgbClr val="44546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Hedging!$R$29:$V$29</c:f>
              <c:numCache>
                <c:formatCode>General</c:formatCode>
                <c:ptCount val="5"/>
                <c:pt idx="0">
                  <c:v>2023</c:v>
                </c:pt>
                <c:pt idx="1">
                  <c:v>2024</c:v>
                </c:pt>
                <c:pt idx="2">
                  <c:v>2025</c:v>
                </c:pt>
                <c:pt idx="3">
                  <c:v>2026</c:v>
                </c:pt>
                <c:pt idx="4">
                  <c:v>2027</c:v>
                </c:pt>
              </c:numCache>
            </c:numRef>
          </c:cat>
          <c:val>
            <c:numRef>
              <c:f>Hedging!$R$30:$V$30</c:f>
              <c:numCache>
                <c:formatCode>0.00%</c:formatCode>
                <c:ptCount val="5"/>
                <c:pt idx="0">
                  <c:v>3.2414367692428989E-2</c:v>
                </c:pt>
                <c:pt idx="1">
                  <c:v>3.2870924167208743E-2</c:v>
                </c:pt>
                <c:pt idx="2">
                  <c:v>3.5452506458884599E-2</c:v>
                </c:pt>
                <c:pt idx="3">
                  <c:v>3.5654438118425093E-2</c:v>
                </c:pt>
                <c:pt idx="4">
                  <c:v>3.587405865532349E-2</c:v>
                </c:pt>
              </c:numCache>
            </c:numRef>
          </c:val>
          <c:extLst>
            <c:ext xmlns:c16="http://schemas.microsoft.com/office/drawing/2014/chart" uri="{C3380CC4-5D6E-409C-BE32-E72D297353CC}">
              <c16:uniqueId val="{00000000-C5CC-43DC-8DB7-3BE9B2C2A07C}"/>
            </c:ext>
          </c:extLst>
        </c:ser>
        <c:ser>
          <c:idx val="1"/>
          <c:order val="1"/>
          <c:tx>
            <c:strRef>
              <c:f>Hedging!$Q$31</c:f>
              <c:strCache>
                <c:ptCount val="1"/>
                <c:pt idx="0">
                  <c:v>Wght. Avg. Spread</c:v>
                </c:pt>
              </c:strCache>
            </c:strRef>
          </c:tx>
          <c:spPr>
            <a:solidFill>
              <a:srgbClr val="FFAB2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595959"/>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Hedging!$R$29:$V$29</c:f>
              <c:numCache>
                <c:formatCode>General</c:formatCode>
                <c:ptCount val="5"/>
                <c:pt idx="0">
                  <c:v>2023</c:v>
                </c:pt>
                <c:pt idx="1">
                  <c:v>2024</c:v>
                </c:pt>
                <c:pt idx="2">
                  <c:v>2025</c:v>
                </c:pt>
                <c:pt idx="3">
                  <c:v>2026</c:v>
                </c:pt>
                <c:pt idx="4">
                  <c:v>2027</c:v>
                </c:pt>
              </c:numCache>
            </c:numRef>
          </c:cat>
          <c:val>
            <c:numRef>
              <c:f>Hedging!$R$31:$V$31</c:f>
              <c:numCache>
                <c:formatCode>0.00%</c:formatCode>
                <c:ptCount val="5"/>
                <c:pt idx="0">
                  <c:v>2.0254065817881535E-2</c:v>
                </c:pt>
                <c:pt idx="1">
                  <c:v>2.0038138019094865E-2</c:v>
                </c:pt>
                <c:pt idx="2">
                  <c:v>1.9628433226898445E-2</c:v>
                </c:pt>
                <c:pt idx="3">
                  <c:v>1.8351882082005447E-2</c:v>
                </c:pt>
                <c:pt idx="4">
                  <c:v>1.8650651632873688E-2</c:v>
                </c:pt>
              </c:numCache>
            </c:numRef>
          </c:val>
          <c:extLst>
            <c:ext xmlns:c16="http://schemas.microsoft.com/office/drawing/2014/chart" uri="{C3380CC4-5D6E-409C-BE32-E72D297353CC}">
              <c16:uniqueId val="{00000001-C5CC-43DC-8DB7-3BE9B2C2A07C}"/>
            </c:ext>
          </c:extLst>
        </c:ser>
        <c:dLbls>
          <c:dLblPos val="ctr"/>
          <c:showLegendKey val="0"/>
          <c:showVal val="1"/>
          <c:showCatName val="0"/>
          <c:showSerName val="0"/>
          <c:showPercent val="0"/>
          <c:showBubbleSize val="0"/>
        </c:dLbls>
        <c:gapWidth val="150"/>
        <c:overlap val="100"/>
        <c:axId val="76969552"/>
        <c:axId val="1771915215"/>
      </c:barChart>
      <c:lineChart>
        <c:grouping val="standard"/>
        <c:varyColors val="0"/>
        <c:ser>
          <c:idx val="2"/>
          <c:order val="2"/>
          <c:tx>
            <c:strRef>
              <c:f>Hedging!$Q$32</c:f>
              <c:strCache>
                <c:ptCount val="1"/>
                <c:pt idx="0">
                  <c:v>All-In Interest Rate</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Gilroy" panose="0000050000000000000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Hedging!$R$29:$V$29</c:f>
              <c:numCache>
                <c:formatCode>General</c:formatCode>
                <c:ptCount val="5"/>
                <c:pt idx="0">
                  <c:v>2023</c:v>
                </c:pt>
                <c:pt idx="1">
                  <c:v>2024</c:v>
                </c:pt>
                <c:pt idx="2">
                  <c:v>2025</c:v>
                </c:pt>
                <c:pt idx="3">
                  <c:v>2026</c:v>
                </c:pt>
                <c:pt idx="4">
                  <c:v>2027</c:v>
                </c:pt>
              </c:numCache>
            </c:numRef>
          </c:cat>
          <c:val>
            <c:numRef>
              <c:f>Hedging!$R$32:$V$32</c:f>
              <c:numCache>
                <c:formatCode>0.00%</c:formatCode>
                <c:ptCount val="5"/>
                <c:pt idx="0">
                  <c:v>5.2668433510310517E-2</c:v>
                </c:pt>
                <c:pt idx="1">
                  <c:v>5.2909062186303604E-2</c:v>
                </c:pt>
                <c:pt idx="2">
                  <c:v>5.5080939685783051E-2</c:v>
                </c:pt>
                <c:pt idx="3">
                  <c:v>5.4006320200430537E-2</c:v>
                </c:pt>
                <c:pt idx="4">
                  <c:v>5.4524710288197178E-2</c:v>
                </c:pt>
              </c:numCache>
            </c:numRef>
          </c:val>
          <c:smooth val="0"/>
          <c:extLst>
            <c:ext xmlns:c16="http://schemas.microsoft.com/office/drawing/2014/chart" uri="{C3380CC4-5D6E-409C-BE32-E72D297353CC}">
              <c16:uniqueId val="{00000002-C5CC-43DC-8DB7-3BE9B2C2A07C}"/>
            </c:ext>
          </c:extLst>
        </c:ser>
        <c:dLbls>
          <c:dLblPos val="ctr"/>
          <c:showLegendKey val="0"/>
          <c:showVal val="1"/>
          <c:showCatName val="0"/>
          <c:showSerName val="0"/>
          <c:showPercent val="0"/>
          <c:showBubbleSize val="0"/>
        </c:dLbls>
        <c:marker val="1"/>
        <c:smooth val="0"/>
        <c:axId val="76969552"/>
        <c:axId val="1771915215"/>
      </c:lineChart>
      <c:catAx>
        <c:axId val="7696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595959"/>
                </a:solidFill>
                <a:latin typeface="Gilroy" panose="00000500000000000000"/>
                <a:ea typeface="+mn-ea"/>
                <a:cs typeface="+mn-cs"/>
              </a:defRPr>
            </a:pPr>
            <a:endParaRPr lang="en-US"/>
          </a:p>
        </c:txPr>
        <c:crossAx val="1771915215"/>
        <c:crosses val="autoZero"/>
        <c:auto val="1"/>
        <c:lblAlgn val="ctr"/>
        <c:lblOffset val="100"/>
        <c:noMultiLvlLbl val="0"/>
      </c:catAx>
      <c:valAx>
        <c:axId val="1771915215"/>
        <c:scaling>
          <c:orientation val="minMax"/>
          <c:max val="6.0000000000000012E-2"/>
          <c:min val="0"/>
        </c:scaling>
        <c:delete val="0"/>
        <c:axPos val="l"/>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US"/>
          </a:p>
        </c:txPr>
        <c:crossAx val="76969552"/>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Gilroy" panose="0000050000000000000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Gilroy" panose="00000500000000000000"/>
        </a:defRPr>
      </a:pPr>
      <a:endParaRPr lang="en-US"/>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r>
              <a:rPr lang="en-US" b="1"/>
              <a:t>Effective Hedging Trend</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endParaRPr lang="en-US"/>
        </a:p>
      </c:txPr>
    </c:title>
    <c:autoTitleDeleted val="0"/>
    <c:plotArea>
      <c:layout/>
      <c:lineChart>
        <c:grouping val="standard"/>
        <c:varyColors val="0"/>
        <c:ser>
          <c:idx val="0"/>
          <c:order val="0"/>
          <c:tx>
            <c:strRef>
              <c:f>Hedging!$B$49</c:f>
              <c:strCache>
                <c:ptCount val="1"/>
                <c:pt idx="0">
                  <c:v>% Hedged</c:v>
                </c:pt>
              </c:strCache>
            </c:strRef>
          </c:tx>
          <c:spPr>
            <a:ln w="38100" cap="rnd">
              <a:solidFill>
                <a:schemeClr val="tx2"/>
              </a:solidFill>
              <a:round/>
            </a:ln>
            <a:effectLst/>
          </c:spPr>
          <c:marker>
            <c:symbol val="none"/>
          </c:marker>
          <c:dLbls>
            <c:dLbl>
              <c:idx val="8"/>
              <c:layout>
                <c:manualLayout>
                  <c:x val="-2.2963351408187664E-2"/>
                  <c:y val="-5.82031250000000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A1A-4D7F-96D7-FFCEEAB485B8}"/>
                </c:ext>
              </c:extLst>
            </c:dLbl>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Gilroy" panose="0000050000000000000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Hedging!$L$48:$U$48</c:f>
              <c:strCache>
                <c:ptCount val="10"/>
                <c:pt idx="0">
                  <c:v>Q1-25</c:v>
                </c:pt>
                <c:pt idx="1">
                  <c:v>Q2-25</c:v>
                </c:pt>
                <c:pt idx="2">
                  <c:v>Q3-25</c:v>
                </c:pt>
                <c:pt idx="3">
                  <c:v>Q4-25</c:v>
                </c:pt>
                <c:pt idx="4">
                  <c:v>Q1-26</c:v>
                </c:pt>
                <c:pt idx="5">
                  <c:v>Q2-26</c:v>
                </c:pt>
                <c:pt idx="6">
                  <c:v>Q3-26</c:v>
                </c:pt>
                <c:pt idx="7">
                  <c:v>Q4-26</c:v>
                </c:pt>
                <c:pt idx="8">
                  <c:v>Q1-27</c:v>
                </c:pt>
                <c:pt idx="9">
                  <c:v>Q2-27</c:v>
                </c:pt>
              </c:strCache>
            </c:strRef>
          </c:cat>
          <c:val>
            <c:numRef>
              <c:f>Hedging!$L$49:$U$49</c:f>
              <c:numCache>
                <c:formatCode>0.0%</c:formatCode>
                <c:ptCount val="10"/>
                <c:pt idx="0">
                  <c:v>0.97826086956521741</c:v>
                </c:pt>
                <c:pt idx="1">
                  <c:v>0.9063468829386192</c:v>
                </c:pt>
                <c:pt idx="2">
                  <c:v>0.95383220816906089</c:v>
                </c:pt>
                <c:pt idx="3">
                  <c:v>0.99535361259080601</c:v>
                </c:pt>
                <c:pt idx="4">
                  <c:v>0.99565351681955883</c:v>
                </c:pt>
                <c:pt idx="5">
                  <c:v>0.97551040465045435</c:v>
                </c:pt>
                <c:pt idx="6">
                  <c:v>0.9586619816586317</c:v>
                </c:pt>
                <c:pt idx="7">
                  <c:v>0.95041008771518087</c:v>
                </c:pt>
                <c:pt idx="8">
                  <c:v>0.51241007295183816</c:v>
                </c:pt>
                <c:pt idx="9">
                  <c:v>0.50833646877927874</c:v>
                </c:pt>
              </c:numCache>
            </c:numRef>
          </c:val>
          <c:smooth val="0"/>
          <c:extLst>
            <c:ext xmlns:c16="http://schemas.microsoft.com/office/drawing/2014/chart" uri="{C3380CC4-5D6E-409C-BE32-E72D297353CC}">
              <c16:uniqueId val="{00000000-6A1A-4D7F-96D7-FFCEEAB485B8}"/>
            </c:ext>
          </c:extLst>
        </c:ser>
        <c:dLbls>
          <c:dLblPos val="ctr"/>
          <c:showLegendKey val="0"/>
          <c:showVal val="1"/>
          <c:showCatName val="0"/>
          <c:showSerName val="0"/>
          <c:showPercent val="0"/>
          <c:showBubbleSize val="0"/>
        </c:dLbls>
        <c:smooth val="0"/>
        <c:axId val="881504127"/>
        <c:axId val="881504607"/>
        <c:extLst>
          <c:ext xmlns:c15="http://schemas.microsoft.com/office/drawing/2012/chart" uri="{02D57815-91ED-43cb-92C2-25804820EDAC}">
            <c15:filteredLineSeries>
              <c15:ser>
                <c:idx val="1"/>
                <c:order val="1"/>
                <c:tx>
                  <c:strRef>
                    <c:extLst>
                      <c:ext uri="{02D57815-91ED-43cb-92C2-25804820EDAC}">
                        <c15:formulaRef>
                          <c15:sqref>Hedging!$B$50</c15:sqref>
                        </c15:formulaRef>
                      </c:ext>
                    </c:extLst>
                    <c:strCache>
                      <c:ptCount val="1"/>
                      <c:pt idx="0">
                        <c:v>Effective % Hedged over Loan Term</c:v>
                      </c:pt>
                    </c:strCache>
                  </c:strRef>
                </c:tx>
                <c:spPr>
                  <a:ln w="38100" cap="rnd">
                    <a:solidFill>
                      <a:schemeClr val="accent4"/>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Gilroy" panose="00000500000000000000"/>
                          <a:ea typeface="+mn-ea"/>
                          <a:cs typeface="+mn-cs"/>
                        </a:defRPr>
                      </a:pPr>
                      <a:endParaRPr lang="en-US"/>
                    </a:p>
                  </c:txPr>
                  <c:dLblPos val="b"/>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Hedging!$L$48:$U$48</c15:sqref>
                        </c15:formulaRef>
                      </c:ext>
                    </c:extLst>
                    <c:strCache>
                      <c:ptCount val="10"/>
                      <c:pt idx="0">
                        <c:v>Q1-25</c:v>
                      </c:pt>
                      <c:pt idx="1">
                        <c:v>Q2-25</c:v>
                      </c:pt>
                      <c:pt idx="2">
                        <c:v>Q3-25</c:v>
                      </c:pt>
                      <c:pt idx="3">
                        <c:v>Q4-25</c:v>
                      </c:pt>
                      <c:pt idx="4">
                        <c:v>Q1-26</c:v>
                      </c:pt>
                      <c:pt idx="5">
                        <c:v>Q2-26</c:v>
                      </c:pt>
                      <c:pt idx="6">
                        <c:v>Q3-26</c:v>
                      </c:pt>
                      <c:pt idx="7">
                        <c:v>Q4-26</c:v>
                      </c:pt>
                      <c:pt idx="8">
                        <c:v>Q1-27</c:v>
                      </c:pt>
                      <c:pt idx="9">
                        <c:v>Q2-27</c:v>
                      </c:pt>
                    </c:strCache>
                  </c:strRef>
                </c:cat>
                <c:val>
                  <c:numRef>
                    <c:extLst>
                      <c:ext uri="{02D57815-91ED-43cb-92C2-25804820EDAC}">
                        <c15:formulaRef>
                          <c15:sqref>Hedging!$L$50:$U$50</c15:sqref>
                        </c15:formulaRef>
                      </c:ext>
                    </c:extLst>
                    <c:numCache>
                      <c:formatCode>0.0%</c:formatCode>
                      <c:ptCount val="10"/>
                      <c:pt idx="0">
                        <c:v>0.87212335568395438</c:v>
                      </c:pt>
                      <c:pt idx="1">
                        <c:v>0.85940551921949271</c:v>
                      </c:pt>
                      <c:pt idx="2">
                        <c:v>0.85316942164344234</c:v>
                      </c:pt>
                      <c:pt idx="3">
                        <c:v>0.83862642352134387</c:v>
                      </c:pt>
                      <c:pt idx="4">
                        <c:v>0.81344146183412469</c:v>
                      </c:pt>
                      <c:pt idx="5">
                        <c:v>0.77856781789280327</c:v>
                      </c:pt>
                      <c:pt idx="6">
                        <c:v>0.73075712069608423</c:v>
                      </c:pt>
                      <c:pt idx="7">
                        <c:v>0.65598693522893881</c:v>
                      </c:pt>
                      <c:pt idx="8">
                        <c:v>0.51036514237808572</c:v>
                      </c:pt>
                      <c:pt idx="9">
                        <c:v>0.50833646877927874</c:v>
                      </c:pt>
                    </c:numCache>
                  </c:numRef>
                </c:val>
                <c:smooth val="0"/>
                <c:extLst>
                  <c:ext xmlns:c16="http://schemas.microsoft.com/office/drawing/2014/chart" uri="{C3380CC4-5D6E-409C-BE32-E72D297353CC}">
                    <c16:uniqueId val="{00000001-6A1A-4D7F-96D7-FFCEEAB485B8}"/>
                  </c:ext>
                </c:extLst>
              </c15:ser>
            </c15:filteredLineSeries>
          </c:ext>
        </c:extLst>
      </c:lineChart>
      <c:catAx>
        <c:axId val="881504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Gilroy" panose="00000500000000000000"/>
                <a:ea typeface="+mn-ea"/>
                <a:cs typeface="+mn-cs"/>
              </a:defRPr>
            </a:pPr>
            <a:endParaRPr lang="en-US"/>
          </a:p>
        </c:txPr>
        <c:crossAx val="881504607"/>
        <c:crosses val="autoZero"/>
        <c:auto val="1"/>
        <c:lblAlgn val="ctr"/>
        <c:lblOffset val="100"/>
        <c:noMultiLvlLbl val="0"/>
      </c:catAx>
      <c:valAx>
        <c:axId val="881504607"/>
        <c:scaling>
          <c:orientation val="minMax"/>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US"/>
          </a:p>
        </c:txPr>
        <c:crossAx val="881504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Gilroy" panose="00000500000000000000"/>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chemeClr val="accent5"/>
              </a:solidFill>
              <a:ln w="19050">
                <a:solidFill>
                  <a:schemeClr val="lt1"/>
                </a:solidFill>
              </a:ln>
              <a:effectLst/>
            </c:spPr>
            <c:extLst>
              <c:ext xmlns:c16="http://schemas.microsoft.com/office/drawing/2014/chart" uri="{C3380CC4-5D6E-409C-BE32-E72D297353CC}">
                <c16:uniqueId val="{00000001-DB79-44C8-8927-26648C6CB0BB}"/>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DB79-44C8-8927-26648C6CB0BB}"/>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DB79-44C8-8927-26648C6CB0BB}"/>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DB79-44C8-8927-26648C6CB0BB}"/>
              </c:ext>
            </c:extLst>
          </c:dPt>
          <c:dPt>
            <c:idx val="4"/>
            <c:bubble3D val="0"/>
            <c:spPr>
              <a:solidFill>
                <a:schemeClr val="accent1"/>
              </a:solidFill>
              <a:ln w="19050">
                <a:solidFill>
                  <a:schemeClr val="lt1"/>
                </a:solidFill>
              </a:ln>
              <a:effectLst/>
            </c:spPr>
            <c:extLst>
              <c:ext xmlns:c16="http://schemas.microsoft.com/office/drawing/2014/chart" uri="{C3380CC4-5D6E-409C-BE32-E72D297353CC}">
                <c16:uniqueId val="{00000009-DB79-44C8-8927-26648C6CB0B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DB79-44C8-8927-26648C6CB0BB}"/>
              </c:ext>
            </c:extLst>
          </c:dPt>
          <c:dPt>
            <c:idx val="6"/>
            <c:bubble3D val="0"/>
            <c:spPr>
              <a:solidFill>
                <a:schemeClr val="accent3"/>
              </a:solidFill>
              <a:ln w="19050">
                <a:solidFill>
                  <a:schemeClr val="lt1"/>
                </a:solidFill>
              </a:ln>
              <a:effectLst/>
            </c:spPr>
            <c:extLst>
              <c:ext xmlns:c16="http://schemas.microsoft.com/office/drawing/2014/chart" uri="{C3380CC4-5D6E-409C-BE32-E72D297353CC}">
                <c16:uniqueId val="{0000000D-DB79-44C8-8927-26648C6CB0BB}"/>
              </c:ext>
            </c:extLst>
          </c:dPt>
          <c:dPt>
            <c:idx val="7"/>
            <c:bubble3D val="0"/>
            <c:spPr>
              <a:solidFill>
                <a:schemeClr val="accent6"/>
              </a:solidFill>
              <a:ln w="19050">
                <a:solidFill>
                  <a:schemeClr val="lt1"/>
                </a:solidFill>
              </a:ln>
              <a:effectLst/>
            </c:spPr>
            <c:extLst>
              <c:ext xmlns:c16="http://schemas.microsoft.com/office/drawing/2014/chart" uri="{C3380CC4-5D6E-409C-BE32-E72D297353CC}">
                <c16:uniqueId val="{0000000F-DB79-44C8-8927-26648C6CB0BB}"/>
              </c:ext>
            </c:extLst>
          </c:dPt>
          <c:dPt>
            <c:idx val="8"/>
            <c:bubble3D val="0"/>
            <c:spPr>
              <a:solidFill>
                <a:schemeClr val="accent3"/>
              </a:solidFill>
              <a:ln w="19050">
                <a:solidFill>
                  <a:schemeClr val="lt1"/>
                </a:solidFill>
              </a:ln>
              <a:effectLst/>
            </c:spPr>
            <c:extLst>
              <c:ext xmlns:c16="http://schemas.microsoft.com/office/drawing/2014/chart" uri="{C3380CC4-5D6E-409C-BE32-E72D297353CC}">
                <c16:uniqueId val="{00000011-DB79-44C8-8927-26648C6CB0BB}"/>
              </c:ext>
            </c:extLst>
          </c:dPt>
          <c:dPt>
            <c:idx val="9"/>
            <c:bubble3D val="0"/>
            <c:spPr>
              <a:solidFill>
                <a:schemeClr val="accent2"/>
              </a:solidFill>
              <a:ln w="19050">
                <a:solidFill>
                  <a:schemeClr val="lt1"/>
                </a:solidFill>
              </a:ln>
              <a:effectLst/>
            </c:spPr>
            <c:extLst>
              <c:ext xmlns:c16="http://schemas.microsoft.com/office/drawing/2014/chart" uri="{C3380CC4-5D6E-409C-BE32-E72D297353CC}">
                <c16:uniqueId val="{00000013-DB79-44C8-8927-26648C6CB0BB}"/>
              </c:ext>
            </c:extLst>
          </c:dPt>
          <c:dPt>
            <c:idx val="10"/>
            <c:bubble3D val="0"/>
            <c:spPr>
              <a:solidFill>
                <a:schemeClr val="accent2"/>
              </a:solidFill>
              <a:ln w="19050">
                <a:solidFill>
                  <a:schemeClr val="lt1"/>
                </a:solidFill>
              </a:ln>
              <a:effectLst/>
            </c:spPr>
            <c:extLst>
              <c:ext xmlns:c16="http://schemas.microsoft.com/office/drawing/2014/chart" uri="{C3380CC4-5D6E-409C-BE32-E72D297353CC}">
                <c16:uniqueId val="{00000015-DB79-44C8-8927-26648C6CB0BB}"/>
              </c:ext>
            </c:extLst>
          </c:dPt>
          <c:dPt>
            <c:idx val="11"/>
            <c:bubble3D val="0"/>
            <c:spPr>
              <a:solidFill>
                <a:schemeClr val="accent2"/>
              </a:solidFill>
              <a:ln w="19050">
                <a:solidFill>
                  <a:schemeClr val="lt1"/>
                </a:solidFill>
              </a:ln>
              <a:effectLst/>
            </c:spPr>
            <c:extLst>
              <c:ext xmlns:c16="http://schemas.microsoft.com/office/drawing/2014/chart" uri="{C3380CC4-5D6E-409C-BE32-E72D297353CC}">
                <c16:uniqueId val="{00000017-DB79-44C8-8927-26648C6CB0BB}"/>
              </c:ext>
            </c:extLst>
          </c:dPt>
          <c:dPt>
            <c:idx val="12"/>
            <c:bubble3D val="0"/>
            <c:spPr>
              <a:solidFill>
                <a:schemeClr val="accent3"/>
              </a:solidFill>
              <a:ln w="19050">
                <a:solidFill>
                  <a:schemeClr val="lt1"/>
                </a:solidFill>
              </a:ln>
              <a:effectLst/>
            </c:spPr>
            <c:extLst>
              <c:ext xmlns:c16="http://schemas.microsoft.com/office/drawing/2014/chart" uri="{C3380CC4-5D6E-409C-BE32-E72D297353CC}">
                <c16:uniqueId val="{00000019-DB79-44C8-8927-26648C6CB0BB}"/>
              </c:ext>
            </c:extLst>
          </c:dPt>
          <c:dPt>
            <c:idx val="13"/>
            <c:bubble3D val="0"/>
            <c:spPr>
              <a:solidFill>
                <a:schemeClr val="accent3"/>
              </a:solidFill>
              <a:ln w="19050">
                <a:solidFill>
                  <a:schemeClr val="lt1"/>
                </a:solidFill>
              </a:ln>
              <a:effectLst/>
            </c:spPr>
            <c:extLst>
              <c:ext xmlns:c16="http://schemas.microsoft.com/office/drawing/2014/chart" uri="{C3380CC4-5D6E-409C-BE32-E72D297353CC}">
                <c16:uniqueId val="{0000001B-DB79-44C8-8927-26648C6CB0BB}"/>
              </c:ext>
            </c:extLst>
          </c:dPt>
          <c:dPt>
            <c:idx val="14"/>
            <c:bubble3D val="0"/>
            <c:spPr>
              <a:solidFill>
                <a:schemeClr val="accent3"/>
              </a:solidFill>
              <a:ln w="19050">
                <a:solidFill>
                  <a:schemeClr val="lt1"/>
                </a:solidFill>
              </a:ln>
              <a:effectLst/>
            </c:spPr>
            <c:extLst>
              <c:ext xmlns:c16="http://schemas.microsoft.com/office/drawing/2014/chart" uri="{C3380CC4-5D6E-409C-BE32-E72D297353CC}">
                <c16:uniqueId val="{0000001D-DB79-44C8-8927-26648C6CB0BB}"/>
              </c:ext>
            </c:extLst>
          </c:dPt>
          <c:cat>
            <c:strRef>
              <c:f>'[Performance Table - Asset Level Q4 2024 v1.1.xlsx]Summary Fund II no lubbock'!$H$7:$H$21</c:f>
              <c:strCache>
                <c:ptCount val="15"/>
                <c:pt idx="0">
                  <c:v>Northern NJ/New York</c:v>
                </c:pt>
                <c:pt idx="1">
                  <c:v>Long Island</c:v>
                </c:pt>
                <c:pt idx="2">
                  <c:v>Lubbock</c:v>
                </c:pt>
                <c:pt idx="3">
                  <c:v>Atlanta</c:v>
                </c:pt>
                <c:pt idx="4">
                  <c:v>Dallas</c:v>
                </c:pt>
                <c:pt idx="5">
                  <c:v>Philadelphia</c:v>
                </c:pt>
                <c:pt idx="6">
                  <c:v>Baltimore</c:v>
                </c:pt>
                <c:pt idx="7">
                  <c:v>Chicago</c:v>
                </c:pt>
                <c:pt idx="8">
                  <c:v>Charlotte, NC</c:v>
                </c:pt>
                <c:pt idx="9">
                  <c:v>San Antonio</c:v>
                </c:pt>
                <c:pt idx="10">
                  <c:v>Tampa</c:v>
                </c:pt>
                <c:pt idx="11">
                  <c:v>Jacksonville</c:v>
                </c:pt>
                <c:pt idx="12">
                  <c:v>Memphis</c:v>
                </c:pt>
                <c:pt idx="13">
                  <c:v>Cincinnati</c:v>
                </c:pt>
                <c:pt idx="14">
                  <c:v>Columbus</c:v>
                </c:pt>
              </c:strCache>
            </c:strRef>
          </c:cat>
          <c:val>
            <c:numRef>
              <c:f>'[Performance Table - Asset Level Q4 2024 v1.1.xlsx]Summary Fund II no lubbock'!$J$7:$J$21</c:f>
              <c:numCache>
                <c:formatCode>0.0%</c:formatCode>
                <c:ptCount val="15"/>
                <c:pt idx="0">
                  <c:v>0.1684528634776937</c:v>
                </c:pt>
                <c:pt idx="1">
                  <c:v>0</c:v>
                </c:pt>
                <c:pt idx="2">
                  <c:v>0</c:v>
                </c:pt>
                <c:pt idx="3">
                  <c:v>0.17192384125478574</c:v>
                </c:pt>
                <c:pt idx="4">
                  <c:v>0.16589510484885803</c:v>
                </c:pt>
                <c:pt idx="5">
                  <c:v>0.19590967332849549</c:v>
                </c:pt>
                <c:pt idx="6">
                  <c:v>0</c:v>
                </c:pt>
                <c:pt idx="7">
                  <c:v>0.16952640317818327</c:v>
                </c:pt>
                <c:pt idx="8">
                  <c:v>0</c:v>
                </c:pt>
                <c:pt idx="9">
                  <c:v>2.7938536430708538E-2</c:v>
                </c:pt>
                <c:pt idx="10">
                  <c:v>1.3520077979771512E-2</c:v>
                </c:pt>
                <c:pt idx="11">
                  <c:v>2.0227915896376299E-2</c:v>
                </c:pt>
                <c:pt idx="12">
                  <c:v>1.5798278980758279E-2</c:v>
                </c:pt>
                <c:pt idx="13">
                  <c:v>4.2194127533008934E-2</c:v>
                </c:pt>
                <c:pt idx="14">
                  <c:v>8.6131770913602298E-3</c:v>
                </c:pt>
              </c:numCache>
            </c:numRef>
          </c:val>
          <c:extLst>
            <c:ext xmlns:c16="http://schemas.microsoft.com/office/drawing/2014/chart" uri="{C3380CC4-5D6E-409C-BE32-E72D297353CC}">
              <c16:uniqueId val="{0000001E-DB79-44C8-8927-26648C6CB0BB}"/>
            </c:ext>
          </c:extLst>
        </c:ser>
        <c:dLbls>
          <c:showLegendKey val="0"/>
          <c:showVal val="0"/>
          <c:showCatName val="0"/>
          <c:showSerName val="0"/>
          <c:showPercent val="0"/>
          <c:showBubbleSize val="0"/>
          <c:showLeaderLines val="1"/>
        </c:dLbls>
        <c:firstSliceAng val="0"/>
        <c:holeSize val="4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a:t>Quarterly Core FFO &amp;</a:t>
            </a:r>
            <a:r>
              <a:rPr lang="en-US" sz="1600" b="1" baseline="0"/>
              <a:t> A</a:t>
            </a:r>
            <a:r>
              <a:rPr lang="en-US" sz="1600" b="1"/>
              <a:t>FFO CoC% </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1.6048357365327271E-2"/>
          <c:y val="0.10278132495211019"/>
          <c:w val="0.95586701724535006"/>
          <c:h val="0.72483829679369349"/>
        </c:manualLayout>
      </c:layout>
      <c:lineChart>
        <c:grouping val="standard"/>
        <c:varyColors val="0"/>
        <c:ser>
          <c:idx val="0"/>
          <c:order val="0"/>
          <c:tx>
            <c:strRef>
              <c:f>'Fund Performance'!$B$157</c:f>
              <c:strCache>
                <c:ptCount val="1"/>
                <c:pt idx="0">
                  <c:v>Core FFO %</c:v>
                </c:pt>
              </c:strCache>
            </c:strRef>
          </c:tx>
          <c:spPr>
            <a:ln w="28575" cap="rnd">
              <a:solidFill>
                <a:srgbClr val="FFC000"/>
              </a:solidFill>
              <a:round/>
            </a:ln>
            <a:effectLst/>
          </c:spPr>
          <c:marker>
            <c:symbol val="none"/>
          </c:marker>
          <c:dLbls>
            <c:dLbl>
              <c:idx val="0"/>
              <c:tx>
                <c:rich>
                  <a:bodyPr/>
                  <a:lstStyle/>
                  <a:p>
                    <a:fld id="{38BAC95C-FB19-426C-A1FA-B3140DDB82AC}" type="CELLRANGE">
                      <a:rPr lang="en-US"/>
                      <a:pPr/>
                      <a:t>[CELLRANGE]</a:t>
                    </a:fld>
                    <a:endParaRPr lang="en-US" baseline="0"/>
                  </a:p>
                  <a:p>
                    <a:fld id="{FF716B54-E98B-42DD-847F-7778E93BBBAA}"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4D92-4DE2-BC13-5DABECF34F09}"/>
                </c:ext>
              </c:extLst>
            </c:dLbl>
            <c:dLbl>
              <c:idx val="1"/>
              <c:tx>
                <c:rich>
                  <a:bodyPr/>
                  <a:lstStyle/>
                  <a:p>
                    <a:fld id="{936270AF-3411-45FF-8E67-09B3477A8D07}" type="CELLRANGE">
                      <a:rPr lang="en-US"/>
                      <a:pPr/>
                      <a:t>[CELLRANGE]</a:t>
                    </a:fld>
                    <a:endParaRPr lang="en-US" baseline="0"/>
                  </a:p>
                  <a:p>
                    <a:fld id="{37590806-0FD5-4100-BB96-9849B72355C8}"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4D92-4DE2-BC13-5DABECF34F09}"/>
                </c:ext>
              </c:extLst>
            </c:dLbl>
            <c:dLbl>
              <c:idx val="2"/>
              <c:tx>
                <c:rich>
                  <a:bodyPr/>
                  <a:lstStyle/>
                  <a:p>
                    <a:fld id="{588FCE23-C180-4754-A924-7230F67933B5}" type="CELLRANGE">
                      <a:rPr lang="en-US"/>
                      <a:pPr/>
                      <a:t>[CELLRANGE]</a:t>
                    </a:fld>
                    <a:endParaRPr lang="en-US" baseline="0"/>
                  </a:p>
                  <a:p>
                    <a:fld id="{2D8FF860-108A-4F7A-9663-88E9D24310BD}"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4D92-4DE2-BC13-5DABECF34F09}"/>
                </c:ext>
              </c:extLst>
            </c:dLbl>
            <c:dLbl>
              <c:idx val="3"/>
              <c:tx>
                <c:rich>
                  <a:bodyPr/>
                  <a:lstStyle/>
                  <a:p>
                    <a:fld id="{1D16433D-F167-48D4-8F85-74D14313FA3C}" type="CELLRANGE">
                      <a:rPr lang="en-US"/>
                      <a:pPr/>
                      <a:t>[CELLRANGE]</a:t>
                    </a:fld>
                    <a:endParaRPr lang="en-US" baseline="0"/>
                  </a:p>
                  <a:p>
                    <a:fld id="{D6D58D08-046B-4D28-A241-39FE318308CB}"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4D92-4DE2-BC13-5DABECF34F09}"/>
                </c:ext>
              </c:extLst>
            </c:dLbl>
            <c:dLbl>
              <c:idx val="4"/>
              <c:tx>
                <c:rich>
                  <a:bodyPr/>
                  <a:lstStyle/>
                  <a:p>
                    <a:fld id="{580078BE-3F1E-437B-978C-1C62D3CE6C4C}" type="CELLRANGE">
                      <a:rPr lang="en-US"/>
                      <a:pPr/>
                      <a:t>[CELLRANGE]</a:t>
                    </a:fld>
                    <a:endParaRPr lang="en-US" baseline="0"/>
                  </a:p>
                  <a:p>
                    <a:fld id="{E019BDC7-907E-4DB1-97D6-70BB61A324A9}"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4D92-4DE2-BC13-5DABECF34F09}"/>
                </c:ext>
              </c:extLst>
            </c:dLbl>
            <c:dLbl>
              <c:idx val="5"/>
              <c:tx>
                <c:rich>
                  <a:bodyPr/>
                  <a:lstStyle/>
                  <a:p>
                    <a:fld id="{2899FAC6-C327-44C0-8FEA-17A3499A4C76}" type="CELLRANGE">
                      <a:rPr lang="en-US"/>
                      <a:pPr/>
                      <a:t>[CELLRANGE]</a:t>
                    </a:fld>
                    <a:endParaRPr lang="en-US" baseline="0"/>
                  </a:p>
                  <a:p>
                    <a:fld id="{7152C3A0-D666-4E7A-982C-6692DEAE149D}"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4D92-4DE2-BC13-5DABECF34F09}"/>
                </c:ext>
              </c:extLst>
            </c:dLbl>
            <c:dLbl>
              <c:idx val="6"/>
              <c:tx>
                <c:rich>
                  <a:bodyPr/>
                  <a:lstStyle/>
                  <a:p>
                    <a:fld id="{31AD8811-198F-43C5-A267-58E410D7105B}" type="CELLRANGE">
                      <a:rPr lang="en-US"/>
                      <a:pPr/>
                      <a:t>[CELLRANGE]</a:t>
                    </a:fld>
                    <a:endParaRPr lang="en-US" baseline="0"/>
                  </a:p>
                  <a:p>
                    <a:fld id="{3737CD10-1A39-448A-BC26-039FB2426710}"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4D92-4DE2-BC13-5DABECF34F09}"/>
                </c:ext>
              </c:extLst>
            </c:dLbl>
            <c:dLbl>
              <c:idx val="7"/>
              <c:layout>
                <c:manualLayout>
                  <c:x val="-2.6410507054023522E-2"/>
                  <c:y val="-2.9548641018446262E-3"/>
                </c:manualLayout>
              </c:layout>
              <c:tx>
                <c:rich>
                  <a:bodyPr/>
                  <a:lstStyle/>
                  <a:p>
                    <a:fld id="{F5555C04-6449-440D-AFD2-D21EDE535A09}" type="CELLRANGE">
                      <a:rPr lang="en-US" baseline="0"/>
                      <a:pPr/>
                      <a:t>[CELLRANGE]</a:t>
                    </a:fld>
                    <a:r>
                      <a:rPr lang="en-US" baseline="0"/>
                      <a:t>
</a:t>
                    </a:r>
                    <a:fld id="{3B50E146-2BCB-4EBB-AA76-3DD09133D927}" type="VALUE">
                      <a:rPr lang="en-US" baseline="0"/>
                      <a:pPr/>
                      <a:t>[VALUE]</a:t>
                    </a:fld>
                    <a:endParaRPr lang="en-US" baseline="0"/>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4D92-4DE2-BC13-5DABECF34F09}"/>
                </c:ext>
              </c:extLst>
            </c:dLbl>
            <c:dLbl>
              <c:idx val="8"/>
              <c:tx>
                <c:rich>
                  <a:bodyPr/>
                  <a:lstStyle/>
                  <a:p>
                    <a:fld id="{748F84C3-4EF9-49D4-9810-8CB760D26FE4}" type="CELLRANGE">
                      <a:rPr lang="en-US"/>
                      <a:pPr/>
                      <a:t>[CELLRANGE]</a:t>
                    </a:fld>
                    <a:r>
                      <a:rPr lang="en-US" baseline="0"/>
                      <a:t>
</a:t>
                    </a:r>
                    <a:fld id="{3FF31C20-08DC-48D0-8FCD-13D4BBE55CD8}" type="VALUE">
                      <a:rPr lang="en-US" baseline="0"/>
                      <a:pPr/>
                      <a:t>[VALUE]</a:t>
                    </a:fld>
                    <a:endParaRPr lang="en-US" baseline="0"/>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D92-4DE2-BC13-5DABECF34F09}"/>
                </c:ext>
              </c:extLst>
            </c:dLbl>
            <c:dLbl>
              <c:idx val="9"/>
              <c:tx>
                <c:rich>
                  <a:bodyPr/>
                  <a:lstStyle/>
                  <a:p>
                    <a:fld id="{0CB1A15D-90F7-487F-AC34-8E6D0580CD8B}" type="CELLRANGE">
                      <a:rPr lang="en-US"/>
                      <a:pPr/>
                      <a:t>[CELLRANGE]</a:t>
                    </a:fld>
                    <a:r>
                      <a:rPr lang="en-US" baseline="0"/>
                      <a:t>
</a:t>
                    </a:r>
                    <a:fld id="{61A7D869-AC6A-4055-8F5C-AFCBA67B723A}" type="VALUE">
                      <a:rPr lang="en-US" baseline="0"/>
                      <a:pPr/>
                      <a:t>[VALUE]</a:t>
                    </a:fld>
                    <a:endParaRPr lang="en-US" baseline="0"/>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D92-4DE2-BC13-5DABECF34F09}"/>
                </c:ext>
              </c:extLst>
            </c:dLbl>
            <c:spPr>
              <a:solidFill>
                <a:schemeClr val="accent4"/>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'Fund Performance'!$L$142:$U$142</c:f>
              <c:strCache>
                <c:ptCount val="10"/>
                <c:pt idx="0">
                  <c:v>Q1-25</c:v>
                </c:pt>
                <c:pt idx="1">
                  <c:v>Q2-25</c:v>
                </c:pt>
                <c:pt idx="2">
                  <c:v>Q3-25</c:v>
                </c:pt>
                <c:pt idx="3">
                  <c:v>Q4-25</c:v>
                </c:pt>
                <c:pt idx="4">
                  <c:v>Q1-26</c:v>
                </c:pt>
                <c:pt idx="5">
                  <c:v>Q2-26</c:v>
                </c:pt>
                <c:pt idx="6">
                  <c:v>Q3-26</c:v>
                </c:pt>
                <c:pt idx="7">
                  <c:v>Q4-26</c:v>
                </c:pt>
                <c:pt idx="8">
                  <c:v>Q1-27</c:v>
                </c:pt>
                <c:pt idx="9">
                  <c:v>Q2-27</c:v>
                </c:pt>
              </c:strCache>
            </c:strRef>
          </c:cat>
          <c:val>
            <c:numRef>
              <c:f>'Fund Performance'!$L$157:$U$157</c:f>
              <c:numCache>
                <c:formatCode>0.00%</c:formatCode>
                <c:ptCount val="10"/>
                <c:pt idx="0">
                  <c:v>2.994399999940112E-2</c:v>
                </c:pt>
                <c:pt idx="1">
                  <c:v>3.619199999927615E-2</c:v>
                </c:pt>
                <c:pt idx="2">
                  <c:v>2.198671218326087E-2</c:v>
                </c:pt>
                <c:pt idx="3">
                  <c:v>2.4293325112410176E-2</c:v>
                </c:pt>
                <c:pt idx="4">
                  <c:v>3.2635802376109552E-2</c:v>
                </c:pt>
                <c:pt idx="5">
                  <c:v>3.6966836808125632E-2</c:v>
                </c:pt>
                <c:pt idx="6">
                  <c:v>3.4918756891781859E-2</c:v>
                </c:pt>
                <c:pt idx="7">
                  <c:v>3.4877801915726522E-2</c:v>
                </c:pt>
                <c:pt idx="8">
                  <c:v>3.1227510292530739E-2</c:v>
                </c:pt>
                <c:pt idx="9">
                  <c:v>2.5148926754342937E-2</c:v>
                </c:pt>
              </c:numCache>
            </c:numRef>
          </c:val>
          <c:smooth val="0"/>
          <c:extLst>
            <c:ext xmlns:c15="http://schemas.microsoft.com/office/drawing/2012/chart" uri="{02D57815-91ED-43cb-92C2-25804820EDAC}">
              <c15:datalabelsRange>
                <c15:f>'Fund Performance'!$L$156:$U$156</c15:f>
                <c15:dlblRangeCache>
                  <c:ptCount val="10"/>
                  <c:pt idx="0">
                    <c:v> $3.7 </c:v>
                  </c:pt>
                  <c:pt idx="1">
                    <c:v> $4.5 </c:v>
                  </c:pt>
                  <c:pt idx="2">
                    <c:v> $2.7 </c:v>
                  </c:pt>
                  <c:pt idx="3">
                    <c:v> $3.0 </c:v>
                  </c:pt>
                  <c:pt idx="4">
                    <c:v> $4.1 </c:v>
                  </c:pt>
                  <c:pt idx="5">
                    <c:v> $4.6 </c:v>
                  </c:pt>
                  <c:pt idx="6">
                    <c:v> $4.4 </c:v>
                  </c:pt>
                  <c:pt idx="7">
                    <c:v> $4.4 </c:v>
                  </c:pt>
                  <c:pt idx="8">
                    <c:v> $3.9 </c:v>
                  </c:pt>
                  <c:pt idx="9">
                    <c:v> $3.1 </c:v>
                  </c:pt>
                </c15:dlblRangeCache>
              </c15:datalabelsRange>
            </c:ext>
            <c:ext xmlns:c16="http://schemas.microsoft.com/office/drawing/2014/chart" uri="{C3380CC4-5D6E-409C-BE32-E72D297353CC}">
              <c16:uniqueId val="{0000000A-4D92-4DE2-BC13-5DABECF34F09}"/>
            </c:ext>
          </c:extLst>
        </c:ser>
        <c:ser>
          <c:idx val="1"/>
          <c:order val="1"/>
          <c:tx>
            <c:strRef>
              <c:f>'Fund Performance'!$B$168</c:f>
              <c:strCache>
                <c:ptCount val="1"/>
                <c:pt idx="0">
                  <c:v>AFFO %</c:v>
                </c:pt>
              </c:strCache>
            </c:strRef>
          </c:tx>
          <c:spPr>
            <a:ln w="28575" cap="rnd">
              <a:solidFill>
                <a:schemeClr val="tx2"/>
              </a:solidFill>
              <a:round/>
            </a:ln>
            <a:effectLst/>
          </c:spPr>
          <c:marker>
            <c:symbol val="none"/>
          </c:marker>
          <c:dLbls>
            <c:dLbl>
              <c:idx val="0"/>
              <c:tx>
                <c:rich>
                  <a:bodyPr/>
                  <a:lstStyle/>
                  <a:p>
                    <a:fld id="{650CE6C9-F357-4139-B6F3-6C3409ED9F10}" type="CELLRANGE">
                      <a:rPr lang="en-US"/>
                      <a:pPr/>
                      <a:t>[CELLRANGE]</a:t>
                    </a:fld>
                    <a:endParaRPr lang="en-US" baseline="0"/>
                  </a:p>
                  <a:p>
                    <a:fld id="{02DB69D7-518B-473F-BE4B-5DB2B8BC33FE}"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B-4D92-4DE2-BC13-5DABECF34F09}"/>
                </c:ext>
              </c:extLst>
            </c:dLbl>
            <c:dLbl>
              <c:idx val="1"/>
              <c:tx>
                <c:rich>
                  <a:bodyPr/>
                  <a:lstStyle/>
                  <a:p>
                    <a:fld id="{4FCF3197-08E1-4DB8-91E2-E20E8785AF8C}" type="CELLRANGE">
                      <a:rPr lang="en-US"/>
                      <a:pPr/>
                      <a:t>[CELLRANGE]</a:t>
                    </a:fld>
                    <a:endParaRPr lang="en-US" baseline="0"/>
                  </a:p>
                  <a:p>
                    <a:fld id="{B557047A-0CDF-425D-B21B-DFB98DCF3493}"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C-4D92-4DE2-BC13-5DABECF34F09}"/>
                </c:ext>
              </c:extLst>
            </c:dLbl>
            <c:dLbl>
              <c:idx val="2"/>
              <c:tx>
                <c:rich>
                  <a:bodyPr/>
                  <a:lstStyle/>
                  <a:p>
                    <a:fld id="{CF8D1284-7E51-4ADB-9423-2D06BCC2CC89}" type="CELLRANGE">
                      <a:rPr lang="en-US"/>
                      <a:pPr/>
                      <a:t>[CELLRANGE]</a:t>
                    </a:fld>
                    <a:endParaRPr lang="en-US" baseline="0"/>
                  </a:p>
                  <a:p>
                    <a:fld id="{5B7EA9A8-E77C-4FC5-B2F2-B4C559D54422}"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D-4D92-4DE2-BC13-5DABECF34F09}"/>
                </c:ext>
              </c:extLst>
            </c:dLbl>
            <c:dLbl>
              <c:idx val="3"/>
              <c:tx>
                <c:rich>
                  <a:bodyPr/>
                  <a:lstStyle/>
                  <a:p>
                    <a:fld id="{4179A3AD-98C1-4AAD-BDAC-69B4DE18AE48}" type="CELLRANGE">
                      <a:rPr lang="en-US"/>
                      <a:pPr/>
                      <a:t>[CELLRANGE]</a:t>
                    </a:fld>
                    <a:endParaRPr lang="en-US" baseline="0"/>
                  </a:p>
                  <a:p>
                    <a:fld id="{39A7C0FC-F5EA-48A9-8B8C-121D571BC5A4}"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E-4D92-4DE2-BC13-5DABECF34F09}"/>
                </c:ext>
              </c:extLst>
            </c:dLbl>
            <c:dLbl>
              <c:idx val="4"/>
              <c:tx>
                <c:rich>
                  <a:bodyPr/>
                  <a:lstStyle/>
                  <a:p>
                    <a:fld id="{DC5C9D7A-F387-451E-82DB-CD5C0F07FBD3}" type="CELLRANGE">
                      <a:rPr lang="en-US"/>
                      <a:pPr/>
                      <a:t>[CELLRANGE]</a:t>
                    </a:fld>
                    <a:endParaRPr lang="en-US" baseline="0"/>
                  </a:p>
                  <a:p>
                    <a:fld id="{DE818AE4-87CE-4BE0-A20A-2FEEF36733B0}"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F-4D92-4DE2-BC13-5DABECF34F09}"/>
                </c:ext>
              </c:extLst>
            </c:dLbl>
            <c:dLbl>
              <c:idx val="5"/>
              <c:tx>
                <c:rich>
                  <a:bodyPr/>
                  <a:lstStyle/>
                  <a:p>
                    <a:fld id="{A53AC130-7315-41E1-8723-A2A51F8B0C3B}" type="CELLRANGE">
                      <a:rPr lang="en-US"/>
                      <a:pPr/>
                      <a:t>[CELLRANGE]</a:t>
                    </a:fld>
                    <a:endParaRPr lang="en-US" baseline="0"/>
                  </a:p>
                  <a:p>
                    <a:fld id="{00323C59-B9EB-4B7B-ABC9-DC7D20895F4A}"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0-4D92-4DE2-BC13-5DABECF34F09}"/>
                </c:ext>
              </c:extLst>
            </c:dLbl>
            <c:dLbl>
              <c:idx val="6"/>
              <c:tx>
                <c:rich>
                  <a:bodyPr/>
                  <a:lstStyle/>
                  <a:p>
                    <a:fld id="{12EE9602-8831-40D1-AF66-E05E62E1D9A1}" type="CELLRANGE">
                      <a:rPr lang="en-US"/>
                      <a:pPr/>
                      <a:t>[CELLRANGE]</a:t>
                    </a:fld>
                    <a:endParaRPr lang="en-US" baseline="0"/>
                  </a:p>
                  <a:p>
                    <a:fld id="{A2327465-A73D-4E03-ADB8-723ADEBEAB21}"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1-4D92-4DE2-BC13-5DABECF34F09}"/>
                </c:ext>
              </c:extLst>
            </c:dLbl>
            <c:dLbl>
              <c:idx val="7"/>
              <c:layout>
                <c:manualLayout>
                  <c:x val="-2.6410507054023522E-2"/>
                  <c:y val="7.091673844427103E-2"/>
                </c:manualLayout>
              </c:layout>
              <c:tx>
                <c:rich>
                  <a:bodyPr/>
                  <a:lstStyle/>
                  <a:p>
                    <a:fld id="{86BE9CCD-EE22-40B0-94BD-01841070EFBD}" type="CELLRANGE">
                      <a:rPr lang="en-US" baseline="0"/>
                      <a:pPr/>
                      <a:t>[CELLRANGE]</a:t>
                    </a:fld>
                    <a:r>
                      <a:rPr lang="en-US" baseline="0"/>
                      <a:t>
</a:t>
                    </a:r>
                    <a:fld id="{9BE2925D-2944-4C55-A15E-C7429E4C177B}" type="VALUE">
                      <a:rPr lang="en-US" baseline="0"/>
                      <a:pPr/>
                      <a:t>[VALUE]</a:t>
                    </a:fld>
                    <a:endParaRPr lang="en-US" baseline="0"/>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2-4D92-4DE2-BC13-5DABECF34F09}"/>
                </c:ext>
              </c:extLst>
            </c:dLbl>
            <c:dLbl>
              <c:idx val="8"/>
              <c:tx>
                <c:rich>
                  <a:bodyPr/>
                  <a:lstStyle/>
                  <a:p>
                    <a:fld id="{FF65796A-D511-4643-B7DE-B0883809BF3B}" type="CELLRANGE">
                      <a:rPr lang="en-US"/>
                      <a:pPr/>
                      <a:t>[CELLRANGE]</a:t>
                    </a:fld>
                    <a:r>
                      <a:rPr lang="en-US" baseline="0"/>
                      <a:t>
</a:t>
                    </a:r>
                    <a:fld id="{C782EB69-BD2F-48FE-B2C5-24F3DFC4E737}" type="VALUE">
                      <a:rPr lang="en-US" baseline="0"/>
                      <a:pPr/>
                      <a:t>[VALUE]</a:t>
                    </a:fld>
                    <a:endParaRPr lang="en-US" baseline="0"/>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D92-4DE2-BC13-5DABECF34F09}"/>
                </c:ext>
              </c:extLst>
            </c:dLbl>
            <c:dLbl>
              <c:idx val="9"/>
              <c:tx>
                <c:rich>
                  <a:bodyPr/>
                  <a:lstStyle/>
                  <a:p>
                    <a:fld id="{C17FFDAE-B9B1-4548-9AF5-4FD6ACED5432}" type="CELLRANGE">
                      <a:rPr lang="en-US"/>
                      <a:pPr/>
                      <a:t>[CELLRANGE]</a:t>
                    </a:fld>
                    <a:r>
                      <a:rPr lang="en-US" baseline="0"/>
                      <a:t>
</a:t>
                    </a:r>
                    <a:fld id="{69D9E0DF-9EFC-4A71-B24C-68614BDDF443}" type="VALUE">
                      <a:rPr lang="en-US" baseline="0"/>
                      <a:pPr/>
                      <a:t>[VALUE]</a:t>
                    </a:fld>
                    <a:endParaRPr lang="en-US" baseline="0"/>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D92-4DE2-BC13-5DABECF34F09}"/>
                </c:ext>
              </c:extLst>
            </c:dLbl>
            <c:spPr>
              <a:solidFill>
                <a:schemeClr val="tx2"/>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'Fund Performance'!$L$142:$U$142</c:f>
              <c:strCache>
                <c:ptCount val="10"/>
                <c:pt idx="0">
                  <c:v>Q1-25</c:v>
                </c:pt>
                <c:pt idx="1">
                  <c:v>Q2-25</c:v>
                </c:pt>
                <c:pt idx="2">
                  <c:v>Q3-25</c:v>
                </c:pt>
                <c:pt idx="3">
                  <c:v>Q4-25</c:v>
                </c:pt>
                <c:pt idx="4">
                  <c:v>Q1-26</c:v>
                </c:pt>
                <c:pt idx="5">
                  <c:v>Q2-26</c:v>
                </c:pt>
                <c:pt idx="6">
                  <c:v>Q3-26</c:v>
                </c:pt>
                <c:pt idx="7">
                  <c:v>Q4-26</c:v>
                </c:pt>
                <c:pt idx="8">
                  <c:v>Q1-27</c:v>
                </c:pt>
                <c:pt idx="9">
                  <c:v>Q2-27</c:v>
                </c:pt>
              </c:strCache>
            </c:strRef>
          </c:cat>
          <c:val>
            <c:numRef>
              <c:f>'Fund Performance'!$L$168:$U$168</c:f>
              <c:numCache>
                <c:formatCode>0.00%</c:formatCode>
                <c:ptCount val="10"/>
                <c:pt idx="0">
                  <c:v>5.9573210398808484E-3</c:v>
                </c:pt>
                <c:pt idx="1">
                  <c:v>1.8495612959630078E-2</c:v>
                </c:pt>
                <c:pt idx="2">
                  <c:v>1.2908554423442437E-2</c:v>
                </c:pt>
                <c:pt idx="3">
                  <c:v>-1.2746964715420446E-2</c:v>
                </c:pt>
                <c:pt idx="4">
                  <c:v>-1.0584813211597462E-2</c:v>
                </c:pt>
                <c:pt idx="5">
                  <c:v>-6.5555649395753488E-3</c:v>
                </c:pt>
                <c:pt idx="6">
                  <c:v>2.8671066638514611E-3</c:v>
                </c:pt>
                <c:pt idx="7">
                  <c:v>3.3852047607175605E-2</c:v>
                </c:pt>
                <c:pt idx="8">
                  <c:v>5.7992980644678794E-3</c:v>
                </c:pt>
                <c:pt idx="9">
                  <c:v>1.6121065262422456E-3</c:v>
                </c:pt>
              </c:numCache>
            </c:numRef>
          </c:val>
          <c:smooth val="0"/>
          <c:extLst>
            <c:ext xmlns:c15="http://schemas.microsoft.com/office/drawing/2012/chart" uri="{02D57815-91ED-43cb-92C2-25804820EDAC}">
              <c15:datalabelsRange>
                <c15:f>'Fund Performance'!$L$167:$U$167</c15:f>
                <c15:dlblRangeCache>
                  <c:ptCount val="10"/>
                  <c:pt idx="0">
                    <c:v> $0.7 </c:v>
                  </c:pt>
                  <c:pt idx="1">
                    <c:v> $2.3 </c:v>
                  </c:pt>
                  <c:pt idx="2">
                    <c:v> $1.6 </c:v>
                  </c:pt>
                  <c:pt idx="3">
                    <c:v> $(1.6)</c:v>
                  </c:pt>
                  <c:pt idx="4">
                    <c:v> $(1.3)</c:v>
                  </c:pt>
                  <c:pt idx="5">
                    <c:v> $(0.8)</c:v>
                  </c:pt>
                  <c:pt idx="6">
                    <c:v> $0.4 </c:v>
                  </c:pt>
                  <c:pt idx="7">
                    <c:v> $4.2 </c:v>
                  </c:pt>
                  <c:pt idx="8">
                    <c:v> $0.7 </c:v>
                  </c:pt>
                  <c:pt idx="9">
                    <c:v> $0.2 </c:v>
                  </c:pt>
                </c15:dlblRangeCache>
              </c15:datalabelsRange>
            </c:ext>
            <c:ext xmlns:c16="http://schemas.microsoft.com/office/drawing/2014/chart" uri="{C3380CC4-5D6E-409C-BE32-E72D297353CC}">
              <c16:uniqueId val="{00000015-4D92-4DE2-BC13-5DABECF34F09}"/>
            </c:ext>
          </c:extLst>
        </c:ser>
        <c:dLbls>
          <c:dLblPos val="ctr"/>
          <c:showLegendKey val="0"/>
          <c:showVal val="1"/>
          <c:showCatName val="0"/>
          <c:showSerName val="0"/>
          <c:showPercent val="0"/>
          <c:showBubbleSize val="0"/>
        </c:dLbls>
        <c:smooth val="0"/>
        <c:axId val="269469712"/>
        <c:axId val="19816816"/>
        <c:extLst>
          <c:ext xmlns:c15="http://schemas.microsoft.com/office/drawing/2012/chart" uri="{02D57815-91ED-43cb-92C2-25804820EDAC}">
            <c15:filteredLineSeries>
              <c15:ser>
                <c:idx val="2"/>
                <c:order val="2"/>
                <c:tx>
                  <c:strRef>
                    <c:extLst>
                      <c:ext uri="{02D57815-91ED-43cb-92C2-25804820EDAC}">
                        <c15:formulaRef>
                          <c15:sqref>'Fund Performance'!$L$79</c15:sqref>
                        </c15:formulaRef>
                      </c:ext>
                    </c:extLst>
                    <c:strCache>
                      <c:ptCount val="1"/>
                      <c:pt idx="0">
                        <c:v>Quarterly Yield on Cost</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'Fund Performance'!$L$142:$U$142</c15:sqref>
                        </c15:formulaRef>
                      </c:ext>
                    </c:extLst>
                    <c:strCache>
                      <c:ptCount val="10"/>
                      <c:pt idx="0">
                        <c:v>Q1-25</c:v>
                      </c:pt>
                      <c:pt idx="1">
                        <c:v>Q2-25</c:v>
                      </c:pt>
                      <c:pt idx="2">
                        <c:v>Q3-25</c:v>
                      </c:pt>
                      <c:pt idx="3">
                        <c:v>Q4-25</c:v>
                      </c:pt>
                      <c:pt idx="4">
                        <c:v>Q1-26</c:v>
                      </c:pt>
                      <c:pt idx="5">
                        <c:v>Q2-26</c:v>
                      </c:pt>
                      <c:pt idx="6">
                        <c:v>Q3-26</c:v>
                      </c:pt>
                      <c:pt idx="7">
                        <c:v>Q4-26</c:v>
                      </c:pt>
                      <c:pt idx="8">
                        <c:v>Q1-27</c:v>
                      </c:pt>
                      <c:pt idx="9">
                        <c:v>Q2-27</c:v>
                      </c:pt>
                    </c:strCache>
                  </c:strRef>
                </c:cat>
                <c:val>
                  <c:numRef>
                    <c:extLst>
                      <c:ext uri="{02D57815-91ED-43cb-92C2-25804820EDAC}">
                        <c15:formulaRef>
                          <c15:sqref>'Fund Performance'!$O$79:$AH$79</c15:sqref>
                        </c15:formulaRef>
                      </c:ext>
                    </c:extLst>
                    <c:numCache>
                      <c:formatCode>0.00%</c:formatCode>
                      <c:ptCount val="20"/>
                      <c:pt idx="0">
                        <c:v>5.4704486233436378E-2</c:v>
                      </c:pt>
                      <c:pt idx="1">
                        <c:v>5.5249871071103129E-2</c:v>
                      </c:pt>
                      <c:pt idx="2">
                        <c:v>5.5836760515898719E-2</c:v>
                      </c:pt>
                      <c:pt idx="3">
                        <c:v>5.5867890399796817E-2</c:v>
                      </c:pt>
                      <c:pt idx="4">
                        <c:v>5.3134006618784535E-2</c:v>
                      </c:pt>
                      <c:pt idx="5">
                        <c:v>5.7484048495705854E-2</c:v>
                      </c:pt>
                      <c:pt idx="6">
                        <c:v>5.6065701442226661E-2</c:v>
                      </c:pt>
                      <c:pt idx="7">
                        <c:v>5.6174390206302424E-2</c:v>
                      </c:pt>
                      <c:pt idx="8">
                        <c:v>5.4509110044364248E-2</c:v>
                      </c:pt>
                      <c:pt idx="9">
                        <c:v>5.6775556494867339E-2</c:v>
                      </c:pt>
                      <c:pt idx="10">
                        <c:v>5.4835779244414289E-2</c:v>
                      </c:pt>
                      <c:pt idx="11">
                        <c:v>5.7587823430907202E-2</c:v>
                      </c:pt>
                      <c:pt idx="12">
                        <c:v>6.186258120679141E-2</c:v>
                      </c:pt>
                      <c:pt idx="13">
                        <c:v>6.4996004499990032E-2</c:v>
                      </c:pt>
                      <c:pt idx="14">
                        <c:v>6.5233772471627011E-2</c:v>
                      </c:pt>
                      <c:pt idx="15">
                        <c:v>6.6346819023962986E-2</c:v>
                      </c:pt>
                      <c:pt idx="16">
                        <c:v>6.5052817269290186E-2</c:v>
                      </c:pt>
                      <c:pt idx="17">
                        <c:v>6.2250376640641245E-2</c:v>
                      </c:pt>
                      <c:pt idx="18">
                        <c:v>6.8327632570600677E-2</c:v>
                      </c:pt>
                      <c:pt idx="19">
                        <c:v>7.1869963755130703E-2</c:v>
                      </c:pt>
                    </c:numCache>
                  </c:numRef>
                </c:val>
                <c:smooth val="0"/>
                <c:extLst>
                  <c:ext xmlns:c16="http://schemas.microsoft.com/office/drawing/2014/chart" uri="{C3380CC4-5D6E-409C-BE32-E72D297353CC}">
                    <c16:uniqueId val="{00000016-4D92-4DE2-BC13-5DABECF34F09}"/>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'Fund Performance'!$L$81</c15:sqref>
                        </c15:formulaRef>
                      </c:ext>
                    </c:extLst>
                    <c:strCache>
                      <c:ptCount val="1"/>
                      <c:pt idx="0">
                        <c:v>YOC Post-Bad Debt</c:v>
                      </c:pt>
                    </c:strCache>
                  </c:strRef>
                </c:tx>
                <c:spPr>
                  <a:ln w="28575" cap="rnd">
                    <a:solidFill>
                      <a:schemeClr val="accent4"/>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'Fund Performance'!$L$142:$U$142</c15:sqref>
                        </c15:formulaRef>
                      </c:ext>
                    </c:extLst>
                    <c:strCache>
                      <c:ptCount val="10"/>
                      <c:pt idx="0">
                        <c:v>Q1-25</c:v>
                      </c:pt>
                      <c:pt idx="1">
                        <c:v>Q2-25</c:v>
                      </c:pt>
                      <c:pt idx="2">
                        <c:v>Q3-25</c:v>
                      </c:pt>
                      <c:pt idx="3">
                        <c:v>Q4-25</c:v>
                      </c:pt>
                      <c:pt idx="4">
                        <c:v>Q1-26</c:v>
                      </c:pt>
                      <c:pt idx="5">
                        <c:v>Q2-26</c:v>
                      </c:pt>
                      <c:pt idx="6">
                        <c:v>Q3-26</c:v>
                      </c:pt>
                      <c:pt idx="7">
                        <c:v>Q4-26</c:v>
                      </c:pt>
                      <c:pt idx="8">
                        <c:v>Q1-27</c:v>
                      </c:pt>
                      <c:pt idx="9">
                        <c:v>Q2-27</c:v>
                      </c:pt>
                    </c:strCache>
                  </c:strRef>
                </c:cat>
                <c:val>
                  <c:numRef>
                    <c:extLst xmlns:c15="http://schemas.microsoft.com/office/drawing/2012/chart">
                      <c:ext xmlns:c15="http://schemas.microsoft.com/office/drawing/2012/chart" uri="{02D57815-91ED-43cb-92C2-25804820EDAC}">
                        <c15:formulaRef>
                          <c15:sqref>'Fund Performance'!$O$81:$AH$81</c15:sqref>
                        </c15:formulaRef>
                      </c:ext>
                    </c:extLst>
                    <c:numCache>
                      <c:formatCode>General</c:formatCode>
                      <c:ptCount val="20"/>
                      <c:pt idx="4" formatCode="0.00%">
                        <c:v>5.6194754700328337E-2</c:v>
                      </c:pt>
                      <c:pt idx="5" formatCode="0.00%">
                        <c:v>5.6558034211923798E-2</c:v>
                      </c:pt>
                      <c:pt idx="6" formatCode="0.00%">
                        <c:v>5.4988244463543917E-2</c:v>
                      </c:pt>
                      <c:pt idx="7" formatCode="0.00%">
                        <c:v>5.596753323001339E-2</c:v>
                      </c:pt>
                      <c:pt idx="8" formatCode="0.00%">
                        <c:v>5.4157875300682598E-2</c:v>
                      </c:pt>
                      <c:pt idx="9" formatCode="0.00%">
                        <c:v>5.6364137600830443E-2</c:v>
                      </c:pt>
                      <c:pt idx="10" formatCode="0.00%">
                        <c:v>5.4835779244414289E-2</c:v>
                      </c:pt>
                      <c:pt idx="11" formatCode="0.00%">
                        <c:v>5.7587823430907202E-2</c:v>
                      </c:pt>
                      <c:pt idx="12" formatCode="0.00%">
                        <c:v>6.186258120679141E-2</c:v>
                      </c:pt>
                      <c:pt idx="13" formatCode="0.00%">
                        <c:v>6.4996004499990032E-2</c:v>
                      </c:pt>
                      <c:pt idx="14" formatCode="0.00%">
                        <c:v>6.5233772471627011E-2</c:v>
                      </c:pt>
                      <c:pt idx="15" formatCode="0.00%">
                        <c:v>6.6346819023962986E-2</c:v>
                      </c:pt>
                      <c:pt idx="16" formatCode="0.00%">
                        <c:v>6.5052817269290186E-2</c:v>
                      </c:pt>
                      <c:pt idx="17" formatCode="0.00%">
                        <c:v>6.2250376640641245E-2</c:v>
                      </c:pt>
                      <c:pt idx="18" formatCode="0.00%">
                        <c:v>6.8327632570600677E-2</c:v>
                      </c:pt>
                      <c:pt idx="19" formatCode="0.00%">
                        <c:v>7.1869963755130703E-2</c:v>
                      </c:pt>
                    </c:numCache>
                  </c:numRef>
                </c:val>
                <c:smooth val="0"/>
                <c:extLst xmlns:c15="http://schemas.microsoft.com/office/drawing/2012/chart">
                  <c:ext xmlns:c16="http://schemas.microsoft.com/office/drawing/2014/chart" uri="{C3380CC4-5D6E-409C-BE32-E72D297353CC}">
                    <c16:uniqueId val="{00000017-4D92-4DE2-BC13-5DABECF34F09}"/>
                  </c:ext>
                </c:extLst>
              </c15:ser>
            </c15:filteredLineSeries>
          </c:ext>
        </c:extLst>
      </c:lineChart>
      <c:catAx>
        <c:axId val="26946971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9816816"/>
        <c:crosses val="autoZero"/>
        <c:auto val="1"/>
        <c:lblAlgn val="ctr"/>
        <c:lblOffset val="100"/>
        <c:noMultiLvlLbl val="0"/>
      </c:catAx>
      <c:valAx>
        <c:axId val="19816816"/>
        <c:scaling>
          <c:orientation val="minMax"/>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9469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Accumulated</a:t>
            </a:r>
            <a:r>
              <a:rPr lang="en-US" sz="1600" b="1" baseline="0"/>
              <a:t> </a:t>
            </a:r>
            <a:r>
              <a:rPr lang="en-US" sz="1600" b="1"/>
              <a:t>Distribution</a:t>
            </a:r>
            <a:r>
              <a:rPr lang="en-US" sz="1600" b="1" baseline="0"/>
              <a:t>s</a:t>
            </a:r>
            <a:endParaRPr lang="en-US" sz="1600" b="1"/>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1"/>
          <c:order val="1"/>
          <c:tx>
            <c:strRef>
              <c:f>'Fund Performance'!$B$172</c:f>
              <c:strCache>
                <c:ptCount val="1"/>
                <c:pt idx="0">
                  <c:v>Accumulated Distributions Since Q1 2025</c:v>
                </c:pt>
              </c:strCache>
            </c:strRef>
          </c:tx>
          <c:spPr>
            <a:solidFill>
              <a:schemeClr val="tx2"/>
            </a:solidFill>
            <a:ln>
              <a:noFill/>
            </a:ln>
            <a:effectLst/>
          </c:spPr>
          <c:cat>
            <c:strRef>
              <c:f>'Fund Performance'!$L$142:$U$142</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'Fund Performance'!$L$172:$U$172</c:f>
              <c:numCache>
                <c:formatCode>_("$"* #,##0.0_);_("$"* \(#,##0.0\);_("$"* "-"??_);_(@_)</c:formatCode>
                <c:ptCount val="10"/>
                <c:pt idx="0">
                  <c:v>4.5999999999999996</c:v>
                </c:pt>
                <c:pt idx="1">
                  <c:v>9.1999999999999993</c:v>
                </c:pt>
                <c:pt idx="2">
                  <c:v>21.2</c:v>
                </c:pt>
                <c:pt idx="3">
                  <c:v>118.2</c:v>
                </c:pt>
                <c:pt idx="4">
                  <c:v>130.19999999999999</c:v>
                </c:pt>
                <c:pt idx="5">
                  <c:v>142.19999999999999</c:v>
                </c:pt>
                <c:pt idx="6">
                  <c:v>156.19999999999999</c:v>
                </c:pt>
                <c:pt idx="7">
                  <c:v>172.2</c:v>
                </c:pt>
                <c:pt idx="8">
                  <c:v>188.2</c:v>
                </c:pt>
                <c:pt idx="9">
                  <c:v>204.2</c:v>
                </c:pt>
              </c:numCache>
              <c:extLst/>
            </c:numRef>
          </c:val>
          <c:extLst>
            <c:ext xmlns:c16="http://schemas.microsoft.com/office/drawing/2014/chart" uri="{C3380CC4-5D6E-409C-BE32-E72D297353CC}">
              <c16:uniqueId val="{00000000-4CF1-4754-9D7B-35FF0A14DBFA}"/>
            </c:ext>
          </c:extLst>
        </c:ser>
        <c:dLbls>
          <c:showLegendKey val="0"/>
          <c:showVal val="0"/>
          <c:showCatName val="0"/>
          <c:showSerName val="0"/>
          <c:showPercent val="0"/>
          <c:showBubbleSize val="0"/>
        </c:dLbls>
        <c:axId val="408460192"/>
        <c:axId val="408460672"/>
      </c:areaChart>
      <c:barChart>
        <c:barDir val="col"/>
        <c:grouping val="clustered"/>
        <c:varyColors val="0"/>
        <c:ser>
          <c:idx val="0"/>
          <c:order val="0"/>
          <c:tx>
            <c:strRef>
              <c:f>'Fund Performance'!$B$170</c:f>
              <c:strCache>
                <c:ptCount val="1"/>
                <c:pt idx="0">
                  <c:v>Forecasted Distributions</c:v>
                </c:pt>
              </c:strCache>
            </c:strRef>
          </c:tx>
          <c:spPr>
            <a:solidFill>
              <a:srgbClr val="FFC000"/>
            </a:solidFill>
            <a:ln>
              <a:noFill/>
            </a:ln>
            <a:effectLst/>
          </c:spPr>
          <c:invertIfNegative val="0"/>
          <c:dLbls>
            <c:dLbl>
              <c:idx val="0"/>
              <c:tx>
                <c:rich>
                  <a:bodyPr/>
                  <a:lstStyle/>
                  <a:p>
                    <a:fld id="{B30DE776-CA9D-4CEE-AEFC-67F49B389C13}" type="CELLRANGE">
                      <a:rPr lang="en-US"/>
                      <a:pPr/>
                      <a:t>[CELLRANGE]</a:t>
                    </a:fld>
                    <a:endParaRPr lang="en-US" baseline="0"/>
                  </a:p>
                  <a:p>
                    <a:fld id="{BD66D1F1-0E55-43B2-ABE1-A8F948E3859E}" type="VALUE">
                      <a:rPr lang="en-US"/>
                      <a:pPr/>
                      <a:t>[VALUE]</a:t>
                    </a:fld>
                    <a:endParaRPr 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4CF1-4754-9D7B-35FF0A14DBFA}"/>
                </c:ext>
              </c:extLst>
            </c:dLbl>
            <c:dLbl>
              <c:idx val="1"/>
              <c:tx>
                <c:rich>
                  <a:bodyPr/>
                  <a:lstStyle/>
                  <a:p>
                    <a:fld id="{142228F6-50CB-4A8D-BF92-61C48A6851D2}" type="CELLRANGE">
                      <a:rPr lang="en-US"/>
                      <a:pPr/>
                      <a:t>[CELLRANGE]</a:t>
                    </a:fld>
                    <a:endParaRPr lang="en-US" baseline="0"/>
                  </a:p>
                  <a:p>
                    <a:fld id="{BA73A015-0309-4AB2-B467-0AA01DC3BFB8}" type="VALUE">
                      <a:rPr lang="en-US"/>
                      <a:pPr/>
                      <a:t>[VALUE]</a:t>
                    </a:fld>
                    <a:endParaRPr 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4CF1-4754-9D7B-35FF0A14DBFA}"/>
                </c:ext>
              </c:extLst>
            </c:dLbl>
            <c:dLbl>
              <c:idx val="2"/>
              <c:tx>
                <c:rich>
                  <a:bodyPr/>
                  <a:lstStyle/>
                  <a:p>
                    <a:fld id="{697C594E-DD03-4CDF-89C1-3714D94828D2}" type="CELLRANGE">
                      <a:rPr lang="en-US"/>
                      <a:pPr/>
                      <a:t>[CELLRANGE]</a:t>
                    </a:fld>
                    <a:endParaRPr lang="en-US" baseline="0"/>
                  </a:p>
                  <a:p>
                    <a:fld id="{D575F717-9FD3-4037-AE6A-7CC89AA8827A}" type="VALUE">
                      <a:rPr lang="en-US"/>
                      <a:pPr/>
                      <a:t>[VALUE]</a:t>
                    </a:fld>
                    <a:endParaRPr 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4CF1-4754-9D7B-35FF0A14DBFA}"/>
                </c:ext>
              </c:extLst>
            </c:dLbl>
            <c:dLbl>
              <c:idx val="3"/>
              <c:tx>
                <c:rich>
                  <a:bodyPr/>
                  <a:lstStyle/>
                  <a:p>
                    <a:fld id="{0CB8C029-2573-4224-8A9E-74C5F4AB1CFA}" type="CELLRANGE">
                      <a:rPr lang="en-US"/>
                      <a:pPr/>
                      <a:t>[CELLRANGE]</a:t>
                    </a:fld>
                    <a:endParaRPr lang="en-US" baseline="0"/>
                  </a:p>
                  <a:p>
                    <a:fld id="{83CDF5CE-EE2F-4717-9285-9DF7773DB01D}" type="VALUE">
                      <a:rPr lang="en-US"/>
                      <a:pPr/>
                      <a:t>[VALUE]</a:t>
                    </a:fld>
                    <a:endParaRPr 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4CF1-4754-9D7B-35FF0A14DBFA}"/>
                </c:ext>
              </c:extLst>
            </c:dLbl>
            <c:dLbl>
              <c:idx val="4"/>
              <c:tx>
                <c:rich>
                  <a:bodyPr/>
                  <a:lstStyle/>
                  <a:p>
                    <a:fld id="{6D789213-B139-46A6-8FDA-1BE248F943F3}" type="CELLRANGE">
                      <a:rPr lang="en-US"/>
                      <a:pPr/>
                      <a:t>[CELLRANGE]</a:t>
                    </a:fld>
                    <a:endParaRPr lang="en-US" baseline="0"/>
                  </a:p>
                  <a:p>
                    <a:fld id="{E81A6BE2-AE41-429F-A2FD-927283A81C50}" type="VALUE">
                      <a:rPr lang="en-US"/>
                      <a:pPr/>
                      <a:t>[VALUE]</a:t>
                    </a:fld>
                    <a:endParaRPr 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4CF1-4754-9D7B-35FF0A14DBFA}"/>
                </c:ext>
              </c:extLst>
            </c:dLbl>
            <c:dLbl>
              <c:idx val="5"/>
              <c:tx>
                <c:rich>
                  <a:bodyPr/>
                  <a:lstStyle/>
                  <a:p>
                    <a:fld id="{73508830-0C78-4702-A7E6-3B66B2DD77C5}" type="CELLRANGE">
                      <a:rPr lang="en-US"/>
                      <a:pPr/>
                      <a:t>[CELLRANGE]</a:t>
                    </a:fld>
                    <a:endParaRPr lang="en-US" baseline="0"/>
                  </a:p>
                  <a:p>
                    <a:fld id="{7F91E758-4461-412B-9348-5313386C009A}" type="VALUE">
                      <a:rPr lang="en-US"/>
                      <a:pPr/>
                      <a:t>[VALUE]</a:t>
                    </a:fld>
                    <a:endParaRPr 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4CF1-4754-9D7B-35FF0A14DBFA}"/>
                </c:ext>
              </c:extLst>
            </c:dLbl>
            <c:dLbl>
              <c:idx val="6"/>
              <c:tx>
                <c:rich>
                  <a:bodyPr/>
                  <a:lstStyle/>
                  <a:p>
                    <a:fld id="{2FF615F6-6B12-4E85-982A-0E67D59BEC97}" type="CELLRANGE">
                      <a:rPr lang="en-US"/>
                      <a:pPr/>
                      <a:t>[CELLRANGE]</a:t>
                    </a:fld>
                    <a:endParaRPr lang="en-US" baseline="0"/>
                  </a:p>
                  <a:p>
                    <a:fld id="{8A8EFBB3-84ED-421B-AD12-B4A546AB5948}" type="VALUE">
                      <a:rPr lang="en-US"/>
                      <a:pPr/>
                      <a:t>[VALUE]</a:t>
                    </a:fld>
                    <a:endParaRPr 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4CF1-4754-9D7B-35FF0A14DBFA}"/>
                </c:ext>
              </c:extLst>
            </c:dLbl>
            <c:dLbl>
              <c:idx val="7"/>
              <c:tx>
                <c:rich>
                  <a:bodyPr/>
                  <a:lstStyle/>
                  <a:p>
                    <a:fld id="{BA5D8C70-2BEB-49D7-A20B-A6566151DBA1}" type="CELLRANGE">
                      <a:rPr lang="en-US"/>
                      <a:pPr/>
                      <a:t>[CELLRANGE]</a:t>
                    </a:fld>
                    <a:endParaRPr lang="en-US" baseline="0"/>
                  </a:p>
                  <a:p>
                    <a:fld id="{4A1D9FA0-9ECA-4953-B9AC-285895E40AE3}" type="VALUE">
                      <a:rPr lang="en-US"/>
                      <a:pPr/>
                      <a:t>[VALUE]</a:t>
                    </a:fld>
                    <a:endParaRPr 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4CF1-4754-9D7B-35FF0A14DBFA}"/>
                </c:ext>
              </c:extLst>
            </c:dLbl>
            <c:dLbl>
              <c:idx val="8"/>
              <c:tx>
                <c:rich>
                  <a:bodyPr/>
                  <a:lstStyle/>
                  <a:p>
                    <a:fld id="{D5810B84-CAD2-49E9-9BCB-60621A964116}" type="CELLRANGE">
                      <a:rPr lang="en-US"/>
                      <a:pPr/>
                      <a:t>[CELLRANGE]</a:t>
                    </a:fld>
                    <a:endParaRPr lang="en-US" baseline="0"/>
                  </a:p>
                  <a:p>
                    <a:fld id="{AC75A587-480D-473A-88B9-DE1D916C5A15}" type="VALUE">
                      <a:rPr lang="en-US"/>
                      <a:pPr/>
                      <a:t>[VALUE]</a:t>
                    </a:fld>
                    <a:endParaRPr 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4CF1-4754-9D7B-35FF0A14DBFA}"/>
                </c:ext>
              </c:extLst>
            </c:dLbl>
            <c:dLbl>
              <c:idx val="9"/>
              <c:tx>
                <c:rich>
                  <a:bodyPr/>
                  <a:lstStyle/>
                  <a:p>
                    <a:fld id="{C19B9651-F4D9-4294-B675-19E4F038D58C}" type="CELLRANGE">
                      <a:rPr lang="en-US"/>
                      <a:pPr/>
                      <a:t>[CELLRANGE]</a:t>
                    </a:fld>
                    <a:endParaRPr lang="en-US" baseline="0"/>
                  </a:p>
                  <a:p>
                    <a:fld id="{F013930C-F110-40E6-B4AF-C060CEB89BE4}" type="VALUE">
                      <a:rPr lang="en-US"/>
                      <a:pPr/>
                      <a:t>[VALUE]</a:t>
                    </a:fld>
                    <a:endParaRPr 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A-4CF1-4754-9D7B-35FF0A14DBFA}"/>
                </c:ext>
              </c:extLst>
            </c:dLbl>
            <c:spPr>
              <a:solidFill>
                <a:srgbClr val="FFC000"/>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'Fund Performance'!$L$142:$U$142</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'Fund Performance'!$L$170:$U$170</c:f>
              <c:numCache>
                <c:formatCode>_("$"* #,##0.0_);_("$"* \(#,##0.0\);_("$"* "-"??_);_(@_)</c:formatCode>
                <c:ptCount val="10"/>
                <c:pt idx="0">
                  <c:v>4.5999999999999996</c:v>
                </c:pt>
                <c:pt idx="1">
                  <c:v>4.5999999999999996</c:v>
                </c:pt>
                <c:pt idx="2">
                  <c:v>12</c:v>
                </c:pt>
                <c:pt idx="3">
                  <c:v>97</c:v>
                </c:pt>
                <c:pt idx="4">
                  <c:v>12</c:v>
                </c:pt>
                <c:pt idx="5">
                  <c:v>12</c:v>
                </c:pt>
                <c:pt idx="6">
                  <c:v>14</c:v>
                </c:pt>
                <c:pt idx="7">
                  <c:v>16</c:v>
                </c:pt>
                <c:pt idx="8">
                  <c:v>16</c:v>
                </c:pt>
                <c:pt idx="9">
                  <c:v>16</c:v>
                </c:pt>
              </c:numCache>
              <c:extLst/>
            </c:numRef>
          </c:val>
          <c:extLst>
            <c:ext xmlns:c15="http://schemas.microsoft.com/office/drawing/2012/chart" uri="{02D57815-91ED-43cb-92C2-25804820EDAC}">
              <c15:datalabelsRange>
                <c15:f>'Fund Performance'!$L$171:$W$171</c15:f>
                <c15:dlblRangeCache>
                  <c:ptCount val="12"/>
                  <c:pt idx="0">
                    <c:v>3.7%</c:v>
                  </c:pt>
                  <c:pt idx="1">
                    <c:v>3.7%</c:v>
                  </c:pt>
                  <c:pt idx="2">
                    <c:v>9.6%</c:v>
                  </c:pt>
                  <c:pt idx="3">
                    <c:v>77.6%</c:v>
                  </c:pt>
                  <c:pt idx="4">
                    <c:v>9.6%</c:v>
                  </c:pt>
                  <c:pt idx="5">
                    <c:v>9.6%</c:v>
                  </c:pt>
                  <c:pt idx="6">
                    <c:v>11.2%</c:v>
                  </c:pt>
                  <c:pt idx="7">
                    <c:v>12.8%</c:v>
                  </c:pt>
                  <c:pt idx="8">
                    <c:v>12.8%</c:v>
                  </c:pt>
                  <c:pt idx="9">
                    <c:v>12.8%</c:v>
                  </c:pt>
                  <c:pt idx="10">
                    <c:v>12.8%</c:v>
                  </c:pt>
                  <c:pt idx="11">
                    <c:v>16.1%</c:v>
                  </c:pt>
                </c15:dlblRangeCache>
              </c15:datalabelsRange>
            </c:ext>
            <c:ext xmlns:c16="http://schemas.microsoft.com/office/drawing/2014/chart" uri="{C3380CC4-5D6E-409C-BE32-E72D297353CC}">
              <c16:uniqueId val="{0000000B-4CF1-4754-9D7B-35FF0A14DBFA}"/>
            </c:ext>
          </c:extLst>
        </c:ser>
        <c:dLbls>
          <c:showLegendKey val="0"/>
          <c:showVal val="0"/>
          <c:showCatName val="0"/>
          <c:showSerName val="0"/>
          <c:showPercent val="0"/>
          <c:showBubbleSize val="0"/>
        </c:dLbls>
        <c:gapWidth val="219"/>
        <c:axId val="408460192"/>
        <c:axId val="408460672"/>
      </c:barChart>
      <c:lineChart>
        <c:grouping val="standard"/>
        <c:varyColors val="0"/>
        <c:ser>
          <c:idx val="3"/>
          <c:order val="2"/>
          <c:tx>
            <c:v>Accumulated Line</c:v>
          </c:tx>
          <c:spPr>
            <a:ln w="25400" cap="rnd">
              <a:noFill/>
              <a:round/>
            </a:ln>
            <a:effectLst/>
          </c:spPr>
          <c:marker>
            <c:symbol val="none"/>
          </c:marker>
          <c:dLbls>
            <c:dLbl>
              <c:idx val="0"/>
              <c:layout>
                <c:manualLayout>
                  <c:x val="-5.9024039900660838E-2"/>
                  <c:y val="-7.0160948456947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4CF1-4754-9D7B-35FF0A14DBFA}"/>
                </c:ext>
              </c:extLst>
            </c:dLbl>
            <c:dLbl>
              <c:idx val="1"/>
              <c:layout>
                <c:manualLayout>
                  <c:x val="-6.1405239821050013E-2"/>
                  <c:y val="-3.309588833202133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4CF1-4754-9D7B-35FF0A14DBFA}"/>
                </c:ext>
              </c:extLst>
            </c:dLbl>
            <c:dLbl>
              <c:idx val="2"/>
              <c:layout>
                <c:manualLayout>
                  <c:x val="-7.7709521921617092E-2"/>
                  <c:y val="-4.147127859135260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4CF1-4754-9D7B-35FF0A14DBFA}"/>
                </c:ext>
              </c:extLst>
            </c:dLbl>
            <c:dLbl>
              <c:idx val="3"/>
              <c:layout>
                <c:manualLayout>
                  <c:x val="3.3932098865545736E-3"/>
                  <c:y val="-8.560472350900080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4CF1-4754-9D7B-35FF0A14DBFA}"/>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 Performance'!$L$142:$U$142</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'Fund Performance'!$L$172:$U$172</c:f>
              <c:numCache>
                <c:formatCode>_("$"* #,##0.0_);_("$"* \(#,##0.0\);_("$"* "-"??_);_(@_)</c:formatCode>
                <c:ptCount val="10"/>
                <c:pt idx="0">
                  <c:v>4.5999999999999996</c:v>
                </c:pt>
                <c:pt idx="1">
                  <c:v>9.1999999999999993</c:v>
                </c:pt>
                <c:pt idx="2">
                  <c:v>21.2</c:v>
                </c:pt>
                <c:pt idx="3">
                  <c:v>118.2</c:v>
                </c:pt>
                <c:pt idx="4">
                  <c:v>130.19999999999999</c:v>
                </c:pt>
                <c:pt idx="5">
                  <c:v>142.19999999999999</c:v>
                </c:pt>
                <c:pt idx="6">
                  <c:v>156.19999999999999</c:v>
                </c:pt>
                <c:pt idx="7">
                  <c:v>172.2</c:v>
                </c:pt>
                <c:pt idx="8">
                  <c:v>188.2</c:v>
                </c:pt>
                <c:pt idx="9">
                  <c:v>204.2</c:v>
                </c:pt>
              </c:numCache>
              <c:extLst/>
            </c:numRef>
          </c:val>
          <c:smooth val="0"/>
          <c:extLst>
            <c:ext xmlns:c16="http://schemas.microsoft.com/office/drawing/2014/chart" uri="{C3380CC4-5D6E-409C-BE32-E72D297353CC}">
              <c16:uniqueId val="{0000000D-4CF1-4754-9D7B-35FF0A14DBFA}"/>
            </c:ext>
          </c:extLst>
        </c:ser>
        <c:dLbls>
          <c:showLegendKey val="0"/>
          <c:showVal val="0"/>
          <c:showCatName val="0"/>
          <c:showSerName val="0"/>
          <c:showPercent val="0"/>
          <c:showBubbleSize val="0"/>
        </c:dLbls>
        <c:marker val="1"/>
        <c:smooth val="0"/>
        <c:axId val="408460192"/>
        <c:axId val="408460672"/>
      </c:lineChart>
      <c:catAx>
        <c:axId val="408460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408460672"/>
        <c:crosses val="autoZero"/>
        <c:auto val="1"/>
        <c:lblAlgn val="ctr"/>
        <c:lblOffset val="100"/>
        <c:noMultiLvlLbl val="0"/>
      </c:catAx>
      <c:valAx>
        <c:axId val="408460672"/>
        <c:scaling>
          <c:orientation val="minMax"/>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8460192"/>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r>
              <a:rPr lang="en-US" b="1"/>
              <a:t>FCCR</a:t>
            </a:r>
            <a:r>
              <a:rPr lang="en-US" b="1" baseline="0"/>
              <a:t> Base Case vs Stress Test</a:t>
            </a:r>
            <a:endParaRPr lang="en-US" b="1"/>
          </a:p>
          <a:p>
            <a:pPr>
              <a:defRPr b="1"/>
            </a:pPr>
            <a:r>
              <a:rPr lang="en-US" b="1"/>
              <a:t>No Disposition &amp; No Refi</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endParaRPr lang="en-US"/>
        </a:p>
      </c:txPr>
    </c:title>
    <c:autoTitleDeleted val="0"/>
    <c:plotArea>
      <c:layout/>
      <c:barChart>
        <c:barDir val="col"/>
        <c:grouping val="clustered"/>
        <c:varyColors val="0"/>
        <c:dLbls>
          <c:dLblPos val="outEnd"/>
          <c:showLegendKey val="0"/>
          <c:showVal val="1"/>
          <c:showCatName val="0"/>
          <c:showSerName val="0"/>
          <c:showPercent val="0"/>
          <c:showBubbleSize val="0"/>
        </c:dLbls>
        <c:gapWidth val="219"/>
        <c:axId val="347031776"/>
        <c:axId val="99723232"/>
        <c:extLst>
          <c:ext xmlns:c15="http://schemas.microsoft.com/office/drawing/2012/chart" uri="{02D57815-91ED-43cb-92C2-25804820EDAC}">
            <c15:filteredBarSeries>
              <c15:ser>
                <c:idx val="0"/>
                <c:order val="0"/>
                <c:tx>
                  <c:strRef>
                    <c:extLst>
                      <c:ext uri="{02D57815-91ED-43cb-92C2-25804820EDAC}">
                        <c15:formulaRef>
                          <c15:sqref>'Debt Availability'!$L$192</c15:sqref>
                        </c15:formulaRef>
                      </c:ext>
                    </c:extLst>
                    <c:strCache>
                      <c:ptCount val="1"/>
                      <c:pt idx="0">
                        <c:v>T12 EBITDA</c:v>
                      </c:pt>
                    </c:strCache>
                  </c:strRef>
                </c:tx>
                <c:spPr>
                  <a:solidFill>
                    <a:schemeClr val="tx2"/>
                  </a:solidFill>
                  <a:ln>
                    <a:noFill/>
                  </a:ln>
                  <a:effectLst/>
                </c:spPr>
                <c:invertIfNegative val="0"/>
                <c:dLbls>
                  <c:spPr>
                    <a:solidFill>
                      <a:schemeClr val="tx2"/>
                    </a:solidFill>
                    <a:ln>
                      <a:noFill/>
                    </a:ln>
                    <a:effectLst/>
                  </c:spPr>
                  <c:txPr>
                    <a:bodyPr rot="0" spcFirstLastPara="1" vertOverflow="ellipsis" vert="horz" wrap="square" anchor="ctr" anchorCtr="1"/>
                    <a:lstStyle/>
                    <a:p>
                      <a:pPr>
                        <a:defRPr sz="1000" b="0" i="0" u="none" strike="noStrike" kern="1200" baseline="0">
                          <a:solidFill>
                            <a:schemeClr val="bg1"/>
                          </a:solidFill>
                          <a:latin typeface="Gilroy" panose="00000500000000000000"/>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'Debt Availability'!$W$191:$AG$191</c15:sqref>
                        </c15:formulaRef>
                      </c:ext>
                    </c:extLst>
                    <c:strCache>
                      <c:ptCount val="11"/>
                      <c:pt idx="0">
                        <c:v>Q2-25</c:v>
                      </c:pt>
                      <c:pt idx="1">
                        <c:v>Q3-25</c:v>
                      </c:pt>
                      <c:pt idx="2">
                        <c:v>Q4-25</c:v>
                      </c:pt>
                      <c:pt idx="3">
                        <c:v>Q1-26</c:v>
                      </c:pt>
                      <c:pt idx="4">
                        <c:v>Q2-26</c:v>
                      </c:pt>
                      <c:pt idx="5">
                        <c:v>Q3-26</c:v>
                      </c:pt>
                      <c:pt idx="6">
                        <c:v>Q4-26</c:v>
                      </c:pt>
                      <c:pt idx="7">
                        <c:v>Q1-27</c:v>
                      </c:pt>
                      <c:pt idx="8">
                        <c:v>Q2-27</c:v>
                      </c:pt>
                      <c:pt idx="9">
                        <c:v>Q3-27</c:v>
                      </c:pt>
                      <c:pt idx="10">
                        <c:v>Q4-27</c:v>
                      </c:pt>
                    </c:strCache>
                  </c:strRef>
                </c:cat>
                <c:val>
                  <c:numRef>
                    <c:extLst>
                      <c:ext uri="{02D57815-91ED-43cb-92C2-25804820EDAC}">
                        <c15:formulaRef>
                          <c15:sqref>'Debt Availability'!$W$192:$AG$192</c15:sqref>
                        </c15:formulaRef>
                      </c:ext>
                    </c:extLst>
                    <c:numCache>
                      <c:formatCode>_("$"* #,##0.0_);_("$"* \(#,##0.0\);_("$"* "-"??_);_(@_)</c:formatCode>
                      <c:ptCount val="11"/>
                      <c:pt idx="0">
                        <c:v>53.287999999999997</c:v>
                      </c:pt>
                      <c:pt idx="1">
                        <c:v>52.004273466483504</c:v>
                      </c:pt>
                      <c:pt idx="2">
                        <c:v>49.305886033616687</c:v>
                      </c:pt>
                      <c:pt idx="3">
                        <c:v>49.597633525049055</c:v>
                      </c:pt>
                      <c:pt idx="4">
                        <c:v>48.466135366338243</c:v>
                      </c:pt>
                      <c:pt idx="5">
                        <c:v>51.463538683392166</c:v>
                      </c:pt>
                      <c:pt idx="6">
                        <c:v>54.410761477503002</c:v>
                      </c:pt>
                      <c:pt idx="7">
                        <c:v>55.824289989197517</c:v>
                      </c:pt>
                      <c:pt idx="8">
                        <c:v>55.706711381821997</c:v>
                      </c:pt>
                      <c:pt idx="9">
                        <c:v>56.97156552663953</c:v>
                      </c:pt>
                      <c:pt idx="10">
                        <c:v>58.415935500569915</c:v>
                      </c:pt>
                    </c:numCache>
                  </c:numRef>
                </c:val>
                <c:extLst>
                  <c:ext xmlns:c16="http://schemas.microsoft.com/office/drawing/2014/chart" uri="{C3380CC4-5D6E-409C-BE32-E72D297353CC}">
                    <c16:uniqueId val="{00000009-053B-4214-B89F-81751452844A}"/>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'Debt Availability'!$L$193</c15:sqref>
                        </c15:formulaRef>
                      </c:ext>
                    </c:extLst>
                    <c:strCache>
                      <c:ptCount val="1"/>
                      <c:pt idx="0">
                        <c:v>T12 Finance Expense</c:v>
                      </c:pt>
                    </c:strCache>
                  </c:strRef>
                </c:tx>
                <c:spPr>
                  <a:solidFill>
                    <a:schemeClr val="accent4"/>
                  </a:solidFill>
                  <a:ln>
                    <a:noFill/>
                  </a:ln>
                  <a:effectLst/>
                </c:spPr>
                <c:invertIfNegative val="0"/>
                <c:dLbls>
                  <c:spPr>
                    <a:solidFill>
                      <a:schemeClr val="accent4"/>
                    </a:solid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Gilroy" panose="00000500000000000000"/>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'Debt Availability'!$W$191:$AG$191</c15:sqref>
                        </c15:formulaRef>
                      </c:ext>
                    </c:extLst>
                    <c:strCache>
                      <c:ptCount val="11"/>
                      <c:pt idx="0">
                        <c:v>Q2-25</c:v>
                      </c:pt>
                      <c:pt idx="1">
                        <c:v>Q3-25</c:v>
                      </c:pt>
                      <c:pt idx="2">
                        <c:v>Q4-25</c:v>
                      </c:pt>
                      <c:pt idx="3">
                        <c:v>Q1-26</c:v>
                      </c:pt>
                      <c:pt idx="4">
                        <c:v>Q2-26</c:v>
                      </c:pt>
                      <c:pt idx="5">
                        <c:v>Q3-26</c:v>
                      </c:pt>
                      <c:pt idx="6">
                        <c:v>Q4-26</c:v>
                      </c:pt>
                      <c:pt idx="7">
                        <c:v>Q1-27</c:v>
                      </c:pt>
                      <c:pt idx="8">
                        <c:v>Q2-27</c:v>
                      </c:pt>
                      <c:pt idx="9">
                        <c:v>Q3-27</c:v>
                      </c:pt>
                      <c:pt idx="10">
                        <c:v>Q4-27</c:v>
                      </c:pt>
                    </c:strCache>
                  </c:strRef>
                </c:cat>
                <c:val>
                  <c:numRef>
                    <c:extLst xmlns:c15="http://schemas.microsoft.com/office/drawing/2012/chart">
                      <c:ext xmlns:c15="http://schemas.microsoft.com/office/drawing/2012/chart" uri="{02D57815-91ED-43cb-92C2-25804820EDAC}">
                        <c15:formulaRef>
                          <c15:sqref>'Debt Availability'!$W$193:$AG$193</c15:sqref>
                        </c15:formulaRef>
                      </c:ext>
                    </c:extLst>
                    <c:numCache>
                      <c:formatCode>_("$"* #,##0.0_);_("$"* \(#,##0.0\);_("$"* "-"??_);_(@_)</c:formatCode>
                      <c:ptCount val="11"/>
                      <c:pt idx="0">
                        <c:v>26.507000000000001</c:v>
                      </c:pt>
                      <c:pt idx="1">
                        <c:v>26.387026412466817</c:v>
                      </c:pt>
                      <c:pt idx="2">
                        <c:v>26.344816175918474</c:v>
                      </c:pt>
                      <c:pt idx="3">
                        <c:v>26.564938516664142</c:v>
                      </c:pt>
                      <c:pt idx="4">
                        <c:v>26.804506611377548</c:v>
                      </c:pt>
                      <c:pt idx="5">
                        <c:v>27.021846065267159</c:v>
                      </c:pt>
                      <c:pt idx="6">
                        <c:v>27.326190635451617</c:v>
                      </c:pt>
                      <c:pt idx="7">
                        <c:v>27.713809370914039</c:v>
                      </c:pt>
                      <c:pt idx="8">
                        <c:v>28.061676670799798</c:v>
                      </c:pt>
                      <c:pt idx="9">
                        <c:v>28.364898345973941</c:v>
                      </c:pt>
                      <c:pt idx="10">
                        <c:v>28.685712272801414</c:v>
                      </c:pt>
                    </c:numCache>
                  </c:numRef>
                </c:val>
                <c:extLst xmlns:c15="http://schemas.microsoft.com/office/drawing/2012/chart">
                  <c:ext xmlns:c16="http://schemas.microsoft.com/office/drawing/2014/chart" uri="{C3380CC4-5D6E-409C-BE32-E72D297353CC}">
                    <c16:uniqueId val="{0000000A-053B-4214-B89F-81751452844A}"/>
                  </c:ext>
                </c:extLst>
              </c15:ser>
            </c15:filteredBarSeries>
          </c:ext>
        </c:extLst>
      </c:barChart>
      <c:lineChart>
        <c:grouping val="standard"/>
        <c:varyColors val="0"/>
        <c:ser>
          <c:idx val="2"/>
          <c:order val="2"/>
          <c:tx>
            <c:strRef>
              <c:f>'Debt Availability'!$L$194</c:f>
              <c:strCache>
                <c:ptCount val="1"/>
                <c:pt idx="0">
                  <c:v>FCCR Calculation</c:v>
                </c:pt>
              </c:strCache>
            </c:strRef>
          </c:tx>
          <c:spPr>
            <a:ln w="28575" cap="rnd">
              <a:solidFill>
                <a:srgbClr val="92D050"/>
              </a:solidFill>
              <a:round/>
            </a:ln>
            <a:effectLst/>
          </c:spPr>
          <c:marker>
            <c:symbol val="none"/>
          </c:marker>
          <c:dLbls>
            <c:spPr>
              <a:solidFill>
                <a:srgbClr val="92D050"/>
              </a:solid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Availability'!$W$191:$AG$191</c:f>
              <c:strCache>
                <c:ptCount val="11"/>
                <c:pt idx="0">
                  <c:v>Q2-25</c:v>
                </c:pt>
                <c:pt idx="1">
                  <c:v>Q3-25</c:v>
                </c:pt>
                <c:pt idx="2">
                  <c:v>Q4-25</c:v>
                </c:pt>
                <c:pt idx="3">
                  <c:v>Q1-26</c:v>
                </c:pt>
                <c:pt idx="4">
                  <c:v>Q2-26</c:v>
                </c:pt>
                <c:pt idx="5">
                  <c:v>Q3-26</c:v>
                </c:pt>
                <c:pt idx="6">
                  <c:v>Q4-26</c:v>
                </c:pt>
                <c:pt idx="7">
                  <c:v>Q1-27</c:v>
                </c:pt>
                <c:pt idx="8">
                  <c:v>Q2-27</c:v>
                </c:pt>
                <c:pt idx="9">
                  <c:v>Q3-27</c:v>
                </c:pt>
                <c:pt idx="10">
                  <c:v>Q4-27</c:v>
                </c:pt>
              </c:strCache>
              <c:extLst/>
            </c:strRef>
          </c:cat>
          <c:val>
            <c:numRef>
              <c:f>'Debt Availability'!$W$194:$AG$194</c:f>
              <c:numCache>
                <c:formatCode>0.00</c:formatCode>
                <c:ptCount val="11"/>
                <c:pt idx="0">
                  <c:v>2.010336892141698</c:v>
                </c:pt>
                <c:pt idx="1">
                  <c:v>1.9708273548365254</c:v>
                </c:pt>
                <c:pt idx="2">
                  <c:v>1.8715593118727734</c:v>
                </c:pt>
                <c:pt idx="3">
                  <c:v>1.86703362757405</c:v>
                </c:pt>
                <c:pt idx="4">
                  <c:v>1.8081338361873116</c:v>
                </c:pt>
                <c:pt idx="5">
                  <c:v>1.9045160185980563</c:v>
                </c:pt>
                <c:pt idx="6">
                  <c:v>1.9911579408698568</c:v>
                </c:pt>
                <c:pt idx="7">
                  <c:v>2.0143131260686866</c:v>
                </c:pt>
                <c:pt idx="8">
                  <c:v>1.9851526348669271</c:v>
                </c:pt>
                <c:pt idx="9">
                  <c:v>2.0085235219863202</c:v>
                </c:pt>
                <c:pt idx="10">
                  <c:v>2.0364122370409974</c:v>
                </c:pt>
              </c:numCache>
              <c:extLst/>
            </c:numRef>
          </c:val>
          <c:smooth val="0"/>
          <c:extLst>
            <c:ext xmlns:c16="http://schemas.microsoft.com/office/drawing/2014/chart" uri="{C3380CC4-5D6E-409C-BE32-E72D297353CC}">
              <c16:uniqueId val="{00000000-053B-4214-B89F-81751452844A}"/>
            </c:ext>
          </c:extLst>
        </c:ser>
        <c:ser>
          <c:idx val="3"/>
          <c:order val="3"/>
          <c:tx>
            <c:strRef>
              <c:f>'Debt Availability'!$L$195</c:f>
              <c:strCache>
                <c:ptCount val="1"/>
                <c:pt idx="0">
                  <c:v>FCCR Covenant</c:v>
                </c:pt>
              </c:strCache>
            </c:strRef>
          </c:tx>
          <c:spPr>
            <a:ln w="28575" cap="rnd">
              <a:solidFill>
                <a:srgbClr val="C00000"/>
              </a:solidFill>
              <a:prstDash val="dash"/>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1-053B-4214-B89F-81751452844A}"/>
                </c:ext>
              </c:extLst>
            </c:dLbl>
            <c:dLbl>
              <c:idx val="1"/>
              <c:delete val="1"/>
              <c:extLst>
                <c:ext xmlns:c15="http://schemas.microsoft.com/office/drawing/2012/chart" uri="{CE6537A1-D6FC-4f65-9D91-7224C49458BB}"/>
                <c:ext xmlns:c16="http://schemas.microsoft.com/office/drawing/2014/chart" uri="{C3380CC4-5D6E-409C-BE32-E72D297353CC}">
                  <c16:uniqueId val="{00000002-053B-4214-B89F-81751452844A}"/>
                </c:ext>
              </c:extLst>
            </c:dLbl>
            <c:dLbl>
              <c:idx val="2"/>
              <c:delete val="1"/>
              <c:extLst>
                <c:ext xmlns:c15="http://schemas.microsoft.com/office/drawing/2012/chart" uri="{CE6537A1-D6FC-4f65-9D91-7224C49458BB}"/>
                <c:ext xmlns:c16="http://schemas.microsoft.com/office/drawing/2014/chart" uri="{C3380CC4-5D6E-409C-BE32-E72D297353CC}">
                  <c16:uniqueId val="{00000003-053B-4214-B89F-81751452844A}"/>
                </c:ext>
              </c:extLst>
            </c:dLbl>
            <c:dLbl>
              <c:idx val="3"/>
              <c:delete val="1"/>
              <c:extLst>
                <c:ext xmlns:c15="http://schemas.microsoft.com/office/drawing/2012/chart" uri="{CE6537A1-D6FC-4f65-9D91-7224C49458BB}"/>
                <c:ext xmlns:c16="http://schemas.microsoft.com/office/drawing/2014/chart" uri="{C3380CC4-5D6E-409C-BE32-E72D297353CC}">
                  <c16:uniqueId val="{00000004-053B-4214-B89F-81751452844A}"/>
                </c:ext>
              </c:extLst>
            </c:dLbl>
            <c:dLbl>
              <c:idx val="5"/>
              <c:delete val="1"/>
              <c:extLst>
                <c:ext xmlns:c15="http://schemas.microsoft.com/office/drawing/2012/chart" uri="{CE6537A1-D6FC-4f65-9D91-7224C49458BB}"/>
                <c:ext xmlns:c16="http://schemas.microsoft.com/office/drawing/2014/chart" uri="{C3380CC4-5D6E-409C-BE32-E72D297353CC}">
                  <c16:uniqueId val="{00000000-C3A8-475E-870A-F806963D7479}"/>
                </c:ext>
              </c:extLst>
            </c:dLbl>
            <c:spPr>
              <a:solidFill>
                <a:srgbClr val="C00000"/>
              </a:solidFill>
              <a:ln>
                <a:noFill/>
              </a:ln>
              <a:effectLst/>
            </c:spPr>
            <c:txPr>
              <a:bodyPr rot="0" spcFirstLastPara="1" vertOverflow="ellipsis" vert="horz" wrap="square" anchor="ctr" anchorCtr="1"/>
              <a:lstStyle/>
              <a:p>
                <a:pPr>
                  <a:defRPr sz="1000" b="0" i="0" u="none" strike="noStrike" kern="1200" baseline="0">
                    <a:solidFill>
                      <a:schemeClr val="bg1"/>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Availability'!$W$191:$AG$191</c:f>
              <c:strCache>
                <c:ptCount val="11"/>
                <c:pt idx="0">
                  <c:v>Q2-25</c:v>
                </c:pt>
                <c:pt idx="1">
                  <c:v>Q3-25</c:v>
                </c:pt>
                <c:pt idx="2">
                  <c:v>Q4-25</c:v>
                </c:pt>
                <c:pt idx="3">
                  <c:v>Q1-26</c:v>
                </c:pt>
                <c:pt idx="4">
                  <c:v>Q2-26</c:v>
                </c:pt>
                <c:pt idx="5">
                  <c:v>Q3-26</c:v>
                </c:pt>
                <c:pt idx="6">
                  <c:v>Q4-26</c:v>
                </c:pt>
                <c:pt idx="7">
                  <c:v>Q1-27</c:v>
                </c:pt>
                <c:pt idx="8">
                  <c:v>Q2-27</c:v>
                </c:pt>
                <c:pt idx="9">
                  <c:v>Q3-27</c:v>
                </c:pt>
                <c:pt idx="10">
                  <c:v>Q4-27</c:v>
                </c:pt>
              </c:strCache>
              <c:extLst/>
            </c:strRef>
          </c:cat>
          <c:val>
            <c:numRef>
              <c:f>'Debt Availability'!$W$195:$AG$195</c:f>
              <c:numCache>
                <c:formatCode>0.00</c:formatCode>
                <c:ptCount val="11"/>
                <c:pt idx="0">
                  <c:v>1.5</c:v>
                </c:pt>
                <c:pt idx="1">
                  <c:v>1.5</c:v>
                </c:pt>
                <c:pt idx="2">
                  <c:v>1.5</c:v>
                </c:pt>
                <c:pt idx="3">
                  <c:v>1.5</c:v>
                </c:pt>
                <c:pt idx="4">
                  <c:v>1.5</c:v>
                </c:pt>
                <c:pt idx="5">
                  <c:v>1.5</c:v>
                </c:pt>
                <c:pt idx="6">
                  <c:v>1.5</c:v>
                </c:pt>
                <c:pt idx="7">
                  <c:v>1.5</c:v>
                </c:pt>
                <c:pt idx="8">
                  <c:v>1.5</c:v>
                </c:pt>
                <c:pt idx="9">
                  <c:v>1.5</c:v>
                </c:pt>
                <c:pt idx="10">
                  <c:v>1.5</c:v>
                </c:pt>
              </c:numCache>
              <c:extLst/>
            </c:numRef>
          </c:val>
          <c:smooth val="0"/>
          <c:extLst>
            <c:ext xmlns:c16="http://schemas.microsoft.com/office/drawing/2014/chart" uri="{C3380CC4-5D6E-409C-BE32-E72D297353CC}">
              <c16:uniqueId val="{00000005-053B-4214-B89F-81751452844A}"/>
            </c:ext>
          </c:extLst>
        </c:ser>
        <c:ser>
          <c:idx val="4"/>
          <c:order val="4"/>
          <c:tx>
            <c:strRef>
              <c:f>'Debt Availability'!$L$196</c:f>
              <c:strCache>
                <c:ptCount val="1"/>
                <c:pt idx="0">
                  <c:v>Stressed FCCR Calculation</c:v>
                </c:pt>
              </c:strCache>
            </c:strRef>
          </c:tx>
          <c:spPr>
            <a:ln w="28575" cap="rnd">
              <a:solidFill>
                <a:schemeClr val="accent5"/>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6-053B-4214-B89F-81751452844A}"/>
                </c:ext>
              </c:extLst>
            </c:dLbl>
            <c:dLbl>
              <c:idx val="1"/>
              <c:layout>
                <c:manualLayout>
                  <c:x val="-3.2789127296166551E-2"/>
                  <c:y val="2.72834077405927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53B-4214-B89F-81751452844A}"/>
                </c:ext>
              </c:extLst>
            </c:dLbl>
            <c:spPr>
              <a:solidFill>
                <a:schemeClr val="accent5"/>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Availability'!$W$191:$AG$191</c:f>
              <c:strCache>
                <c:ptCount val="11"/>
                <c:pt idx="0">
                  <c:v>Q2-25</c:v>
                </c:pt>
                <c:pt idx="1">
                  <c:v>Q3-25</c:v>
                </c:pt>
                <c:pt idx="2">
                  <c:v>Q4-25</c:v>
                </c:pt>
                <c:pt idx="3">
                  <c:v>Q1-26</c:v>
                </c:pt>
                <c:pt idx="4">
                  <c:v>Q2-26</c:v>
                </c:pt>
                <c:pt idx="5">
                  <c:v>Q3-26</c:v>
                </c:pt>
                <c:pt idx="6">
                  <c:v>Q4-26</c:v>
                </c:pt>
                <c:pt idx="7">
                  <c:v>Q1-27</c:v>
                </c:pt>
                <c:pt idx="8">
                  <c:v>Q2-27</c:v>
                </c:pt>
                <c:pt idx="9">
                  <c:v>Q3-27</c:v>
                </c:pt>
                <c:pt idx="10">
                  <c:v>Q4-27</c:v>
                </c:pt>
              </c:strCache>
              <c:extLst/>
            </c:strRef>
          </c:cat>
          <c:val>
            <c:numRef>
              <c:f>'Debt Availability'!$W$196:$AG$196</c:f>
              <c:numCache>
                <c:formatCode>0.00</c:formatCode>
                <c:ptCount val="11"/>
                <c:pt idx="0">
                  <c:v>2.010336892141698</c:v>
                </c:pt>
                <c:pt idx="1">
                  <c:v>1.9439763875117171</c:v>
                </c:pt>
                <c:pt idx="2">
                  <c:v>1.8169537989743771</c:v>
                </c:pt>
                <c:pt idx="3">
                  <c:v>1.7829935957064986</c:v>
                </c:pt>
                <c:pt idx="4">
                  <c:v>1.6932930817339771</c:v>
                </c:pt>
                <c:pt idx="5">
                  <c:v>1.784067654498924</c:v>
                </c:pt>
                <c:pt idx="6">
                  <c:v>1.8655585509736556</c:v>
                </c:pt>
                <c:pt idx="7">
                  <c:v>1.8869035045423932</c:v>
                </c:pt>
                <c:pt idx="8">
                  <c:v>1.8586085834312864</c:v>
                </c:pt>
                <c:pt idx="9">
                  <c:v>1.8809995899460907</c:v>
                </c:pt>
                <c:pt idx="10">
                  <c:v>1.907674688121862</c:v>
                </c:pt>
              </c:numCache>
              <c:extLst/>
            </c:numRef>
          </c:val>
          <c:smooth val="0"/>
          <c:extLst>
            <c:ext xmlns:c16="http://schemas.microsoft.com/office/drawing/2014/chart" uri="{C3380CC4-5D6E-409C-BE32-E72D297353CC}">
              <c16:uniqueId val="{00000008-053B-4214-B89F-81751452844A}"/>
            </c:ext>
          </c:extLst>
        </c:ser>
        <c:dLbls>
          <c:showLegendKey val="0"/>
          <c:showVal val="1"/>
          <c:showCatName val="0"/>
          <c:showSerName val="0"/>
          <c:showPercent val="0"/>
          <c:showBubbleSize val="0"/>
        </c:dLbls>
        <c:marker val="1"/>
        <c:smooth val="0"/>
        <c:axId val="312561296"/>
        <c:axId val="57624864"/>
      </c:lineChart>
      <c:catAx>
        <c:axId val="347031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Gilroy" panose="00000500000000000000"/>
                <a:ea typeface="+mn-ea"/>
                <a:cs typeface="+mn-cs"/>
              </a:defRPr>
            </a:pPr>
            <a:endParaRPr lang="en-US"/>
          </a:p>
        </c:txPr>
        <c:crossAx val="99723232"/>
        <c:crosses val="autoZero"/>
        <c:auto val="1"/>
        <c:lblAlgn val="ctr"/>
        <c:lblOffset val="100"/>
        <c:noMultiLvlLbl val="0"/>
      </c:catAx>
      <c:valAx>
        <c:axId val="99723232"/>
        <c:scaling>
          <c:orientation val="minMax"/>
          <c:max val="64.5"/>
          <c:min val="0"/>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US"/>
          </a:p>
        </c:txPr>
        <c:crossAx val="347031776"/>
        <c:crosses val="autoZero"/>
        <c:crossBetween val="between"/>
      </c:valAx>
      <c:valAx>
        <c:axId val="57624864"/>
        <c:scaling>
          <c:orientation val="minMax"/>
          <c:max val="2.1"/>
          <c:min val="1.25"/>
        </c:scaling>
        <c:delete val="0"/>
        <c:axPos val="r"/>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US"/>
          </a:p>
        </c:txPr>
        <c:crossAx val="312561296"/>
        <c:crosses val="max"/>
        <c:crossBetween val="between"/>
      </c:valAx>
      <c:catAx>
        <c:axId val="312561296"/>
        <c:scaling>
          <c:orientation val="minMax"/>
        </c:scaling>
        <c:delete val="1"/>
        <c:axPos val="b"/>
        <c:numFmt formatCode="General" sourceLinked="1"/>
        <c:majorTickMark val="out"/>
        <c:minorTickMark val="none"/>
        <c:tickLblPos val="nextTo"/>
        <c:crossAx val="5762486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Gilroy" panose="0000050000000000000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Gilroy" panose="00000500000000000000"/>
        </a:defRPr>
      </a:pPr>
      <a:endParaRPr lang="en-US"/>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r>
              <a:rPr lang="en-US" sz="1400" b="1" i="0" u="none" strike="noStrike" kern="1200" spc="0" baseline="0">
                <a:solidFill>
                  <a:prstClr val="black">
                    <a:lumMod val="65000"/>
                    <a:lumOff val="35000"/>
                  </a:prstClr>
                </a:solidFill>
                <a:latin typeface="Gilroy" panose="00000500000000000000"/>
              </a:rPr>
              <a:t>FCCR Base Case vs Stress Test</a:t>
            </a:r>
          </a:p>
          <a:p>
            <a:pPr>
              <a:defRPr b="1"/>
            </a:pPr>
            <a:r>
              <a:rPr lang="en-US" sz="1400" b="1" i="0" u="none" strike="noStrike" kern="1200" spc="0" baseline="0">
                <a:solidFill>
                  <a:prstClr val="black">
                    <a:lumMod val="65000"/>
                    <a:lumOff val="35000"/>
                  </a:prstClr>
                </a:solidFill>
                <a:latin typeface="Gilroy" panose="00000500000000000000"/>
              </a:rPr>
              <a:t>With Dispos &amp; Refi</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endParaRPr lang="en-US"/>
        </a:p>
      </c:txPr>
    </c:title>
    <c:autoTitleDeleted val="0"/>
    <c:plotArea>
      <c:layout/>
      <c:barChart>
        <c:barDir val="col"/>
        <c:grouping val="clustered"/>
        <c:varyColors val="0"/>
        <c:dLbls>
          <c:dLblPos val="outEnd"/>
          <c:showLegendKey val="0"/>
          <c:showVal val="1"/>
          <c:showCatName val="0"/>
          <c:showSerName val="0"/>
          <c:showPercent val="0"/>
          <c:showBubbleSize val="0"/>
        </c:dLbls>
        <c:gapWidth val="219"/>
        <c:axId val="347031776"/>
        <c:axId val="99723232"/>
        <c:extLst>
          <c:ext xmlns:c15="http://schemas.microsoft.com/office/drawing/2012/chart" uri="{02D57815-91ED-43cb-92C2-25804820EDAC}">
            <c15:filteredBarSeries>
              <c15:ser>
                <c:idx val="0"/>
                <c:order val="0"/>
                <c:tx>
                  <c:strRef>
                    <c:extLst>
                      <c:ext uri="{02D57815-91ED-43cb-92C2-25804820EDAC}">
                        <c15:formulaRef>
                          <c15:sqref>'Debt Availability'!$L$192</c15:sqref>
                        </c15:formulaRef>
                      </c:ext>
                    </c:extLst>
                    <c:strCache>
                      <c:ptCount val="1"/>
                      <c:pt idx="0">
                        <c:v>T12 EBITDA</c:v>
                      </c:pt>
                    </c:strCache>
                  </c:strRef>
                </c:tx>
                <c:spPr>
                  <a:solidFill>
                    <a:schemeClr val="tx2"/>
                  </a:solidFill>
                  <a:ln>
                    <a:noFill/>
                  </a:ln>
                  <a:effectLst/>
                </c:spPr>
                <c:invertIfNegative val="0"/>
                <c:dLbls>
                  <c:spPr>
                    <a:solidFill>
                      <a:schemeClr val="tx2"/>
                    </a:solidFill>
                    <a:ln>
                      <a:noFill/>
                    </a:ln>
                    <a:effectLst/>
                  </c:spPr>
                  <c:txPr>
                    <a:bodyPr rot="0" spcFirstLastPara="1" vertOverflow="ellipsis" vert="horz" wrap="square" anchor="ctr" anchorCtr="1"/>
                    <a:lstStyle/>
                    <a:p>
                      <a:pPr>
                        <a:defRPr sz="1000" b="0" i="0" u="none" strike="noStrike" kern="1200" baseline="0">
                          <a:solidFill>
                            <a:schemeClr val="bg1"/>
                          </a:solidFill>
                          <a:latin typeface="Gilroy" panose="00000500000000000000"/>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'Debt Availability'!$W$191:$AG$191</c15:sqref>
                        </c15:formulaRef>
                      </c:ext>
                    </c:extLst>
                    <c:strCache>
                      <c:ptCount val="11"/>
                      <c:pt idx="0">
                        <c:v>Q2-25</c:v>
                      </c:pt>
                      <c:pt idx="1">
                        <c:v>Q3-25</c:v>
                      </c:pt>
                      <c:pt idx="2">
                        <c:v>Q4-25</c:v>
                      </c:pt>
                      <c:pt idx="3">
                        <c:v>Q1-26</c:v>
                      </c:pt>
                      <c:pt idx="4">
                        <c:v>Q2-26</c:v>
                      </c:pt>
                      <c:pt idx="5">
                        <c:v>Q3-26</c:v>
                      </c:pt>
                      <c:pt idx="6">
                        <c:v>Q4-26</c:v>
                      </c:pt>
                      <c:pt idx="7">
                        <c:v>Q1-27</c:v>
                      </c:pt>
                      <c:pt idx="8">
                        <c:v>Q2-27</c:v>
                      </c:pt>
                      <c:pt idx="9">
                        <c:v>Q3-27</c:v>
                      </c:pt>
                      <c:pt idx="10">
                        <c:v>Q4-27</c:v>
                      </c:pt>
                    </c:strCache>
                  </c:strRef>
                </c:cat>
                <c:val>
                  <c:numRef>
                    <c:extLst>
                      <c:ext uri="{02D57815-91ED-43cb-92C2-25804820EDAC}">
                        <c15:formulaRef>
                          <c15:sqref>'Debt Availability'!$W$192:$AG$192</c15:sqref>
                        </c15:formulaRef>
                      </c:ext>
                    </c:extLst>
                    <c:numCache>
                      <c:formatCode>_("$"* #,##0.0_);_("$"* \(#,##0.0\);_("$"* "-"??_);_(@_)</c:formatCode>
                      <c:ptCount val="11"/>
                      <c:pt idx="0">
                        <c:v>53.287999999999997</c:v>
                      </c:pt>
                      <c:pt idx="1">
                        <c:v>52.04060572191829</c:v>
                      </c:pt>
                      <c:pt idx="2">
                        <c:v>49.237985321241688</c:v>
                      </c:pt>
                      <c:pt idx="3">
                        <c:v>48.605689404743643</c:v>
                      </c:pt>
                      <c:pt idx="4">
                        <c:v>45.977115417763521</c:v>
                      </c:pt>
                      <c:pt idx="5">
                        <c:v>46.778775569168232</c:v>
                      </c:pt>
                      <c:pt idx="6">
                        <c:v>47.062381092676127</c:v>
                      </c:pt>
                      <c:pt idx="7">
                        <c:v>46.669184070434397</c:v>
                      </c:pt>
                      <c:pt idx="8">
                        <c:v>45.27782582316506</c:v>
                      </c:pt>
                      <c:pt idx="9">
                        <c:v>45.720307915847904</c:v>
                      </c:pt>
                      <c:pt idx="10">
                        <c:v>47.18020591539274</c:v>
                      </c:pt>
                    </c:numCache>
                  </c:numRef>
                </c:val>
                <c:extLst>
                  <c:ext xmlns:c16="http://schemas.microsoft.com/office/drawing/2014/chart" uri="{C3380CC4-5D6E-409C-BE32-E72D297353CC}">
                    <c16:uniqueId val="{00000007-398C-46F5-A4DF-97397231AB09}"/>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'Debt Availability'!$L$193</c15:sqref>
                        </c15:formulaRef>
                      </c:ext>
                    </c:extLst>
                    <c:strCache>
                      <c:ptCount val="1"/>
                      <c:pt idx="0">
                        <c:v>T12 Finance Expense</c:v>
                      </c:pt>
                    </c:strCache>
                  </c:strRef>
                </c:tx>
                <c:spPr>
                  <a:solidFill>
                    <a:schemeClr val="accent4"/>
                  </a:solidFill>
                  <a:ln>
                    <a:noFill/>
                  </a:ln>
                  <a:effectLst/>
                </c:spPr>
                <c:invertIfNegative val="0"/>
                <c:dLbls>
                  <c:spPr>
                    <a:solidFill>
                      <a:schemeClr val="accent4"/>
                    </a:solid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Gilroy" panose="00000500000000000000"/>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'Debt Availability'!$W$191:$AG$191</c15:sqref>
                        </c15:formulaRef>
                      </c:ext>
                    </c:extLst>
                    <c:strCache>
                      <c:ptCount val="11"/>
                      <c:pt idx="0">
                        <c:v>Q2-25</c:v>
                      </c:pt>
                      <c:pt idx="1">
                        <c:v>Q3-25</c:v>
                      </c:pt>
                      <c:pt idx="2">
                        <c:v>Q4-25</c:v>
                      </c:pt>
                      <c:pt idx="3">
                        <c:v>Q1-26</c:v>
                      </c:pt>
                      <c:pt idx="4">
                        <c:v>Q2-26</c:v>
                      </c:pt>
                      <c:pt idx="5">
                        <c:v>Q3-26</c:v>
                      </c:pt>
                      <c:pt idx="6">
                        <c:v>Q4-26</c:v>
                      </c:pt>
                      <c:pt idx="7">
                        <c:v>Q1-27</c:v>
                      </c:pt>
                      <c:pt idx="8">
                        <c:v>Q2-27</c:v>
                      </c:pt>
                      <c:pt idx="9">
                        <c:v>Q3-27</c:v>
                      </c:pt>
                      <c:pt idx="10">
                        <c:v>Q4-27</c:v>
                      </c:pt>
                    </c:strCache>
                  </c:strRef>
                </c:cat>
                <c:val>
                  <c:numRef>
                    <c:extLst xmlns:c15="http://schemas.microsoft.com/office/drawing/2012/chart">
                      <c:ext xmlns:c15="http://schemas.microsoft.com/office/drawing/2012/chart" uri="{02D57815-91ED-43cb-92C2-25804820EDAC}">
                        <c15:formulaRef>
                          <c15:sqref>'Debt Availability'!$W$193:$AG$193</c15:sqref>
                        </c15:formulaRef>
                      </c:ext>
                    </c:extLst>
                    <c:numCache>
                      <c:formatCode>_("$"* #,##0.0_);_("$"* \(#,##0.0\);_("$"* "-"??_);_(@_)</c:formatCode>
                      <c:ptCount val="11"/>
                      <c:pt idx="0">
                        <c:v>26.507000000000001</c:v>
                      </c:pt>
                      <c:pt idx="1">
                        <c:v>27.357464318335012</c:v>
                      </c:pt>
                      <c:pt idx="2">
                        <c:v>28.28155208773854</c:v>
                      </c:pt>
                      <c:pt idx="3">
                        <c:v>28.761352302716642</c:v>
                      </c:pt>
                      <c:pt idx="4">
                        <c:v>29.070495143199821</c:v>
                      </c:pt>
                      <c:pt idx="5">
                        <c:v>28.159221134578509</c:v>
                      </c:pt>
                      <c:pt idx="6">
                        <c:v>27.119767057645408</c:v>
                      </c:pt>
                      <c:pt idx="7">
                        <c:v>26.902606545854546</c:v>
                      </c:pt>
                      <c:pt idx="8">
                        <c:v>26.988487055337586</c:v>
                      </c:pt>
                      <c:pt idx="9">
                        <c:v>27.46419734440947</c:v>
                      </c:pt>
                      <c:pt idx="10">
                        <c:v>28.318306736623988</c:v>
                      </c:pt>
                    </c:numCache>
                  </c:numRef>
                </c:val>
                <c:extLst xmlns:c15="http://schemas.microsoft.com/office/drawing/2012/chart">
                  <c:ext xmlns:c16="http://schemas.microsoft.com/office/drawing/2014/chart" uri="{C3380CC4-5D6E-409C-BE32-E72D297353CC}">
                    <c16:uniqueId val="{00000008-398C-46F5-A4DF-97397231AB09}"/>
                  </c:ext>
                </c:extLst>
              </c15:ser>
            </c15:filteredBarSeries>
          </c:ext>
        </c:extLst>
      </c:barChart>
      <c:lineChart>
        <c:grouping val="standard"/>
        <c:varyColors val="0"/>
        <c:ser>
          <c:idx val="2"/>
          <c:order val="2"/>
          <c:tx>
            <c:strRef>
              <c:f>'Debt Availability'!$L$194</c:f>
              <c:strCache>
                <c:ptCount val="1"/>
                <c:pt idx="0">
                  <c:v>FCCR Calculation</c:v>
                </c:pt>
              </c:strCache>
            </c:strRef>
          </c:tx>
          <c:spPr>
            <a:ln w="28575" cap="rnd">
              <a:solidFill>
                <a:srgbClr val="92D050"/>
              </a:solidFill>
              <a:round/>
            </a:ln>
            <a:effectLst/>
          </c:spPr>
          <c:marker>
            <c:symbol val="none"/>
          </c:marker>
          <c:dLbls>
            <c:dLbl>
              <c:idx val="1"/>
              <c:layout>
                <c:manualLayout>
                  <c:x val="-3.9760888105172913E-2"/>
                  <c:y val="-2.16520488951487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398C-46F5-A4DF-97397231AB09}"/>
                </c:ext>
              </c:extLst>
            </c:dLbl>
            <c:dLbl>
              <c:idx val="2"/>
              <c:layout>
                <c:manualLayout>
                  <c:x val="-3.9760888105172934E-2"/>
                  <c:y val="-1.546574921082062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398C-46F5-A4DF-97397231AB09}"/>
                </c:ext>
              </c:extLst>
            </c:dLbl>
            <c:spPr>
              <a:solidFill>
                <a:srgbClr val="92D050"/>
              </a:solid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Availability'!$W$191:$AG$191</c:f>
              <c:strCache>
                <c:ptCount val="11"/>
                <c:pt idx="0">
                  <c:v>Q2-25</c:v>
                </c:pt>
                <c:pt idx="1">
                  <c:v>Q3-25</c:v>
                </c:pt>
                <c:pt idx="2">
                  <c:v>Q4-25</c:v>
                </c:pt>
                <c:pt idx="3">
                  <c:v>Q1-26</c:v>
                </c:pt>
                <c:pt idx="4">
                  <c:v>Q2-26</c:v>
                </c:pt>
                <c:pt idx="5">
                  <c:v>Q3-26</c:v>
                </c:pt>
                <c:pt idx="6">
                  <c:v>Q4-26</c:v>
                </c:pt>
                <c:pt idx="7">
                  <c:v>Q1-27</c:v>
                </c:pt>
                <c:pt idx="8">
                  <c:v>Q2-27</c:v>
                </c:pt>
                <c:pt idx="9">
                  <c:v>Q3-27</c:v>
                </c:pt>
                <c:pt idx="10">
                  <c:v>Q4-27</c:v>
                </c:pt>
              </c:strCache>
              <c:extLst/>
            </c:strRef>
          </c:cat>
          <c:val>
            <c:numRef>
              <c:f>'Debt Availability'!$W$194:$AG$194</c:f>
              <c:numCache>
                <c:formatCode>0.00</c:formatCode>
                <c:ptCount val="11"/>
                <c:pt idx="0">
                  <c:v>2.010336892141698</c:v>
                </c:pt>
                <c:pt idx="1">
                  <c:v>1.9022452196726654</c:v>
                </c:pt>
                <c:pt idx="2">
                  <c:v>1.7409930391546229</c:v>
                </c:pt>
                <c:pt idx="3">
                  <c:v>1.6899653706530555</c:v>
                </c:pt>
                <c:pt idx="4">
                  <c:v>1.5815731789665957</c:v>
                </c:pt>
                <c:pt idx="5">
                  <c:v>1.6612240567877632</c:v>
                </c:pt>
                <c:pt idx="6">
                  <c:v>1.7353534413714162</c:v>
                </c:pt>
                <c:pt idx="7">
                  <c:v>1.7347458132314584</c:v>
                </c:pt>
                <c:pt idx="8">
                  <c:v>1.677671880247557</c:v>
                </c:pt>
                <c:pt idx="9">
                  <c:v>1.6647239801877769</c:v>
                </c:pt>
                <c:pt idx="10">
                  <c:v>1.6660673377894699</c:v>
                </c:pt>
              </c:numCache>
              <c:extLst/>
            </c:numRef>
          </c:val>
          <c:smooth val="0"/>
          <c:extLst>
            <c:ext xmlns:c16="http://schemas.microsoft.com/office/drawing/2014/chart" uri="{C3380CC4-5D6E-409C-BE32-E72D297353CC}">
              <c16:uniqueId val="{00000000-398C-46F5-A4DF-97397231AB09}"/>
            </c:ext>
          </c:extLst>
        </c:ser>
        <c:ser>
          <c:idx val="3"/>
          <c:order val="3"/>
          <c:tx>
            <c:strRef>
              <c:f>'Debt Availability'!$L$195</c:f>
              <c:strCache>
                <c:ptCount val="1"/>
                <c:pt idx="0">
                  <c:v>FCCR Covenant</c:v>
                </c:pt>
              </c:strCache>
            </c:strRef>
          </c:tx>
          <c:spPr>
            <a:ln w="28575" cap="rnd">
              <a:solidFill>
                <a:srgbClr val="C00000"/>
              </a:solidFill>
              <a:prstDash val="dash"/>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1-398C-46F5-A4DF-97397231AB09}"/>
                </c:ext>
              </c:extLst>
            </c:dLbl>
            <c:dLbl>
              <c:idx val="1"/>
              <c:delete val="1"/>
              <c:extLst>
                <c:ext xmlns:c15="http://schemas.microsoft.com/office/drawing/2012/chart" uri="{CE6537A1-D6FC-4f65-9D91-7224C49458BB}"/>
                <c:ext xmlns:c16="http://schemas.microsoft.com/office/drawing/2014/chart" uri="{C3380CC4-5D6E-409C-BE32-E72D297353CC}">
                  <c16:uniqueId val="{00000002-398C-46F5-A4DF-97397231AB09}"/>
                </c:ext>
              </c:extLst>
            </c:dLbl>
            <c:dLbl>
              <c:idx val="2"/>
              <c:delete val="1"/>
              <c:extLst>
                <c:ext xmlns:c15="http://schemas.microsoft.com/office/drawing/2012/chart" uri="{CE6537A1-D6FC-4f65-9D91-7224C49458BB}"/>
                <c:ext xmlns:c16="http://schemas.microsoft.com/office/drawing/2014/chart" uri="{C3380CC4-5D6E-409C-BE32-E72D297353CC}">
                  <c16:uniqueId val="{00000003-398C-46F5-A4DF-97397231AB09}"/>
                </c:ext>
              </c:extLst>
            </c:dLbl>
            <c:dLbl>
              <c:idx val="3"/>
              <c:delete val="1"/>
              <c:extLst>
                <c:ext xmlns:c15="http://schemas.microsoft.com/office/drawing/2012/chart" uri="{CE6537A1-D6FC-4f65-9D91-7224C49458BB}"/>
                <c:ext xmlns:c16="http://schemas.microsoft.com/office/drawing/2014/chart" uri="{C3380CC4-5D6E-409C-BE32-E72D297353CC}">
                  <c16:uniqueId val="{00000004-398C-46F5-A4DF-97397231AB09}"/>
                </c:ext>
              </c:extLst>
            </c:dLbl>
            <c:dLbl>
              <c:idx val="4"/>
              <c:delete val="1"/>
              <c:extLst>
                <c:ext xmlns:c15="http://schemas.microsoft.com/office/drawing/2012/chart" uri="{CE6537A1-D6FC-4f65-9D91-7224C49458BB}"/>
                <c:ext xmlns:c16="http://schemas.microsoft.com/office/drawing/2014/chart" uri="{C3380CC4-5D6E-409C-BE32-E72D297353CC}">
                  <c16:uniqueId val="{0000000D-398C-46F5-A4DF-97397231AB09}"/>
                </c:ext>
              </c:extLst>
            </c:dLbl>
            <c:dLbl>
              <c:idx val="6"/>
              <c:delete val="1"/>
              <c:extLst>
                <c:ext xmlns:c15="http://schemas.microsoft.com/office/drawing/2012/chart" uri="{CE6537A1-D6FC-4f65-9D91-7224C49458BB}"/>
                <c:ext xmlns:c16="http://schemas.microsoft.com/office/drawing/2014/chart" uri="{C3380CC4-5D6E-409C-BE32-E72D297353CC}">
                  <c16:uniqueId val="{0000000E-398C-46F5-A4DF-97397231AB09}"/>
                </c:ext>
              </c:extLst>
            </c:dLbl>
            <c:dLbl>
              <c:idx val="7"/>
              <c:delete val="1"/>
              <c:extLst>
                <c:ext xmlns:c15="http://schemas.microsoft.com/office/drawing/2012/chart" uri="{CE6537A1-D6FC-4f65-9D91-7224C49458BB}"/>
                <c:ext xmlns:c16="http://schemas.microsoft.com/office/drawing/2014/chart" uri="{C3380CC4-5D6E-409C-BE32-E72D297353CC}">
                  <c16:uniqueId val="{0000000F-398C-46F5-A4DF-97397231AB09}"/>
                </c:ext>
              </c:extLst>
            </c:dLbl>
            <c:dLbl>
              <c:idx val="8"/>
              <c:delete val="1"/>
              <c:extLst>
                <c:ext xmlns:c15="http://schemas.microsoft.com/office/drawing/2012/chart" uri="{CE6537A1-D6FC-4f65-9D91-7224C49458BB}"/>
                <c:ext xmlns:c16="http://schemas.microsoft.com/office/drawing/2014/chart" uri="{C3380CC4-5D6E-409C-BE32-E72D297353CC}">
                  <c16:uniqueId val="{00000010-398C-46F5-A4DF-97397231AB09}"/>
                </c:ext>
              </c:extLst>
            </c:dLbl>
            <c:dLbl>
              <c:idx val="9"/>
              <c:delete val="1"/>
              <c:extLst>
                <c:ext xmlns:c15="http://schemas.microsoft.com/office/drawing/2012/chart" uri="{CE6537A1-D6FC-4f65-9D91-7224C49458BB}"/>
                <c:ext xmlns:c16="http://schemas.microsoft.com/office/drawing/2014/chart" uri="{C3380CC4-5D6E-409C-BE32-E72D297353CC}">
                  <c16:uniqueId val="{00000011-398C-46F5-A4DF-97397231AB09}"/>
                </c:ext>
              </c:extLst>
            </c:dLbl>
            <c:spPr>
              <a:solidFill>
                <a:srgbClr val="C00000"/>
              </a:solidFill>
              <a:ln>
                <a:noFill/>
              </a:ln>
              <a:effectLst/>
            </c:spPr>
            <c:txPr>
              <a:bodyPr rot="0" spcFirstLastPara="1" vertOverflow="ellipsis" vert="horz" wrap="square" anchor="ctr" anchorCtr="1"/>
              <a:lstStyle/>
              <a:p>
                <a:pPr>
                  <a:defRPr sz="1000" b="0" i="0" u="none" strike="noStrike" kern="1200" baseline="0">
                    <a:solidFill>
                      <a:schemeClr val="bg1"/>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Availability'!$W$191:$AG$191</c:f>
              <c:strCache>
                <c:ptCount val="11"/>
                <c:pt idx="0">
                  <c:v>Q2-25</c:v>
                </c:pt>
                <c:pt idx="1">
                  <c:v>Q3-25</c:v>
                </c:pt>
                <c:pt idx="2">
                  <c:v>Q4-25</c:v>
                </c:pt>
                <c:pt idx="3">
                  <c:v>Q1-26</c:v>
                </c:pt>
                <c:pt idx="4">
                  <c:v>Q2-26</c:v>
                </c:pt>
                <c:pt idx="5">
                  <c:v>Q3-26</c:v>
                </c:pt>
                <c:pt idx="6">
                  <c:v>Q4-26</c:v>
                </c:pt>
                <c:pt idx="7">
                  <c:v>Q1-27</c:v>
                </c:pt>
                <c:pt idx="8">
                  <c:v>Q2-27</c:v>
                </c:pt>
                <c:pt idx="9">
                  <c:v>Q3-27</c:v>
                </c:pt>
                <c:pt idx="10">
                  <c:v>Q4-27</c:v>
                </c:pt>
              </c:strCache>
              <c:extLst/>
            </c:strRef>
          </c:cat>
          <c:val>
            <c:numRef>
              <c:f>'Debt Availability'!$W$195:$AG$195</c:f>
              <c:numCache>
                <c:formatCode>0.00</c:formatCode>
                <c:ptCount val="11"/>
                <c:pt idx="0">
                  <c:v>1.5</c:v>
                </c:pt>
                <c:pt idx="1">
                  <c:v>1.5</c:v>
                </c:pt>
                <c:pt idx="2">
                  <c:v>1.5</c:v>
                </c:pt>
                <c:pt idx="3">
                  <c:v>1.5</c:v>
                </c:pt>
                <c:pt idx="4">
                  <c:v>1.5</c:v>
                </c:pt>
                <c:pt idx="5">
                  <c:v>1.5</c:v>
                </c:pt>
                <c:pt idx="6">
                  <c:v>1.5</c:v>
                </c:pt>
                <c:pt idx="7">
                  <c:v>1.5</c:v>
                </c:pt>
                <c:pt idx="8">
                  <c:v>1.5</c:v>
                </c:pt>
                <c:pt idx="9">
                  <c:v>1.5</c:v>
                </c:pt>
                <c:pt idx="10">
                  <c:v>1.5</c:v>
                </c:pt>
              </c:numCache>
              <c:extLst/>
            </c:numRef>
          </c:val>
          <c:smooth val="0"/>
          <c:extLst>
            <c:ext xmlns:c16="http://schemas.microsoft.com/office/drawing/2014/chart" uri="{C3380CC4-5D6E-409C-BE32-E72D297353CC}">
              <c16:uniqueId val="{00000005-398C-46F5-A4DF-97397231AB09}"/>
            </c:ext>
          </c:extLst>
        </c:ser>
        <c:ser>
          <c:idx val="4"/>
          <c:order val="4"/>
          <c:tx>
            <c:strRef>
              <c:f>'Debt Availability'!$L$196</c:f>
              <c:strCache>
                <c:ptCount val="1"/>
                <c:pt idx="0">
                  <c:v>Stressed FCCR Calculation</c:v>
                </c:pt>
              </c:strCache>
            </c:strRef>
          </c:tx>
          <c:spPr>
            <a:ln w="28575" cap="rnd">
              <a:solidFill>
                <a:schemeClr val="accent5"/>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9-398C-46F5-A4DF-97397231AB09}"/>
                </c:ext>
              </c:extLst>
            </c:dLbl>
            <c:dLbl>
              <c:idx val="1"/>
              <c:layout>
                <c:manualLayout>
                  <c:x val="-3.9760888105172913E-2"/>
                  <c:y val="1.546574921082056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98C-46F5-A4DF-97397231AB09}"/>
                </c:ext>
              </c:extLst>
            </c:dLbl>
            <c:spPr>
              <a:solidFill>
                <a:schemeClr val="accent5"/>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Availability'!$W$191:$AG$191</c:f>
              <c:strCache>
                <c:ptCount val="11"/>
                <c:pt idx="0">
                  <c:v>Q2-25</c:v>
                </c:pt>
                <c:pt idx="1">
                  <c:v>Q3-25</c:v>
                </c:pt>
                <c:pt idx="2">
                  <c:v>Q4-25</c:v>
                </c:pt>
                <c:pt idx="3">
                  <c:v>Q1-26</c:v>
                </c:pt>
                <c:pt idx="4">
                  <c:v>Q2-26</c:v>
                </c:pt>
                <c:pt idx="5">
                  <c:v>Q3-26</c:v>
                </c:pt>
                <c:pt idx="6">
                  <c:v>Q4-26</c:v>
                </c:pt>
                <c:pt idx="7">
                  <c:v>Q1-27</c:v>
                </c:pt>
                <c:pt idx="8">
                  <c:v>Q2-27</c:v>
                </c:pt>
                <c:pt idx="9">
                  <c:v>Q3-27</c:v>
                </c:pt>
                <c:pt idx="10">
                  <c:v>Q4-27</c:v>
                </c:pt>
              </c:strCache>
              <c:extLst/>
            </c:strRef>
          </c:cat>
          <c:val>
            <c:numRef>
              <c:f>'Debt Availability'!$W$196:$AG$196</c:f>
              <c:numCache>
                <c:formatCode>0.00</c:formatCode>
                <c:ptCount val="11"/>
                <c:pt idx="0">
                  <c:v>2.010336892141698</c:v>
                </c:pt>
                <c:pt idx="1">
                  <c:v>1.8763467235344413</c:v>
                </c:pt>
                <c:pt idx="2">
                  <c:v>1.6902464031302786</c:v>
                </c:pt>
                <c:pt idx="3">
                  <c:v>1.6139912102936487</c:v>
                </c:pt>
                <c:pt idx="4">
                  <c:v>1.4798206228464108</c:v>
                </c:pt>
                <c:pt idx="5">
                  <c:v>1.553799757850552</c:v>
                </c:pt>
                <c:pt idx="6">
                  <c:v>1.6223456003385044</c:v>
                </c:pt>
                <c:pt idx="7">
                  <c:v>1.6206949974389349</c:v>
                </c:pt>
                <c:pt idx="8">
                  <c:v>1.5657947404950028</c:v>
                </c:pt>
                <c:pt idx="9">
                  <c:v>1.5539651209408232</c:v>
                </c:pt>
                <c:pt idx="10">
                  <c:v>1.5559883805095678</c:v>
                </c:pt>
              </c:numCache>
              <c:extLst/>
            </c:numRef>
          </c:val>
          <c:smooth val="0"/>
          <c:extLst>
            <c:ext xmlns:c16="http://schemas.microsoft.com/office/drawing/2014/chart" uri="{C3380CC4-5D6E-409C-BE32-E72D297353CC}">
              <c16:uniqueId val="{00000006-398C-46F5-A4DF-97397231AB09}"/>
            </c:ext>
          </c:extLst>
        </c:ser>
        <c:dLbls>
          <c:showLegendKey val="0"/>
          <c:showVal val="1"/>
          <c:showCatName val="0"/>
          <c:showSerName val="0"/>
          <c:showPercent val="0"/>
          <c:showBubbleSize val="0"/>
        </c:dLbls>
        <c:marker val="1"/>
        <c:smooth val="0"/>
        <c:axId val="312561296"/>
        <c:axId val="57624864"/>
      </c:lineChart>
      <c:catAx>
        <c:axId val="347031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Gilroy" panose="00000500000000000000"/>
                <a:ea typeface="+mn-ea"/>
                <a:cs typeface="+mn-cs"/>
              </a:defRPr>
            </a:pPr>
            <a:endParaRPr lang="en-US"/>
          </a:p>
        </c:txPr>
        <c:crossAx val="99723232"/>
        <c:crosses val="autoZero"/>
        <c:auto val="1"/>
        <c:lblAlgn val="ctr"/>
        <c:lblOffset val="100"/>
        <c:noMultiLvlLbl val="0"/>
      </c:catAx>
      <c:valAx>
        <c:axId val="99723232"/>
        <c:scaling>
          <c:orientation val="minMax"/>
          <c:max val="64.5"/>
          <c:min val="0"/>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US"/>
          </a:p>
        </c:txPr>
        <c:crossAx val="347031776"/>
        <c:crosses val="autoZero"/>
        <c:crossBetween val="between"/>
      </c:valAx>
      <c:valAx>
        <c:axId val="57624864"/>
        <c:scaling>
          <c:orientation val="minMax"/>
          <c:max val="2.1"/>
          <c:min val="1.25"/>
        </c:scaling>
        <c:delete val="0"/>
        <c:axPos val="r"/>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US"/>
          </a:p>
        </c:txPr>
        <c:crossAx val="312561296"/>
        <c:crosses val="max"/>
        <c:crossBetween val="between"/>
      </c:valAx>
      <c:catAx>
        <c:axId val="312561296"/>
        <c:scaling>
          <c:orientation val="minMax"/>
        </c:scaling>
        <c:delete val="1"/>
        <c:axPos val="b"/>
        <c:numFmt formatCode="General" sourceLinked="1"/>
        <c:majorTickMark val="out"/>
        <c:minorTickMark val="none"/>
        <c:tickLblPos val="nextTo"/>
        <c:crossAx val="5762486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Gilroy" panose="0000050000000000000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Gilroy" panose="00000500000000000000"/>
        </a:defRPr>
      </a:pPr>
      <a:endParaRPr lang="en-US"/>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Debt Availability vs Outstanding Debt</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'Debt Availability'!$L$13</c:f>
              <c:strCache>
                <c:ptCount val="1"/>
                <c:pt idx="0">
                  <c:v>Availability</c:v>
                </c:pt>
              </c:strCache>
            </c:strRef>
          </c:tx>
          <c:spPr>
            <a:ln w="28575" cap="rnd">
              <a:solidFill>
                <a:schemeClr val="accent4"/>
              </a:solidFill>
              <a:round/>
            </a:ln>
            <a:effectLst/>
          </c:spPr>
          <c:marker>
            <c:symbol val="none"/>
          </c:marker>
          <c:dPt>
            <c:idx val="2"/>
            <c:marker>
              <c:symbol val="none"/>
            </c:marker>
            <c:bubble3D val="0"/>
            <c:spPr>
              <a:ln w="28575" cap="rnd">
                <a:solidFill>
                  <a:schemeClr val="accent4"/>
                </a:solidFill>
                <a:prstDash val="solid"/>
                <a:round/>
              </a:ln>
              <a:effectLst/>
            </c:spPr>
            <c:extLst>
              <c:ext xmlns:c16="http://schemas.microsoft.com/office/drawing/2014/chart" uri="{C3380CC4-5D6E-409C-BE32-E72D297353CC}">
                <c16:uniqueId val="{00000001-3563-4323-8BCD-0A772ADA8336}"/>
              </c:ext>
            </c:extLst>
          </c:dPt>
          <c:dPt>
            <c:idx val="3"/>
            <c:marker>
              <c:symbol val="none"/>
            </c:marker>
            <c:bubble3D val="0"/>
            <c:spPr>
              <a:ln w="28575" cap="rnd">
                <a:solidFill>
                  <a:schemeClr val="accent4"/>
                </a:solidFill>
                <a:prstDash val="solid"/>
                <a:round/>
              </a:ln>
              <a:effectLst/>
            </c:spPr>
            <c:extLst>
              <c:ext xmlns:c16="http://schemas.microsoft.com/office/drawing/2014/chart" uri="{C3380CC4-5D6E-409C-BE32-E72D297353CC}">
                <c16:uniqueId val="{00000003-3563-4323-8BCD-0A772ADA8336}"/>
              </c:ext>
            </c:extLst>
          </c:dPt>
          <c:dPt>
            <c:idx val="4"/>
            <c:marker>
              <c:symbol val="none"/>
            </c:marker>
            <c:bubble3D val="0"/>
            <c:spPr>
              <a:ln w="28575" cap="rnd">
                <a:solidFill>
                  <a:schemeClr val="accent4"/>
                </a:solidFill>
                <a:prstDash val="solid"/>
                <a:round/>
              </a:ln>
              <a:effectLst/>
            </c:spPr>
            <c:extLst>
              <c:ext xmlns:c16="http://schemas.microsoft.com/office/drawing/2014/chart" uri="{C3380CC4-5D6E-409C-BE32-E72D297353CC}">
                <c16:uniqueId val="{00000005-3563-4323-8BCD-0A772ADA8336}"/>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Availability'!$V$12:$AE$12</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'Debt Availability'!$V$13:$AE$13</c:f>
              <c:numCache>
                <c:formatCode>_("$"* #,##0_);_("$"* \(#,##0\);_("$"* "-"??_);_(@_)</c:formatCode>
                <c:ptCount val="10"/>
                <c:pt idx="0">
                  <c:v>440.40478220772945</c:v>
                </c:pt>
                <c:pt idx="1">
                  <c:v>442.1960662123542</c:v>
                </c:pt>
                <c:pt idx="2">
                  <c:v>428.96776408843351</c:v>
                </c:pt>
                <c:pt idx="3">
                  <c:v>420.79018487350629</c:v>
                </c:pt>
                <c:pt idx="4">
                  <c:v>428.81526580804643</c:v>
                </c:pt>
                <c:pt idx="5">
                  <c:v>438.7088502398081</c:v>
                </c:pt>
                <c:pt idx="6">
                  <c:v>463.72463323744699</c:v>
                </c:pt>
                <c:pt idx="7">
                  <c:v>488.14727411238135</c:v>
                </c:pt>
                <c:pt idx="8">
                  <c:v>499.89843825438214</c:v>
                </c:pt>
                <c:pt idx="9">
                  <c:v>501.82149558336755</c:v>
                </c:pt>
              </c:numCache>
              <c:extLst/>
            </c:numRef>
          </c:val>
          <c:smooth val="0"/>
          <c:extLst>
            <c:ext xmlns:c16="http://schemas.microsoft.com/office/drawing/2014/chart" uri="{C3380CC4-5D6E-409C-BE32-E72D297353CC}">
              <c16:uniqueId val="{00000006-3563-4323-8BCD-0A772ADA8336}"/>
            </c:ext>
          </c:extLst>
        </c:ser>
        <c:ser>
          <c:idx val="1"/>
          <c:order val="1"/>
          <c:tx>
            <c:strRef>
              <c:f>'Debt Availability'!$L$14</c:f>
              <c:strCache>
                <c:ptCount val="1"/>
                <c:pt idx="0">
                  <c:v>Debt Balance</c:v>
                </c:pt>
              </c:strCache>
            </c:strRef>
          </c:tx>
          <c:spPr>
            <a:ln w="28575" cap="rnd">
              <a:solidFill>
                <a:schemeClr val="tx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Availability'!$V$12:$AE$12</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'Debt Availability'!$V$14:$AE$14</c:f>
              <c:numCache>
                <c:formatCode>_("$"* #,##0_);_("$"* \(#,##0\);_("$"* "-"??_);_(@_)</c:formatCode>
                <c:ptCount val="10"/>
                <c:pt idx="0">
                  <c:v>376.5</c:v>
                </c:pt>
                <c:pt idx="1">
                  <c:v>371.5</c:v>
                </c:pt>
                <c:pt idx="2">
                  <c:v>368.69160735786045</c:v>
                </c:pt>
                <c:pt idx="3">
                  <c:v>374.78046602481464</c:v>
                </c:pt>
                <c:pt idx="4">
                  <c:v>384.36032530538438</c:v>
                </c:pt>
                <c:pt idx="5">
                  <c:v>391.9849574354721</c:v>
                </c:pt>
                <c:pt idx="6">
                  <c:v>398.72327562146444</c:v>
                </c:pt>
                <c:pt idx="7">
                  <c:v>401.30060714577291</c:v>
                </c:pt>
                <c:pt idx="8">
                  <c:v>405.71407202305954</c:v>
                </c:pt>
                <c:pt idx="9">
                  <c:v>409.10942689923525</c:v>
                </c:pt>
              </c:numCache>
              <c:extLst/>
            </c:numRef>
          </c:val>
          <c:smooth val="0"/>
          <c:extLst>
            <c:ext xmlns:c16="http://schemas.microsoft.com/office/drawing/2014/chart" uri="{C3380CC4-5D6E-409C-BE32-E72D297353CC}">
              <c16:uniqueId val="{00000007-3563-4323-8BCD-0A772ADA8336}"/>
            </c:ext>
          </c:extLst>
        </c:ser>
        <c:dLbls>
          <c:showLegendKey val="0"/>
          <c:showVal val="0"/>
          <c:showCatName val="0"/>
          <c:showSerName val="0"/>
          <c:showPercent val="0"/>
          <c:showBubbleSize val="0"/>
        </c:dLbls>
        <c:marker val="1"/>
        <c:smooth val="0"/>
        <c:axId val="1330721935"/>
        <c:axId val="197398304"/>
        <c:extLst>
          <c:ext xmlns:c15="http://schemas.microsoft.com/office/drawing/2012/chart" uri="{02D57815-91ED-43cb-92C2-25804820EDAC}">
            <c15:filteredLineSeries>
              <c15:ser>
                <c:idx val="3"/>
                <c:order val="3"/>
                <c:tx>
                  <c:strRef>
                    <c:extLst>
                      <c:ext uri="{02D57815-91ED-43cb-92C2-25804820EDAC}">
                        <c15:formulaRef>
                          <c15:sqref>'Debt Availability'!$L$16</c15:sqref>
                        </c15:formulaRef>
                      </c:ext>
                    </c:extLst>
                    <c:strCache>
                      <c:ptCount val="1"/>
                      <c:pt idx="0">
                        <c:v>Stress Test (50bps &amp; 5% NOI)</c:v>
                      </c:pt>
                    </c:strCache>
                  </c:strRef>
                </c:tx>
                <c:spPr>
                  <a:ln w="28575" cap="rnd">
                    <a:solidFill>
                      <a:schemeClr val="accent4"/>
                    </a:solidFill>
                    <a:prstDash val="dash"/>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'Debt Availability'!$V$12:$AE$12</c15:sqref>
                        </c15:formulaRef>
                      </c:ext>
                    </c:extLst>
                    <c:strCache>
                      <c:ptCount val="10"/>
                      <c:pt idx="0">
                        <c:v>Q1-25</c:v>
                      </c:pt>
                      <c:pt idx="1">
                        <c:v>Q2-25</c:v>
                      </c:pt>
                      <c:pt idx="2">
                        <c:v>Q3-25</c:v>
                      </c:pt>
                      <c:pt idx="3">
                        <c:v>Q4-25</c:v>
                      </c:pt>
                      <c:pt idx="4">
                        <c:v>Q1-26</c:v>
                      </c:pt>
                      <c:pt idx="5">
                        <c:v>Q2-26</c:v>
                      </c:pt>
                      <c:pt idx="6">
                        <c:v>Q3-26</c:v>
                      </c:pt>
                      <c:pt idx="7">
                        <c:v>Q4-26</c:v>
                      </c:pt>
                      <c:pt idx="8">
                        <c:v>Q1-27</c:v>
                      </c:pt>
                      <c:pt idx="9">
                        <c:v>Q2-27</c:v>
                      </c:pt>
                    </c:strCache>
                  </c:strRef>
                </c:cat>
                <c:val>
                  <c:numRef>
                    <c:extLst>
                      <c:ext uri="{02D57815-91ED-43cb-92C2-25804820EDAC}">
                        <c15:formulaRef>
                          <c15:sqref>'Debt Availability'!$V$16:$AE$16</c15:sqref>
                        </c15:formulaRef>
                      </c:ext>
                    </c:extLst>
                    <c:numCache>
                      <c:formatCode>_("$"* #,##0_);_("$"* \(#,##0\);_("$"* "-"??_);_(@_)</c:formatCode>
                      <c:ptCount val="10"/>
                      <c:pt idx="0">
                        <c:v>440.40478220772945</c:v>
                      </c:pt>
                      <c:pt idx="1">
                        <c:v>442.1960662123542</c:v>
                      </c:pt>
                      <c:pt idx="2">
                        <c:v>420.03660546823374</c:v>
                      </c:pt>
                      <c:pt idx="3">
                        <c:v>401.72869125824087</c:v>
                      </c:pt>
                      <c:pt idx="4">
                        <c:v>399.11586033781828</c:v>
                      </c:pt>
                      <c:pt idx="5">
                        <c:v>398.07902277067831</c:v>
                      </c:pt>
                      <c:pt idx="6">
                        <c:v>419.0972154192936</c:v>
                      </c:pt>
                      <c:pt idx="7">
                        <c:v>441.22541231703644</c:v>
                      </c:pt>
                      <c:pt idx="8">
                        <c:v>451.91116002431971</c:v>
                      </c:pt>
                      <c:pt idx="9">
                        <c:v>453.7183117110277</c:v>
                      </c:pt>
                    </c:numCache>
                  </c:numRef>
                </c:val>
                <c:smooth val="0"/>
                <c:extLst>
                  <c:ext xmlns:c16="http://schemas.microsoft.com/office/drawing/2014/chart" uri="{C3380CC4-5D6E-409C-BE32-E72D297353CC}">
                    <c16:uniqueId val="{00000009-3563-4323-8BCD-0A772ADA8336}"/>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'Debt Availability'!$L$17</c15:sqref>
                        </c15:formulaRef>
                      </c:ext>
                    </c:extLst>
                    <c:strCache>
                      <c:ptCount val="1"/>
                      <c:pt idx="0">
                        <c:v>Stress Test (100bps &amp; 5% NOI)</c:v>
                      </c:pt>
                    </c:strCache>
                  </c:strRef>
                </c:tx>
                <c:spPr>
                  <a:ln w="28575" cap="rnd">
                    <a:solidFill>
                      <a:schemeClr val="accent4"/>
                    </a:solidFill>
                    <a:prstDash val="dash"/>
                    <a:round/>
                  </a:ln>
                  <a:effectLst/>
                </c:spPr>
                <c:marker>
                  <c:symbol val="none"/>
                </c:marker>
                <c:dLbls>
                  <c:dLbl>
                    <c:idx val="0"/>
                    <c:layout>
                      <c:manualLayout>
                        <c:x val="-3.4763308829706616E-2"/>
                        <c:y val="-2.2452515604845527E-2"/>
                      </c:manualLayout>
                    </c:layout>
                    <c:dLblPos val="r"/>
                    <c:showLegendKey val="0"/>
                    <c:showVal val="1"/>
                    <c:showCatName val="0"/>
                    <c:showSerName val="0"/>
                    <c:showPercent val="0"/>
                    <c:showBubbleSize val="0"/>
                    <c:extLst xmlns:c15="http://schemas.microsoft.com/office/drawing/2012/chart">
                      <c:ext xmlns:c15="http://schemas.microsoft.com/office/drawing/2012/chart" uri="{CE6537A1-D6FC-4f65-9D91-7224C49458BB}"/>
                      <c:ext xmlns:c16="http://schemas.microsoft.com/office/drawing/2014/chart" uri="{C3380CC4-5D6E-409C-BE32-E72D297353CC}">
                        <c16:uniqueId val="{0000000A-3563-4323-8BCD-0A772ADA8336}"/>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'Debt Availability'!$V$12:$AE$12</c15:sqref>
                        </c15:formulaRef>
                      </c:ext>
                    </c:extLst>
                    <c:strCache>
                      <c:ptCount val="10"/>
                      <c:pt idx="0">
                        <c:v>Q1-25</c:v>
                      </c:pt>
                      <c:pt idx="1">
                        <c:v>Q2-25</c:v>
                      </c:pt>
                      <c:pt idx="2">
                        <c:v>Q3-25</c:v>
                      </c:pt>
                      <c:pt idx="3">
                        <c:v>Q4-25</c:v>
                      </c:pt>
                      <c:pt idx="4">
                        <c:v>Q1-26</c:v>
                      </c:pt>
                      <c:pt idx="5">
                        <c:v>Q2-26</c:v>
                      </c:pt>
                      <c:pt idx="6">
                        <c:v>Q3-26</c:v>
                      </c:pt>
                      <c:pt idx="7">
                        <c:v>Q4-26</c:v>
                      </c:pt>
                      <c:pt idx="8">
                        <c:v>Q1-27</c:v>
                      </c:pt>
                      <c:pt idx="9">
                        <c:v>Q2-27</c:v>
                      </c:pt>
                    </c:strCache>
                  </c:strRef>
                </c:cat>
                <c:val>
                  <c:numRef>
                    <c:extLst xmlns:c15="http://schemas.microsoft.com/office/drawing/2012/chart">
                      <c:ext xmlns:c15="http://schemas.microsoft.com/office/drawing/2012/chart" uri="{02D57815-91ED-43cb-92C2-25804820EDAC}">
                        <c15:formulaRef>
                          <c15:sqref>'Debt Availability'!$V$17:$AE$17</c15:sqref>
                        </c15:formulaRef>
                      </c:ext>
                    </c:extLst>
                    <c:numCache>
                      <c:formatCode>_("$"* #,##0_);_("$"* \(#,##0\);_("$"* "-"??_);_(@_)</c:formatCode>
                      <c:ptCount val="10"/>
                      <c:pt idx="0">
                        <c:v>440.40478220772945</c:v>
                      </c:pt>
                      <c:pt idx="1">
                        <c:v>442.1960662123542</c:v>
                      </c:pt>
                      <c:pt idx="2">
                        <c:v>416.51536055224841</c:v>
                      </c:pt>
                      <c:pt idx="3">
                        <c:v>393.46865146661924</c:v>
                      </c:pt>
                      <c:pt idx="4">
                        <c:v>386.20557025738913</c:v>
                      </c:pt>
                      <c:pt idx="5">
                        <c:v>380.70180678361396</c:v>
                      </c:pt>
                      <c:pt idx="6">
                        <c:v>399.29422545167819</c:v>
                      </c:pt>
                      <c:pt idx="7">
                        <c:v>420.42854832798605</c:v>
                      </c:pt>
                      <c:pt idx="8">
                        <c:v>430.66994980277519</c:v>
                      </c:pt>
                      <c:pt idx="9">
                        <c:v>432.4557008484569</c:v>
                      </c:pt>
                    </c:numCache>
                  </c:numRef>
                </c:val>
                <c:smooth val="0"/>
                <c:extLst xmlns:c15="http://schemas.microsoft.com/office/drawing/2012/chart">
                  <c:ext xmlns:c16="http://schemas.microsoft.com/office/drawing/2014/chart" uri="{C3380CC4-5D6E-409C-BE32-E72D297353CC}">
                    <c16:uniqueId val="{0000000B-3563-4323-8BCD-0A772ADA8336}"/>
                  </c:ext>
                </c:extLst>
              </c15:ser>
            </c15:filteredLineSeries>
          </c:ext>
        </c:extLst>
      </c:lineChart>
      <c:lineChart>
        <c:grouping val="standard"/>
        <c:varyColors val="0"/>
        <c:ser>
          <c:idx val="2"/>
          <c:order val="2"/>
          <c:tx>
            <c:strRef>
              <c:f>'Debt Availability'!$L$15</c:f>
              <c:strCache>
                <c:ptCount val="1"/>
                <c:pt idx="0">
                  <c:v>TTM Avg 10Y T</c:v>
                </c:pt>
              </c:strCache>
            </c:strRef>
          </c:tx>
          <c:spPr>
            <a:ln w="28575" cap="rnd">
              <a:solidFill>
                <a:schemeClr val="accent3"/>
              </a:solidFill>
              <a:prstDash val="dash"/>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Availability'!$V$12:$AE$12</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'Debt Availability'!$V$15:$AE$15</c:f>
              <c:numCache>
                <c:formatCode>0.00%</c:formatCode>
                <c:ptCount val="10"/>
                <c:pt idx="0">
                  <c:v>4.2754929880478076E-2</c:v>
                </c:pt>
                <c:pt idx="1">
                  <c:v>4.2535250996015912E-2</c:v>
                </c:pt>
                <c:pt idx="2">
                  <c:v>4.3625606199210153E-2</c:v>
                </c:pt>
                <c:pt idx="3">
                  <c:v>4.3887675167084382E-2</c:v>
                </c:pt>
                <c:pt idx="4">
                  <c:v>4.3804713095238097E-2</c:v>
                </c:pt>
                <c:pt idx="5">
                  <c:v>4.4055433333333331E-2</c:v>
                </c:pt>
                <c:pt idx="6">
                  <c:v>4.4407374999999992E-2</c:v>
                </c:pt>
                <c:pt idx="7">
                  <c:v>4.4826866666666666E-2</c:v>
                </c:pt>
                <c:pt idx="8">
                  <c:v>4.5297858333333337E-2</c:v>
                </c:pt>
                <c:pt idx="9">
                  <c:v>4.5801791666666675E-2</c:v>
                </c:pt>
              </c:numCache>
              <c:extLst/>
            </c:numRef>
          </c:val>
          <c:smooth val="0"/>
          <c:extLst>
            <c:ext xmlns:c16="http://schemas.microsoft.com/office/drawing/2014/chart" uri="{C3380CC4-5D6E-409C-BE32-E72D297353CC}">
              <c16:uniqueId val="{00000008-3563-4323-8BCD-0A772ADA8336}"/>
            </c:ext>
          </c:extLst>
        </c:ser>
        <c:dLbls>
          <c:dLblPos val="t"/>
          <c:showLegendKey val="0"/>
          <c:showVal val="1"/>
          <c:showCatName val="0"/>
          <c:showSerName val="0"/>
          <c:showPercent val="0"/>
          <c:showBubbleSize val="0"/>
        </c:dLbls>
        <c:marker val="1"/>
        <c:smooth val="0"/>
        <c:axId val="1330696879"/>
        <c:axId val="197381504"/>
      </c:lineChart>
      <c:catAx>
        <c:axId val="1330721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97398304"/>
        <c:crosses val="autoZero"/>
        <c:auto val="1"/>
        <c:lblAlgn val="ctr"/>
        <c:lblOffset val="100"/>
        <c:noMultiLvlLbl val="0"/>
      </c:catAx>
      <c:valAx>
        <c:axId val="197398304"/>
        <c:scaling>
          <c:orientation val="minMax"/>
          <c:max val="650"/>
          <c:min val="300"/>
        </c:scaling>
        <c:delete val="0"/>
        <c:axPos val="l"/>
        <c:numFmt formatCode="_(&quot;$&quot;* #,##0_);_(&quot;$&quot;* \(#,##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0721935"/>
        <c:crosses val="autoZero"/>
        <c:crossBetween val="between"/>
        <c:majorUnit val="25"/>
      </c:valAx>
      <c:valAx>
        <c:axId val="197381504"/>
        <c:scaling>
          <c:orientation val="minMax"/>
          <c:max val="5.000000000000001E-2"/>
          <c:min val="2.5000000000000005E-2"/>
        </c:scaling>
        <c:delete val="0"/>
        <c:axPos val="r"/>
        <c:numFmt formatCode="0.0%" sourceLinked="0"/>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0696879"/>
        <c:crosses val="max"/>
        <c:crossBetween val="between"/>
      </c:valAx>
      <c:catAx>
        <c:axId val="1330696879"/>
        <c:scaling>
          <c:orientation val="minMax"/>
        </c:scaling>
        <c:delete val="1"/>
        <c:axPos val="b"/>
        <c:numFmt formatCode="General" sourceLinked="1"/>
        <c:majorTickMark val="out"/>
        <c:minorTickMark val="none"/>
        <c:tickLblPos val="nextTo"/>
        <c:crossAx val="19738150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i="0" u="none" strike="noStrike" kern="1200" spc="0" baseline="0">
                <a:solidFill>
                  <a:sysClr val="windowText" lastClr="000000">
                    <a:lumMod val="65000"/>
                    <a:lumOff val="35000"/>
                  </a:sysClr>
                </a:solidFill>
              </a:rPr>
              <a:t>Debt Reserves over Time </a:t>
            </a:r>
            <a:endParaRPr lang="en-US" sz="140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0360944007403979E-2"/>
          <c:y val="0.12878472222222223"/>
          <c:w val="0.95927811198519208"/>
          <c:h val="0.76310914260717411"/>
        </c:manualLayout>
      </c:layout>
      <c:barChart>
        <c:barDir val="col"/>
        <c:grouping val="stacked"/>
        <c:varyColors val="0"/>
        <c:ser>
          <c:idx val="0"/>
          <c:order val="0"/>
          <c:tx>
            <c:strRef>
              <c:f>'Debt Availability'!$L$34</c:f>
              <c:strCache>
                <c:ptCount val="1"/>
                <c:pt idx="0">
                  <c:v>Reserves After Distributions</c:v>
                </c:pt>
              </c:strCache>
            </c:strRef>
          </c:tx>
          <c:spPr>
            <a:solidFill>
              <a:schemeClr val="tx2"/>
            </a:solidFill>
            <a:ln>
              <a:noFill/>
            </a:ln>
            <a:effectLst/>
          </c:spPr>
          <c:invertIfNegative val="0"/>
          <c:dLbls>
            <c:dLbl>
              <c:idx val="1"/>
              <c:layout>
                <c:manualLayout>
                  <c:x val="0"/>
                  <c:y val="2.25714262500863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E64-43E1-A925-FB2753C9B520}"/>
                </c:ext>
              </c:extLst>
            </c:dLbl>
            <c:spPr>
              <a:solidFill>
                <a:schemeClr val="tx2"/>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Availability'!$V$33:$AE$33</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'Debt Availability'!$V$34:$AE$34</c:f>
              <c:numCache>
                <c:formatCode>_("$"* #,##0.0_);_("$"* \(#,##0.0\);_("$"* "-"??_);_(@_)</c:formatCode>
                <c:ptCount val="10"/>
                <c:pt idx="0">
                  <c:v>63.904782207729454</c:v>
                </c:pt>
                <c:pt idx="1">
                  <c:v>70.696066212354197</c:v>
                </c:pt>
                <c:pt idx="2">
                  <c:v>60.276156730573064</c:v>
                </c:pt>
                <c:pt idx="3">
                  <c:v>46.009718848691648</c:v>
                </c:pt>
                <c:pt idx="4">
                  <c:v>44.454940502662055</c:v>
                </c:pt>
                <c:pt idx="5">
                  <c:v>46.723892804336003</c:v>
                </c:pt>
                <c:pt idx="6">
                  <c:v>65.001357615982556</c:v>
                </c:pt>
                <c:pt idx="7">
                  <c:v>86.846666966608439</c:v>
                </c:pt>
                <c:pt idx="8">
                  <c:v>94.184366231322599</c:v>
                </c:pt>
                <c:pt idx="9">
                  <c:v>92.712068684132305</c:v>
                </c:pt>
              </c:numCache>
              <c:extLst/>
            </c:numRef>
          </c:val>
          <c:extLst>
            <c:ext xmlns:c16="http://schemas.microsoft.com/office/drawing/2014/chart" uri="{C3380CC4-5D6E-409C-BE32-E72D297353CC}">
              <c16:uniqueId val="{00000001-CE64-43E1-A925-FB2753C9B520}"/>
            </c:ext>
          </c:extLst>
        </c:ser>
        <c:ser>
          <c:idx val="1"/>
          <c:order val="1"/>
          <c:tx>
            <c:strRef>
              <c:f>'Debt Availability'!$L$35</c:f>
              <c:strCache>
                <c:ptCount val="1"/>
                <c:pt idx="0">
                  <c:v>Distributions</c:v>
                </c:pt>
              </c:strCache>
            </c:strRef>
          </c:tx>
          <c:spPr>
            <a:solidFill>
              <a:schemeClr val="accent4"/>
            </a:solidFill>
            <a:ln>
              <a:noFill/>
            </a:ln>
            <a:effectLst/>
          </c:spPr>
          <c:invertIfNegative val="0"/>
          <c:dLbls>
            <c:spPr>
              <a:solidFill>
                <a:schemeClr val="accent4"/>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Availability'!$V$33:$AE$33</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'Debt Availability'!$V$35:$AE$35</c:f>
              <c:numCache>
                <c:formatCode>_("$"* #,##0.0_);_("$"* \(#,##0.0\);_("$"* "-"??_);_(@_)</c:formatCode>
                <c:ptCount val="10"/>
                <c:pt idx="0">
                  <c:v>4.5999999999999996</c:v>
                </c:pt>
                <c:pt idx="1">
                  <c:v>4.5999999999999996</c:v>
                </c:pt>
                <c:pt idx="2">
                  <c:v>12</c:v>
                </c:pt>
                <c:pt idx="3">
                  <c:v>4.5999999999999996</c:v>
                </c:pt>
                <c:pt idx="4">
                  <c:v>4.5999999999999996</c:v>
                </c:pt>
                <c:pt idx="5">
                  <c:v>5.2631965792581195</c:v>
                </c:pt>
                <c:pt idx="6">
                  <c:v>6.1875051751472174</c:v>
                </c:pt>
                <c:pt idx="7">
                  <c:v>6.366079965131723</c:v>
                </c:pt>
                <c:pt idx="8">
                  <c:v>6.7500748368000352</c:v>
                </c:pt>
                <c:pt idx="9">
                  <c:v>6.2891063554902189</c:v>
                </c:pt>
              </c:numCache>
              <c:extLst/>
            </c:numRef>
          </c:val>
          <c:extLst>
            <c:ext xmlns:c16="http://schemas.microsoft.com/office/drawing/2014/chart" uri="{C3380CC4-5D6E-409C-BE32-E72D297353CC}">
              <c16:uniqueId val="{00000002-CE64-43E1-A925-FB2753C9B520}"/>
            </c:ext>
          </c:extLst>
        </c:ser>
        <c:dLbls>
          <c:dLblPos val="ctr"/>
          <c:showLegendKey val="0"/>
          <c:showVal val="1"/>
          <c:showCatName val="0"/>
          <c:showSerName val="0"/>
          <c:showPercent val="0"/>
          <c:showBubbleSize val="0"/>
        </c:dLbls>
        <c:gapWidth val="150"/>
        <c:overlap val="100"/>
        <c:axId val="182126384"/>
        <c:axId val="1733928624"/>
      </c:barChart>
      <c:lineChart>
        <c:grouping val="standard"/>
        <c:varyColors val="0"/>
        <c:ser>
          <c:idx val="2"/>
          <c:order val="2"/>
          <c:tx>
            <c:strRef>
              <c:f>'Debt Availability'!$L$36</c:f>
              <c:strCache>
                <c:ptCount val="1"/>
                <c:pt idx="0">
                  <c:v>Reserves Before Distributions</c:v>
                </c:pt>
              </c:strCache>
            </c:strRef>
          </c:tx>
          <c:spPr>
            <a:ln w="25400" cap="rnd">
              <a:noFill/>
              <a:round/>
            </a:ln>
            <a:effectLst/>
          </c:spPr>
          <c:marker>
            <c:symbol val="none"/>
          </c:marker>
          <c:dLbls>
            <c:delete val="1"/>
          </c:dLbls>
          <c:cat>
            <c:strRef>
              <c:f>'Debt Availability'!$V$33:$AE$33</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'Debt Availability'!$V$36:$AE$36</c:f>
              <c:numCache>
                <c:formatCode>_("$"* #,##0.0_);_("$"* \(#,##0.0\);_("$"* "-"??_);_(@_)</c:formatCode>
                <c:ptCount val="10"/>
                <c:pt idx="0">
                  <c:v>68.504782207729448</c:v>
                </c:pt>
                <c:pt idx="1">
                  <c:v>75.296066212354191</c:v>
                </c:pt>
                <c:pt idx="2">
                  <c:v>72.276156730573064</c:v>
                </c:pt>
                <c:pt idx="3">
                  <c:v>50.609718848691649</c:v>
                </c:pt>
                <c:pt idx="4">
                  <c:v>49.054940502662056</c:v>
                </c:pt>
                <c:pt idx="5">
                  <c:v>51.987089383594125</c:v>
                </c:pt>
                <c:pt idx="6">
                  <c:v>71.188862791129779</c:v>
                </c:pt>
                <c:pt idx="7">
                  <c:v>93.212746931740156</c:v>
                </c:pt>
                <c:pt idx="8">
                  <c:v>100.93444106812264</c:v>
                </c:pt>
                <c:pt idx="9">
                  <c:v>99.001175039622524</c:v>
                </c:pt>
              </c:numCache>
              <c:extLst/>
            </c:numRef>
          </c:val>
          <c:smooth val="0"/>
          <c:extLst>
            <c:ext xmlns:c16="http://schemas.microsoft.com/office/drawing/2014/chart" uri="{C3380CC4-5D6E-409C-BE32-E72D297353CC}">
              <c16:uniqueId val="{00000003-CE64-43E1-A925-FB2753C9B520}"/>
            </c:ext>
          </c:extLst>
        </c:ser>
        <c:dLbls>
          <c:dLblPos val="ctr"/>
          <c:showLegendKey val="0"/>
          <c:showVal val="1"/>
          <c:showCatName val="0"/>
          <c:showSerName val="0"/>
          <c:showPercent val="0"/>
          <c:showBubbleSize val="0"/>
        </c:dLbls>
        <c:marker val="1"/>
        <c:smooth val="0"/>
        <c:axId val="182126384"/>
        <c:axId val="1733928624"/>
      </c:lineChart>
      <c:catAx>
        <c:axId val="18212638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733928624"/>
        <c:crosses val="autoZero"/>
        <c:auto val="1"/>
        <c:lblAlgn val="ctr"/>
        <c:lblOffset val="100"/>
        <c:noMultiLvlLbl val="0"/>
      </c:catAx>
      <c:valAx>
        <c:axId val="1733928624"/>
        <c:scaling>
          <c:orientation val="minMax"/>
          <c:max val="100"/>
          <c:min val="-10"/>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126384"/>
        <c:crosses val="autoZero"/>
        <c:crossBetween val="between"/>
        <c:majorUnit val="15"/>
      </c:valAx>
      <c:spPr>
        <a:noFill/>
        <a:ln>
          <a:noFill/>
        </a:ln>
        <a:effectLst/>
      </c:spPr>
    </c:plotArea>
    <c:legend>
      <c:legendPos val="b"/>
      <c:legendEntry>
        <c:idx val="2"/>
        <c:delete val="1"/>
      </c:legendEntry>
      <c:layout>
        <c:manualLayout>
          <c:xMode val="edge"/>
          <c:yMode val="edge"/>
          <c:x val="3.28871672509021E-2"/>
          <c:y val="0.1148544370680164"/>
          <c:w val="0.25811701348529953"/>
          <c:h val="0.1275817475940507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Debt Availability vs Outstanding Debt - Stress Test</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'Debt Availability'!$L$58</c:f>
              <c:strCache>
                <c:ptCount val="1"/>
                <c:pt idx="0">
                  <c:v>Availability</c:v>
                </c:pt>
              </c:strCache>
            </c:strRef>
          </c:tx>
          <c:spPr>
            <a:ln w="28575" cap="rnd">
              <a:solidFill>
                <a:schemeClr val="accent4"/>
              </a:solidFill>
              <a:round/>
            </a:ln>
            <a:effectLst/>
          </c:spPr>
          <c:marker>
            <c:symbol val="none"/>
          </c:marker>
          <c:dLbls>
            <c:dLbl>
              <c:idx val="1"/>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7F2-4855-90A0-EA6C30EF55B0}"/>
                </c:ext>
              </c:extLst>
            </c:dLbl>
            <c:dLbl>
              <c:idx val="2"/>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7F2-4855-90A0-EA6C30EF55B0}"/>
                </c:ext>
              </c:extLst>
            </c:dLbl>
            <c:dLbl>
              <c:idx val="3"/>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7F2-4855-90A0-EA6C30EF55B0}"/>
                </c:ext>
              </c:extLst>
            </c:dLbl>
            <c:dLbl>
              <c:idx val="4"/>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7F2-4855-90A0-EA6C30EF55B0}"/>
                </c:ext>
              </c:extLst>
            </c:dLbl>
            <c:dLbl>
              <c:idx val="5"/>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7F2-4855-90A0-EA6C30EF55B0}"/>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Availability'!$V$57:$AE$57</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'Debt Availability'!$V$58:$AE$58</c:f>
              <c:numCache>
                <c:formatCode>_("$"* #,##0_);_("$"* \(#,##0\);_("$"* "-"??_);_(@_)</c:formatCode>
                <c:ptCount val="10"/>
                <c:pt idx="0">
                  <c:v>440.40478220772945</c:v>
                </c:pt>
                <c:pt idx="1">
                  <c:v>442.1960662123542</c:v>
                </c:pt>
                <c:pt idx="2">
                  <c:v>420.03660546823374</c:v>
                </c:pt>
                <c:pt idx="3">
                  <c:v>401.72869125824087</c:v>
                </c:pt>
                <c:pt idx="4">
                  <c:v>399.11586033781828</c:v>
                </c:pt>
                <c:pt idx="5">
                  <c:v>398.07902277067831</c:v>
                </c:pt>
                <c:pt idx="6">
                  <c:v>419.0972154192936</c:v>
                </c:pt>
                <c:pt idx="7">
                  <c:v>441.22541231703644</c:v>
                </c:pt>
                <c:pt idx="8">
                  <c:v>451.91116002431971</c:v>
                </c:pt>
                <c:pt idx="9">
                  <c:v>453.7183117110277</c:v>
                </c:pt>
              </c:numCache>
              <c:extLst/>
            </c:numRef>
          </c:val>
          <c:smooth val="0"/>
          <c:extLst>
            <c:ext xmlns:c16="http://schemas.microsoft.com/office/drawing/2014/chart" uri="{C3380CC4-5D6E-409C-BE32-E72D297353CC}">
              <c16:uniqueId val="{00000005-F7F2-4855-90A0-EA6C30EF55B0}"/>
            </c:ext>
          </c:extLst>
        </c:ser>
        <c:ser>
          <c:idx val="1"/>
          <c:order val="1"/>
          <c:tx>
            <c:strRef>
              <c:f>'Debt Availability'!$L$59</c:f>
              <c:strCache>
                <c:ptCount val="1"/>
                <c:pt idx="0">
                  <c:v>Debt Balance</c:v>
                </c:pt>
              </c:strCache>
            </c:strRef>
          </c:tx>
          <c:spPr>
            <a:ln w="28575" cap="rnd">
              <a:solidFill>
                <a:schemeClr val="tx2"/>
              </a:solidFill>
              <a:round/>
            </a:ln>
            <a:effectLst/>
          </c:spPr>
          <c:marker>
            <c:symbol val="none"/>
          </c:marker>
          <c:dLbls>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7F2-4855-90A0-EA6C30EF55B0}"/>
                </c:ext>
              </c:extLst>
            </c:dLbl>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7F2-4855-90A0-EA6C30EF55B0}"/>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7F2-4855-90A0-EA6C30EF55B0}"/>
                </c:ext>
              </c:extLst>
            </c:dLbl>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7F2-4855-90A0-EA6C30EF55B0}"/>
                </c:ext>
              </c:extLst>
            </c:dLbl>
            <c:dLbl>
              <c:idx val="5"/>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F7F2-4855-90A0-EA6C30EF55B0}"/>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Availability'!$V$57:$AE$57</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'Debt Availability'!$V$59:$AE$59</c:f>
              <c:numCache>
                <c:formatCode>_("$"* #,##0_);_("$"* \(#,##0\);_("$"* "-"??_);_(@_)</c:formatCode>
                <c:ptCount val="10"/>
                <c:pt idx="0">
                  <c:v>376.5</c:v>
                </c:pt>
                <c:pt idx="1">
                  <c:v>371.5</c:v>
                </c:pt>
                <c:pt idx="2">
                  <c:v>368.69160735786045</c:v>
                </c:pt>
                <c:pt idx="3">
                  <c:v>374.78046602481464</c:v>
                </c:pt>
                <c:pt idx="4">
                  <c:v>384.36032530538438</c:v>
                </c:pt>
                <c:pt idx="5">
                  <c:v>391.9849574354721</c:v>
                </c:pt>
                <c:pt idx="6">
                  <c:v>398.72327562146444</c:v>
                </c:pt>
                <c:pt idx="7">
                  <c:v>401.30060714577291</c:v>
                </c:pt>
                <c:pt idx="8">
                  <c:v>405.71407202305954</c:v>
                </c:pt>
                <c:pt idx="9">
                  <c:v>409.10942689923525</c:v>
                </c:pt>
              </c:numCache>
              <c:extLst/>
            </c:numRef>
          </c:val>
          <c:smooth val="0"/>
          <c:extLst>
            <c:ext xmlns:c16="http://schemas.microsoft.com/office/drawing/2014/chart" uri="{C3380CC4-5D6E-409C-BE32-E72D297353CC}">
              <c16:uniqueId val="{0000000B-F7F2-4855-90A0-EA6C30EF55B0}"/>
            </c:ext>
          </c:extLst>
        </c:ser>
        <c:dLbls>
          <c:dLblPos val="t"/>
          <c:showLegendKey val="0"/>
          <c:showVal val="1"/>
          <c:showCatName val="0"/>
          <c:showSerName val="0"/>
          <c:showPercent val="0"/>
          <c:showBubbleSize val="0"/>
        </c:dLbls>
        <c:marker val="1"/>
        <c:smooth val="0"/>
        <c:axId val="1330721935"/>
        <c:axId val="197398304"/>
      </c:lineChart>
      <c:lineChart>
        <c:grouping val="standard"/>
        <c:varyColors val="0"/>
        <c:ser>
          <c:idx val="2"/>
          <c:order val="2"/>
          <c:tx>
            <c:strRef>
              <c:f>'Debt Availability'!$L$60</c:f>
              <c:strCache>
                <c:ptCount val="1"/>
                <c:pt idx="0">
                  <c:v>TTM Avg 10Y T</c:v>
                </c:pt>
              </c:strCache>
            </c:strRef>
          </c:tx>
          <c:spPr>
            <a:ln w="28575" cap="rnd">
              <a:solidFill>
                <a:schemeClr val="accent3"/>
              </a:solidFill>
              <a:prstDash val="dash"/>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Availability'!$V$57:$AE$57</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'Debt Availability'!$V$60:$AE$60</c:f>
              <c:numCache>
                <c:formatCode>0.00%</c:formatCode>
                <c:ptCount val="10"/>
                <c:pt idx="0">
                  <c:v>4.2754929880478076E-2</c:v>
                </c:pt>
                <c:pt idx="1">
                  <c:v>4.2535250996015912E-2</c:v>
                </c:pt>
                <c:pt idx="2">
                  <c:v>4.4458939532543484E-2</c:v>
                </c:pt>
                <c:pt idx="3">
                  <c:v>4.5971008500417715E-2</c:v>
                </c:pt>
                <c:pt idx="4">
                  <c:v>4.7138046428571424E-2</c:v>
                </c:pt>
                <c:pt idx="5">
                  <c:v>4.8638766666666666E-2</c:v>
                </c:pt>
                <c:pt idx="6">
                  <c:v>4.9407374999999996E-2</c:v>
                </c:pt>
                <c:pt idx="7">
                  <c:v>4.9826866666666657E-2</c:v>
                </c:pt>
                <c:pt idx="8">
                  <c:v>5.0297858333333334E-2</c:v>
                </c:pt>
                <c:pt idx="9">
                  <c:v>5.0801791666666672E-2</c:v>
                </c:pt>
              </c:numCache>
              <c:extLst/>
            </c:numRef>
          </c:val>
          <c:smooth val="0"/>
          <c:extLst>
            <c:ext xmlns:c16="http://schemas.microsoft.com/office/drawing/2014/chart" uri="{C3380CC4-5D6E-409C-BE32-E72D297353CC}">
              <c16:uniqueId val="{0000000C-F7F2-4855-90A0-EA6C30EF55B0}"/>
            </c:ext>
          </c:extLst>
        </c:ser>
        <c:dLbls>
          <c:dLblPos val="t"/>
          <c:showLegendKey val="0"/>
          <c:showVal val="1"/>
          <c:showCatName val="0"/>
          <c:showSerName val="0"/>
          <c:showPercent val="0"/>
          <c:showBubbleSize val="0"/>
        </c:dLbls>
        <c:marker val="1"/>
        <c:smooth val="0"/>
        <c:axId val="1330696879"/>
        <c:axId val="197381504"/>
      </c:lineChart>
      <c:catAx>
        <c:axId val="1330721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97398304"/>
        <c:crosses val="autoZero"/>
        <c:auto val="1"/>
        <c:lblAlgn val="ctr"/>
        <c:lblOffset val="100"/>
        <c:noMultiLvlLbl val="0"/>
      </c:catAx>
      <c:valAx>
        <c:axId val="197398304"/>
        <c:scaling>
          <c:orientation val="minMax"/>
          <c:max val="650"/>
          <c:min val="300"/>
        </c:scaling>
        <c:delete val="0"/>
        <c:axPos val="l"/>
        <c:numFmt formatCode="_(&quot;$&quot;* #,##0_);_(&quot;$&quot;* \(#,##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0721935"/>
        <c:crosses val="autoZero"/>
        <c:crossBetween val="between"/>
        <c:majorUnit val="20"/>
      </c:valAx>
      <c:valAx>
        <c:axId val="197381504"/>
        <c:scaling>
          <c:orientation val="minMax"/>
          <c:min val="2.6000000000000006E-2"/>
        </c:scaling>
        <c:delete val="0"/>
        <c:axPos val="r"/>
        <c:numFmt formatCode="0.0%" sourceLinked="0"/>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0696879"/>
        <c:crosses val="max"/>
        <c:crossBetween val="between"/>
      </c:valAx>
      <c:catAx>
        <c:axId val="1330696879"/>
        <c:scaling>
          <c:orientation val="minMax"/>
        </c:scaling>
        <c:delete val="1"/>
        <c:axPos val="b"/>
        <c:numFmt formatCode="General" sourceLinked="1"/>
        <c:majorTickMark val="out"/>
        <c:minorTickMark val="none"/>
        <c:tickLblPos val="nextTo"/>
        <c:crossAx val="19738150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Debt Reserves over Time - Stress Test</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0565551185478158E-2"/>
          <c:y val="0.1278139220883811"/>
          <c:w val="0.9588688976290437"/>
          <c:h val="0.78191578155189234"/>
        </c:manualLayout>
      </c:layout>
      <c:barChart>
        <c:barDir val="col"/>
        <c:grouping val="stacked"/>
        <c:varyColors val="0"/>
        <c:ser>
          <c:idx val="0"/>
          <c:order val="0"/>
          <c:tx>
            <c:strRef>
              <c:f>'Debt Availability'!$L$79</c:f>
              <c:strCache>
                <c:ptCount val="1"/>
                <c:pt idx="0">
                  <c:v>Reserves After Distributions</c:v>
                </c:pt>
              </c:strCache>
            </c:strRef>
          </c:tx>
          <c:spPr>
            <a:solidFill>
              <a:schemeClr val="tx2"/>
            </a:solidFill>
            <a:ln>
              <a:noFill/>
            </a:ln>
            <a:effectLst/>
          </c:spPr>
          <c:invertIfNegative val="0"/>
          <c:dLbls>
            <c:spPr>
              <a:solidFill>
                <a:schemeClr val="tx2"/>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Availability'!$V$78:$AE$78</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'Debt Availability'!$V$79:$AE$79</c:f>
              <c:numCache>
                <c:formatCode>_("$"* #,##0.0_);_("$"* \(#,##0.0\);_("$"* "-"??_);_(@_)</c:formatCode>
                <c:ptCount val="10"/>
                <c:pt idx="0">
                  <c:v>63.904782207729454</c:v>
                </c:pt>
                <c:pt idx="1">
                  <c:v>70.696066212354197</c:v>
                </c:pt>
                <c:pt idx="2">
                  <c:v>51.344998110373297</c:v>
                </c:pt>
                <c:pt idx="3">
                  <c:v>26.948225233426228</c:v>
                </c:pt>
                <c:pt idx="4">
                  <c:v>14.755535032433897</c:v>
                </c:pt>
                <c:pt idx="5">
                  <c:v>6.09406533520621</c:v>
                </c:pt>
                <c:pt idx="6">
                  <c:v>20.373939797829166</c:v>
                </c:pt>
                <c:pt idx="7">
                  <c:v>39.924805171263529</c:v>
                </c:pt>
                <c:pt idx="8">
                  <c:v>46.19708800126017</c:v>
                </c:pt>
                <c:pt idx="9">
                  <c:v>44.60888481179245</c:v>
                </c:pt>
              </c:numCache>
              <c:extLst/>
            </c:numRef>
          </c:val>
          <c:extLst>
            <c:ext xmlns:c16="http://schemas.microsoft.com/office/drawing/2014/chart" uri="{C3380CC4-5D6E-409C-BE32-E72D297353CC}">
              <c16:uniqueId val="{00000000-A25B-4611-A093-F36BFAE5B998}"/>
            </c:ext>
          </c:extLst>
        </c:ser>
        <c:ser>
          <c:idx val="1"/>
          <c:order val="1"/>
          <c:tx>
            <c:strRef>
              <c:f>'Debt Availability'!$L$80</c:f>
              <c:strCache>
                <c:ptCount val="1"/>
                <c:pt idx="0">
                  <c:v>Distributions</c:v>
                </c:pt>
              </c:strCache>
            </c:strRef>
          </c:tx>
          <c:spPr>
            <a:solidFill>
              <a:schemeClr val="accent4"/>
            </a:solidFill>
            <a:ln>
              <a:noFill/>
            </a:ln>
            <a:effectLst/>
          </c:spPr>
          <c:invertIfNegative val="0"/>
          <c:dLbls>
            <c:dLbl>
              <c:idx val="5"/>
              <c:layout>
                <c:manualLayout>
                  <c:x val="0"/>
                  <c:y val="-3.398863298788640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25B-4611-A093-F36BFAE5B998}"/>
                </c:ext>
              </c:extLst>
            </c:dLbl>
            <c:spPr>
              <a:solidFill>
                <a:schemeClr val="accent4"/>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Availability'!$V$78:$AE$78</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'Debt Availability'!$V$80:$AE$80</c:f>
              <c:numCache>
                <c:formatCode>_("$"* #,##0.0_);_("$"* \(#,##0.0\);_("$"* "-"??_);_(@_)</c:formatCode>
                <c:ptCount val="10"/>
                <c:pt idx="0">
                  <c:v>4.5999999999999996</c:v>
                </c:pt>
                <c:pt idx="1">
                  <c:v>4.5999999999999996</c:v>
                </c:pt>
                <c:pt idx="2">
                  <c:v>12</c:v>
                </c:pt>
                <c:pt idx="3">
                  <c:v>4.5999999999999996</c:v>
                </c:pt>
                <c:pt idx="4">
                  <c:v>4.5999999999999996</c:v>
                </c:pt>
                <c:pt idx="5">
                  <c:v>5.2631965792581195</c:v>
                </c:pt>
                <c:pt idx="6">
                  <c:v>6.1875051751472174</c:v>
                </c:pt>
                <c:pt idx="7">
                  <c:v>6.366079965131723</c:v>
                </c:pt>
                <c:pt idx="8">
                  <c:v>6.7500748368000352</c:v>
                </c:pt>
                <c:pt idx="9">
                  <c:v>6.2891063554902189</c:v>
                </c:pt>
              </c:numCache>
              <c:extLst/>
            </c:numRef>
          </c:val>
          <c:extLst>
            <c:ext xmlns:c16="http://schemas.microsoft.com/office/drawing/2014/chart" uri="{C3380CC4-5D6E-409C-BE32-E72D297353CC}">
              <c16:uniqueId val="{00000001-A25B-4611-A093-F36BFAE5B998}"/>
            </c:ext>
          </c:extLst>
        </c:ser>
        <c:dLbls>
          <c:dLblPos val="ctr"/>
          <c:showLegendKey val="0"/>
          <c:showVal val="1"/>
          <c:showCatName val="0"/>
          <c:showSerName val="0"/>
          <c:showPercent val="0"/>
          <c:showBubbleSize val="0"/>
        </c:dLbls>
        <c:gapWidth val="150"/>
        <c:overlap val="100"/>
        <c:axId val="182126384"/>
        <c:axId val="1733928624"/>
      </c:barChart>
      <c:lineChart>
        <c:grouping val="standard"/>
        <c:varyColors val="0"/>
        <c:ser>
          <c:idx val="2"/>
          <c:order val="2"/>
          <c:tx>
            <c:strRef>
              <c:f>'Debt Availability'!$L$81</c:f>
              <c:strCache>
                <c:ptCount val="1"/>
                <c:pt idx="0">
                  <c:v>Reserves Before Distributions</c:v>
                </c:pt>
              </c:strCache>
            </c:strRef>
          </c:tx>
          <c:spPr>
            <a:ln w="25400" cap="rnd">
              <a:noFill/>
              <a:round/>
            </a:ln>
            <a:effectLst/>
          </c:spPr>
          <c:marker>
            <c:symbol val="none"/>
          </c:marker>
          <c:dLbls>
            <c:delete val="1"/>
          </c:dLbls>
          <c:cat>
            <c:strRef>
              <c:f>'Debt Availability'!$V$78:$AE$78</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'Debt Availability'!$V$81:$AE$81</c:f>
              <c:numCache>
                <c:formatCode>_("$"* #,##0.0_);_("$"* \(#,##0.0\);_("$"* "-"??_);_(@_)</c:formatCode>
                <c:ptCount val="10"/>
                <c:pt idx="0">
                  <c:v>68.504782207729448</c:v>
                </c:pt>
                <c:pt idx="1">
                  <c:v>75.296066212354191</c:v>
                </c:pt>
                <c:pt idx="2">
                  <c:v>63.344998110373297</c:v>
                </c:pt>
                <c:pt idx="3">
                  <c:v>31.54822523342623</c:v>
                </c:pt>
                <c:pt idx="4">
                  <c:v>19.355535032433899</c:v>
                </c:pt>
                <c:pt idx="5">
                  <c:v>11.357261914464329</c:v>
                </c:pt>
                <c:pt idx="6">
                  <c:v>26.561444972976382</c:v>
                </c:pt>
                <c:pt idx="7">
                  <c:v>46.290885136395254</c:v>
                </c:pt>
                <c:pt idx="8">
                  <c:v>52.947162838060208</c:v>
                </c:pt>
                <c:pt idx="9">
                  <c:v>50.897991167282669</c:v>
                </c:pt>
              </c:numCache>
              <c:extLst/>
            </c:numRef>
          </c:val>
          <c:smooth val="0"/>
          <c:extLst>
            <c:ext xmlns:c16="http://schemas.microsoft.com/office/drawing/2014/chart" uri="{C3380CC4-5D6E-409C-BE32-E72D297353CC}">
              <c16:uniqueId val="{00000002-A25B-4611-A093-F36BFAE5B998}"/>
            </c:ext>
          </c:extLst>
        </c:ser>
        <c:dLbls>
          <c:dLblPos val="ctr"/>
          <c:showLegendKey val="0"/>
          <c:showVal val="1"/>
          <c:showCatName val="0"/>
          <c:showSerName val="0"/>
          <c:showPercent val="0"/>
          <c:showBubbleSize val="0"/>
        </c:dLbls>
        <c:marker val="1"/>
        <c:smooth val="0"/>
        <c:axId val="182126384"/>
        <c:axId val="1733928624"/>
      </c:lineChart>
      <c:catAx>
        <c:axId val="18212638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733928624"/>
        <c:crosses val="autoZero"/>
        <c:auto val="1"/>
        <c:lblAlgn val="ctr"/>
        <c:lblOffset val="100"/>
        <c:noMultiLvlLbl val="0"/>
      </c:catAx>
      <c:valAx>
        <c:axId val="1733928624"/>
        <c:scaling>
          <c:orientation val="minMax"/>
          <c:max val="100"/>
          <c:min val="0"/>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126384"/>
        <c:crosses val="autoZero"/>
        <c:crossBetween val="between"/>
      </c:valAx>
      <c:spPr>
        <a:noFill/>
        <a:ln>
          <a:noFill/>
        </a:ln>
        <a:effectLst/>
      </c:spPr>
    </c:plotArea>
    <c:legend>
      <c:legendPos val="b"/>
      <c:legendEntry>
        <c:idx val="2"/>
        <c:delete val="1"/>
      </c:legendEntry>
      <c:layout>
        <c:manualLayout>
          <c:xMode val="edge"/>
          <c:yMode val="edge"/>
          <c:x val="2.0625851720328468E-2"/>
          <c:y val="0.10141397998981799"/>
          <c:w val="0.26728459498892454"/>
          <c:h val="0.1625334645300513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Fund Reserves - Base Case vs Stress Test</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Base Case Reserves</c:v>
          </c:tx>
          <c:spPr>
            <a:ln w="28575" cap="rnd">
              <a:solidFill>
                <a:srgbClr val="FFC00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Availability'!$V$33:$AE$33</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'Debt Availability'!$V$37:$AE$37</c:f>
              <c:numCache>
                <c:formatCode>_("$"* #,##0.0_);_("$"* \(#,##0.0\);_("$"* "-"??_);_(@_)</c:formatCode>
                <c:ptCount val="10"/>
                <c:pt idx="0">
                  <c:v>66.58722250772945</c:v>
                </c:pt>
                <c:pt idx="1">
                  <c:v>86.815123062354189</c:v>
                </c:pt>
                <c:pt idx="2">
                  <c:v>64.395213580573056</c:v>
                </c:pt>
                <c:pt idx="3">
                  <c:v>50.128775698691648</c:v>
                </c:pt>
                <c:pt idx="4">
                  <c:v>48.573997352662055</c:v>
                </c:pt>
                <c:pt idx="5">
                  <c:v>50.842949654336003</c:v>
                </c:pt>
                <c:pt idx="6">
                  <c:v>69.120414465982549</c:v>
                </c:pt>
                <c:pt idx="7">
                  <c:v>90.965723816608431</c:v>
                </c:pt>
                <c:pt idx="8">
                  <c:v>98.303423081322592</c:v>
                </c:pt>
                <c:pt idx="9">
                  <c:v>96.831125534132298</c:v>
                </c:pt>
              </c:numCache>
              <c:extLst/>
            </c:numRef>
          </c:val>
          <c:smooth val="0"/>
          <c:extLst>
            <c:ext xmlns:c16="http://schemas.microsoft.com/office/drawing/2014/chart" uri="{C3380CC4-5D6E-409C-BE32-E72D297353CC}">
              <c16:uniqueId val="{00000000-BC15-4CE6-ADAD-95F6F659F3E9}"/>
            </c:ext>
          </c:extLst>
        </c:ser>
        <c:ser>
          <c:idx val="1"/>
          <c:order val="1"/>
          <c:tx>
            <c:v>Stress Case Reserves</c:v>
          </c:tx>
          <c:spPr>
            <a:ln w="28575" cap="rnd">
              <a:solidFill>
                <a:schemeClr val="tx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Availability'!$V$33:$AE$33</c:f>
              <c:strCache>
                <c:ptCount val="10"/>
                <c:pt idx="0">
                  <c:v>Q1-25</c:v>
                </c:pt>
                <c:pt idx="1">
                  <c:v>Q2-25</c:v>
                </c:pt>
                <c:pt idx="2">
                  <c:v>Q3-25</c:v>
                </c:pt>
                <c:pt idx="3">
                  <c:v>Q4-25</c:v>
                </c:pt>
                <c:pt idx="4">
                  <c:v>Q1-26</c:v>
                </c:pt>
                <c:pt idx="5">
                  <c:v>Q2-26</c:v>
                </c:pt>
                <c:pt idx="6">
                  <c:v>Q3-26</c:v>
                </c:pt>
                <c:pt idx="7">
                  <c:v>Q4-26</c:v>
                </c:pt>
                <c:pt idx="8">
                  <c:v>Q1-27</c:v>
                </c:pt>
                <c:pt idx="9">
                  <c:v>Q2-27</c:v>
                </c:pt>
              </c:strCache>
              <c:extLst/>
            </c:strRef>
          </c:cat>
          <c:val>
            <c:numRef>
              <c:f>'Debt Availability'!$V$82:$AE$82</c:f>
              <c:numCache>
                <c:formatCode>_("$"* #,##0.0_);_("$"* \(#,##0.0\);_("$"* "-"??_);_(@_)</c:formatCode>
                <c:ptCount val="10"/>
                <c:pt idx="0">
                  <c:v>66.58722250772945</c:v>
                </c:pt>
                <c:pt idx="1">
                  <c:v>86.815123062354189</c:v>
                </c:pt>
                <c:pt idx="2">
                  <c:v>55.464054960373296</c:v>
                </c:pt>
                <c:pt idx="3">
                  <c:v>31.067282083426228</c:v>
                </c:pt>
                <c:pt idx="4">
                  <c:v>18.874591882433897</c:v>
                </c:pt>
                <c:pt idx="5">
                  <c:v>10.21312218520621</c:v>
                </c:pt>
                <c:pt idx="6">
                  <c:v>24.492996647829166</c:v>
                </c:pt>
                <c:pt idx="7">
                  <c:v>44.043862021263529</c:v>
                </c:pt>
                <c:pt idx="8">
                  <c:v>50.316144851260169</c:v>
                </c:pt>
                <c:pt idx="9">
                  <c:v>48.72794166179245</c:v>
                </c:pt>
              </c:numCache>
              <c:extLst/>
            </c:numRef>
          </c:val>
          <c:smooth val="0"/>
          <c:extLst>
            <c:ext xmlns:c16="http://schemas.microsoft.com/office/drawing/2014/chart" uri="{C3380CC4-5D6E-409C-BE32-E72D297353CC}">
              <c16:uniqueId val="{00000001-BC15-4CE6-ADAD-95F6F659F3E9}"/>
            </c:ext>
          </c:extLst>
        </c:ser>
        <c:dLbls>
          <c:dLblPos val="t"/>
          <c:showLegendKey val="0"/>
          <c:showVal val="1"/>
          <c:showCatName val="0"/>
          <c:showSerName val="0"/>
          <c:showPercent val="0"/>
          <c:showBubbleSize val="0"/>
        </c:dLbls>
        <c:smooth val="0"/>
        <c:axId val="1330721935"/>
        <c:axId val="197398304"/>
      </c:lineChart>
      <c:catAx>
        <c:axId val="1330721935"/>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97398304"/>
        <c:crosses val="autoZero"/>
        <c:auto val="1"/>
        <c:lblAlgn val="ctr"/>
        <c:lblOffset val="100"/>
        <c:noMultiLvlLbl val="0"/>
      </c:catAx>
      <c:valAx>
        <c:axId val="197398304"/>
        <c:scaling>
          <c:orientation val="minMax"/>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0721935"/>
        <c:crosses val="autoZero"/>
        <c:crossBetween val="between"/>
        <c:majorUnit val="20"/>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Base Case Debt Availability Comparison </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'Availability Waterfall'!$B$49</c:f>
              <c:strCache>
                <c:ptCount val="1"/>
                <c:pt idx="0">
                  <c:v>Current - Base Case</c:v>
                </c:pt>
              </c:strCache>
            </c:strRef>
          </c:tx>
          <c:spPr>
            <a:ln w="38100" cap="rnd">
              <a:solidFill>
                <a:schemeClr val="tx2"/>
              </a:solidFill>
              <a:round/>
            </a:ln>
            <a:effectLst/>
          </c:spPr>
          <c:marker>
            <c:symbol val="none"/>
          </c:marker>
          <c:dLbls>
            <c:dLbl>
              <c:idx val="3"/>
              <c:layout>
                <c:manualLayout>
                  <c:x val="-4.8499563407166317E-2"/>
                  <c:y val="3.97539325482191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8BC-41BE-9DA6-B7DC091F99D9}"/>
                </c:ext>
              </c:extLst>
            </c:dLbl>
            <c:spPr>
              <a:solidFill>
                <a:schemeClr val="tx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'Availability Waterfall'!$C$48:$L$48</c:f>
              <c:strCache>
                <c:ptCount val="8"/>
                <c:pt idx="0">
                  <c:v>Q1-24</c:v>
                </c:pt>
                <c:pt idx="1">
                  <c:v>Q2-24</c:v>
                </c:pt>
                <c:pt idx="2">
                  <c:v>Q3-24</c:v>
                </c:pt>
                <c:pt idx="3">
                  <c:v>Q4-24</c:v>
                </c:pt>
                <c:pt idx="4">
                  <c:v>Q1-25</c:v>
                </c:pt>
                <c:pt idx="5">
                  <c:v>Q2-25</c:v>
                </c:pt>
                <c:pt idx="6">
                  <c:v>Q3-25</c:v>
                </c:pt>
                <c:pt idx="7">
                  <c:v>Q4-25</c:v>
                </c:pt>
              </c:strCache>
              <c:extLst/>
            </c:strRef>
          </c:cat>
          <c:val>
            <c:numRef>
              <c:f>'Availability Waterfall'!$C$49:$L$49</c:f>
              <c:numCache>
                <c:formatCode>_("$"* #,##0.0_);_("$"* \(#,##0.0\);_("$"* "-"??_);_(@_)</c:formatCode>
                <c:ptCount val="8"/>
                <c:pt idx="0">
                  <c:v>51.364007604166488</c:v>
                </c:pt>
                <c:pt idx="1">
                  <c:v>37.330305803138401</c:v>
                </c:pt>
                <c:pt idx="2">
                  <c:v>42.842292572728638</c:v>
                </c:pt>
                <c:pt idx="3">
                  <c:v>54.247058539727163</c:v>
                </c:pt>
                <c:pt idx="4">
                  <c:v>50.176344341256197</c:v>
                </c:pt>
                <c:pt idx="5">
                  <c:v>50.994821026016496</c:v>
                </c:pt>
                <c:pt idx="6">
                  <c:v>51.276639265285496</c:v>
                </c:pt>
                <c:pt idx="7">
                  <c:v>53.15752349811396</c:v>
                </c:pt>
              </c:numCache>
              <c:extLst/>
            </c:numRef>
          </c:val>
          <c:smooth val="0"/>
          <c:extLst>
            <c:ext xmlns:c16="http://schemas.microsoft.com/office/drawing/2014/chart" uri="{C3380CC4-5D6E-409C-BE32-E72D297353CC}">
              <c16:uniqueId val="{00000000-304F-4335-A4BE-80CAFA44B159}"/>
            </c:ext>
          </c:extLst>
        </c:ser>
        <c:ser>
          <c:idx val="2"/>
          <c:order val="2"/>
          <c:tx>
            <c:strRef>
              <c:f>'Availability Waterfall'!$B$51</c:f>
              <c:strCache>
                <c:ptCount val="1"/>
                <c:pt idx="0">
                  <c:v>Sept - Base Case</c:v>
                </c:pt>
              </c:strCache>
            </c:strRef>
          </c:tx>
          <c:spPr>
            <a:ln w="38100" cap="rnd">
              <a:solidFill>
                <a:schemeClr val="accent3"/>
              </a:solidFill>
              <a:round/>
            </a:ln>
            <a:effectLst/>
          </c:spPr>
          <c:marker>
            <c:symbol val="none"/>
          </c:marker>
          <c:dLbls>
            <c:spPr>
              <a:solidFill>
                <a:schemeClr val="accent3"/>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'Availability Waterfall'!$C$48:$L$48</c:f>
              <c:strCache>
                <c:ptCount val="8"/>
                <c:pt idx="0">
                  <c:v>Q1-24</c:v>
                </c:pt>
                <c:pt idx="1">
                  <c:v>Q2-24</c:v>
                </c:pt>
                <c:pt idx="2">
                  <c:v>Q3-24</c:v>
                </c:pt>
                <c:pt idx="3">
                  <c:v>Q4-24</c:v>
                </c:pt>
                <c:pt idx="4">
                  <c:v>Q1-25</c:v>
                </c:pt>
                <c:pt idx="5">
                  <c:v>Q2-25</c:v>
                </c:pt>
                <c:pt idx="6">
                  <c:v>Q3-25</c:v>
                </c:pt>
                <c:pt idx="7">
                  <c:v>Q4-25</c:v>
                </c:pt>
              </c:strCache>
              <c:extLst/>
            </c:strRef>
          </c:cat>
          <c:val>
            <c:numRef>
              <c:f>'Availability Waterfall'!$C$51:$L$51</c:f>
              <c:numCache>
                <c:formatCode>_("$"* #,##0.0_);_("$"* \(#,##0.0\);_("$"* "-"??_);_(@_)</c:formatCode>
                <c:ptCount val="8"/>
                <c:pt idx="0">
                  <c:v>44.14061399907024</c:v>
                </c:pt>
                <c:pt idx="1">
                  <c:v>35.723110601235817</c:v>
                </c:pt>
                <c:pt idx="2">
                  <c:v>48.800597015838946</c:v>
                </c:pt>
                <c:pt idx="3">
                  <c:v>57.76619119383173</c:v>
                </c:pt>
                <c:pt idx="4">
                  <c:v>57.975625609365181</c:v>
                </c:pt>
                <c:pt idx="5">
                  <c:v>73.034903848533759</c:v>
                </c:pt>
                <c:pt idx="6">
                  <c:v>80.716207611815264</c:v>
                </c:pt>
                <c:pt idx="7">
                  <c:v>96.694587350863287</c:v>
                </c:pt>
              </c:numCache>
              <c:extLst/>
            </c:numRef>
          </c:val>
          <c:smooth val="0"/>
          <c:extLst>
            <c:ext xmlns:c16="http://schemas.microsoft.com/office/drawing/2014/chart" uri="{C3380CC4-5D6E-409C-BE32-E72D297353CC}">
              <c16:uniqueId val="{00000001-304F-4335-A4BE-80CAFA44B159}"/>
            </c:ext>
          </c:extLst>
        </c:ser>
        <c:ser>
          <c:idx val="4"/>
          <c:order val="4"/>
          <c:tx>
            <c:strRef>
              <c:f>'Availability Waterfall'!$B$53</c:f>
              <c:strCache>
                <c:ptCount val="1"/>
                <c:pt idx="0">
                  <c:v>Q2 FPR - Base Case</c:v>
                </c:pt>
              </c:strCache>
            </c:strRef>
          </c:tx>
          <c:spPr>
            <a:ln w="38100" cap="rnd">
              <a:solidFill>
                <a:srgbClr val="1C6C99"/>
              </a:solidFill>
              <a:round/>
            </a:ln>
            <a:effectLst/>
          </c:spPr>
          <c:marker>
            <c:symbol val="none"/>
          </c:marker>
          <c:dLbls>
            <c:spPr>
              <a:solidFill>
                <a:srgbClr val="1C6C99"/>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'Availability Waterfall'!$C$48:$L$48</c:f>
              <c:strCache>
                <c:ptCount val="8"/>
                <c:pt idx="0">
                  <c:v>Q1-24</c:v>
                </c:pt>
                <c:pt idx="1">
                  <c:v>Q2-24</c:v>
                </c:pt>
                <c:pt idx="2">
                  <c:v>Q3-24</c:v>
                </c:pt>
                <c:pt idx="3">
                  <c:v>Q4-24</c:v>
                </c:pt>
                <c:pt idx="4">
                  <c:v>Q1-25</c:v>
                </c:pt>
                <c:pt idx="5">
                  <c:v>Q2-25</c:v>
                </c:pt>
                <c:pt idx="6">
                  <c:v>Q3-25</c:v>
                </c:pt>
                <c:pt idx="7">
                  <c:v>Q4-25</c:v>
                </c:pt>
              </c:strCache>
              <c:extLst/>
            </c:strRef>
          </c:cat>
          <c:val>
            <c:numRef>
              <c:f>'Availability Waterfall'!$C$53:$L$53</c:f>
              <c:numCache>
                <c:formatCode>_("$"* #,##0.0_);_("$"* \(#,##0.0\);_("$"* "-"??_);_(@_)</c:formatCode>
                <c:ptCount val="8"/>
                <c:pt idx="0">
                  <c:v>44.14061399907024</c:v>
                </c:pt>
                <c:pt idx="1">
                  <c:v>35.723110601235817</c:v>
                </c:pt>
                <c:pt idx="2">
                  <c:v>45.011815645576633</c:v>
                </c:pt>
                <c:pt idx="3">
                  <c:v>39.045824843585024</c:v>
                </c:pt>
                <c:pt idx="4">
                  <c:v>30.976437006525316</c:v>
                </c:pt>
                <c:pt idx="5">
                  <c:v>43.450365266955828</c:v>
                </c:pt>
                <c:pt idx="6">
                  <c:v>50.433356638144176</c:v>
                </c:pt>
                <c:pt idx="7">
                  <c:v>68.479972156805559</c:v>
                </c:pt>
              </c:numCache>
              <c:extLst/>
            </c:numRef>
          </c:val>
          <c:smooth val="0"/>
          <c:extLst>
            <c:ext xmlns:c16="http://schemas.microsoft.com/office/drawing/2014/chart" uri="{C3380CC4-5D6E-409C-BE32-E72D297353CC}">
              <c16:uniqueId val="{00000002-304F-4335-A4BE-80CAFA44B159}"/>
            </c:ext>
          </c:extLst>
        </c:ser>
        <c:dLbls>
          <c:dLblPos val="ctr"/>
          <c:showLegendKey val="0"/>
          <c:showVal val="1"/>
          <c:showCatName val="0"/>
          <c:showSerName val="0"/>
          <c:showPercent val="0"/>
          <c:showBubbleSize val="0"/>
        </c:dLbls>
        <c:smooth val="0"/>
        <c:axId val="207069856"/>
        <c:axId val="207076576"/>
        <c:extLst>
          <c:ext xmlns:c15="http://schemas.microsoft.com/office/drawing/2012/chart" uri="{02D57815-91ED-43cb-92C2-25804820EDAC}">
            <c15:filteredLineSeries>
              <c15:ser>
                <c:idx val="1"/>
                <c:order val="1"/>
                <c:tx>
                  <c:strRef>
                    <c:extLst>
                      <c:ext uri="{02D57815-91ED-43cb-92C2-25804820EDAC}">
                        <c15:formulaRef>
                          <c15:sqref>'Availability Waterfall'!$B$50</c15:sqref>
                        </c15:formulaRef>
                      </c:ext>
                    </c:extLst>
                    <c:strCache>
                      <c:ptCount val="1"/>
                      <c:pt idx="0">
                        <c:v>Current - Stress Test</c:v>
                      </c:pt>
                    </c:strCache>
                  </c:strRef>
                </c:tx>
                <c:spPr>
                  <a:ln w="38100" cap="rnd">
                    <a:solidFill>
                      <a:schemeClr val="accent4"/>
                    </a:solidFill>
                    <a:round/>
                  </a:ln>
                  <a:effectLst/>
                </c:spPr>
                <c:marker>
                  <c:symbol val="none"/>
                </c:marker>
                <c:dLbls>
                  <c:spPr>
                    <a:solidFill>
                      <a:schemeClr val="accent4"/>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'Availability Waterfall'!$C$48:$L$48</c15:sqref>
                        </c15:formulaRef>
                      </c:ext>
                    </c:extLst>
                    <c:strCache>
                      <c:ptCount val="8"/>
                      <c:pt idx="0">
                        <c:v>Q1-24</c:v>
                      </c:pt>
                      <c:pt idx="1">
                        <c:v>Q2-24</c:v>
                      </c:pt>
                      <c:pt idx="2">
                        <c:v>Q3-24</c:v>
                      </c:pt>
                      <c:pt idx="3">
                        <c:v>Q4-24</c:v>
                      </c:pt>
                      <c:pt idx="4">
                        <c:v>Q1-25</c:v>
                      </c:pt>
                      <c:pt idx="5">
                        <c:v>Q2-25</c:v>
                      </c:pt>
                      <c:pt idx="6">
                        <c:v>Q3-25</c:v>
                      </c:pt>
                      <c:pt idx="7">
                        <c:v>Q4-25</c:v>
                      </c:pt>
                    </c:strCache>
                  </c:strRef>
                </c:cat>
                <c:val>
                  <c:numRef>
                    <c:extLst>
                      <c:ext uri="{02D57815-91ED-43cb-92C2-25804820EDAC}">
                        <c15:formulaRef>
                          <c15:sqref>'Availability Waterfall'!$C$50:$L$50</c15:sqref>
                        </c15:formulaRef>
                      </c:ext>
                    </c:extLst>
                    <c:numCache>
                      <c:formatCode>_("$"* #,##0.0_);_("$"* \(#,##0.0\);_("$"* "-"??_);_(@_)</c:formatCode>
                      <c:ptCount val="8"/>
                      <c:pt idx="0">
                        <c:v>51.364007604166488</c:v>
                      </c:pt>
                      <c:pt idx="1">
                        <c:v>37.330305803138401</c:v>
                      </c:pt>
                      <c:pt idx="2">
                        <c:v>42.856956021655833</c:v>
                      </c:pt>
                      <c:pt idx="3">
                        <c:v>45.427784600258065</c:v>
                      </c:pt>
                      <c:pt idx="4">
                        <c:v>30.967532361761812</c:v>
                      </c:pt>
                      <c:pt idx="5">
                        <c:v>21.018323201278292</c:v>
                      </c:pt>
                      <c:pt idx="6">
                        <c:v>10.664134960928777</c:v>
                      </c:pt>
                      <c:pt idx="7">
                        <c:v>10.541790769822626</c:v>
                      </c:pt>
                    </c:numCache>
                  </c:numRef>
                </c:val>
                <c:smooth val="0"/>
                <c:extLst>
                  <c:ext xmlns:c16="http://schemas.microsoft.com/office/drawing/2014/chart" uri="{C3380CC4-5D6E-409C-BE32-E72D297353CC}">
                    <c16:uniqueId val="{00000003-304F-4335-A4BE-80CAFA44B159}"/>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'Availability Waterfall'!$B$52</c15:sqref>
                        </c15:formulaRef>
                      </c:ext>
                    </c:extLst>
                    <c:strCache>
                      <c:ptCount val="1"/>
                      <c:pt idx="0">
                        <c:v>Sept - Stress Test</c:v>
                      </c:pt>
                    </c:strCache>
                  </c:strRef>
                </c:tx>
                <c:spPr>
                  <a:ln w="28575" cap="rnd">
                    <a:solidFill>
                      <a:schemeClr val="accent4"/>
                    </a:solidFill>
                    <a:round/>
                  </a:ln>
                  <a:effectLst/>
                </c:spPr>
                <c:marker>
                  <c:symbol val="none"/>
                </c:marker>
                <c:dLbls>
                  <c:spPr>
                    <a:solidFill>
                      <a:srgbClr val="B90F5A"/>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'Availability Waterfall'!$C$48:$L$48</c15:sqref>
                        </c15:formulaRef>
                      </c:ext>
                    </c:extLst>
                    <c:strCache>
                      <c:ptCount val="8"/>
                      <c:pt idx="0">
                        <c:v>Q1-24</c:v>
                      </c:pt>
                      <c:pt idx="1">
                        <c:v>Q2-24</c:v>
                      </c:pt>
                      <c:pt idx="2">
                        <c:v>Q3-24</c:v>
                      </c:pt>
                      <c:pt idx="3">
                        <c:v>Q4-24</c:v>
                      </c:pt>
                      <c:pt idx="4">
                        <c:v>Q1-25</c:v>
                      </c:pt>
                      <c:pt idx="5">
                        <c:v>Q2-25</c:v>
                      </c:pt>
                      <c:pt idx="6">
                        <c:v>Q3-25</c:v>
                      </c:pt>
                      <c:pt idx="7">
                        <c:v>Q4-25</c:v>
                      </c:pt>
                    </c:strCache>
                  </c:strRef>
                </c:cat>
                <c:val>
                  <c:numRef>
                    <c:extLst xmlns:c15="http://schemas.microsoft.com/office/drawing/2012/chart">
                      <c:ext xmlns:c15="http://schemas.microsoft.com/office/drawing/2012/chart" uri="{02D57815-91ED-43cb-92C2-25804820EDAC}">
                        <c15:formulaRef>
                          <c15:sqref>'Availability Waterfall'!$C$52:$L$52</c15:sqref>
                        </c15:formulaRef>
                      </c:ext>
                    </c:extLst>
                    <c:numCache>
                      <c:formatCode>_("$"* #,##0.0_);_("$"* \(#,##0.0\);_("$"* "-"??_);_(@_)</c:formatCode>
                      <c:ptCount val="8"/>
                      <c:pt idx="0">
                        <c:v>44.14061399907024</c:v>
                      </c:pt>
                      <c:pt idx="1">
                        <c:v>35.723110601235817</c:v>
                      </c:pt>
                      <c:pt idx="2">
                        <c:v>43.470217055546641</c:v>
                      </c:pt>
                      <c:pt idx="3">
                        <c:v>41.766268357796491</c:v>
                      </c:pt>
                      <c:pt idx="4">
                        <c:v>31.195417271371298</c:v>
                      </c:pt>
                      <c:pt idx="5">
                        <c:v>33.996809187307235</c:v>
                      </c:pt>
                      <c:pt idx="6">
                        <c:v>35.198821742102893</c:v>
                      </c:pt>
                      <c:pt idx="7">
                        <c:v>49.55459948701548</c:v>
                      </c:pt>
                    </c:numCache>
                  </c:numRef>
                </c:val>
                <c:smooth val="0"/>
                <c:extLst xmlns:c15="http://schemas.microsoft.com/office/drawing/2012/chart">
                  <c:ext xmlns:c16="http://schemas.microsoft.com/office/drawing/2014/chart" uri="{C3380CC4-5D6E-409C-BE32-E72D297353CC}">
                    <c16:uniqueId val="{00000004-304F-4335-A4BE-80CAFA44B159}"/>
                  </c:ext>
                </c:extLst>
              </c15:ser>
            </c15:filteredLineSeries>
            <c15:filteredLineSeries>
              <c15:ser>
                <c:idx val="5"/>
                <c:order val="5"/>
                <c:tx>
                  <c:strRef>
                    <c:extLst xmlns:c15="http://schemas.microsoft.com/office/drawing/2012/chart">
                      <c:ext xmlns:c15="http://schemas.microsoft.com/office/drawing/2012/chart" uri="{02D57815-91ED-43cb-92C2-25804820EDAC}">
                        <c15:formulaRef>
                          <c15:sqref>'Availability Waterfall'!$B$54</c15:sqref>
                        </c15:formulaRef>
                      </c:ext>
                    </c:extLst>
                    <c:strCache>
                      <c:ptCount val="1"/>
                      <c:pt idx="0">
                        <c:v>Q2 FPR - Stress Test</c:v>
                      </c:pt>
                    </c:strCache>
                  </c:strRef>
                </c:tx>
                <c:spPr>
                  <a:ln w="38100" cap="rnd">
                    <a:solidFill>
                      <a:srgbClr val="B90F5A"/>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'Availability Waterfall'!$C$48:$L$48</c15:sqref>
                        </c15:formulaRef>
                      </c:ext>
                    </c:extLst>
                    <c:strCache>
                      <c:ptCount val="8"/>
                      <c:pt idx="0">
                        <c:v>Q1-24</c:v>
                      </c:pt>
                      <c:pt idx="1">
                        <c:v>Q2-24</c:v>
                      </c:pt>
                      <c:pt idx="2">
                        <c:v>Q3-24</c:v>
                      </c:pt>
                      <c:pt idx="3">
                        <c:v>Q4-24</c:v>
                      </c:pt>
                      <c:pt idx="4">
                        <c:v>Q1-25</c:v>
                      </c:pt>
                      <c:pt idx="5">
                        <c:v>Q2-25</c:v>
                      </c:pt>
                      <c:pt idx="6">
                        <c:v>Q3-25</c:v>
                      </c:pt>
                      <c:pt idx="7">
                        <c:v>Q4-25</c:v>
                      </c:pt>
                    </c:strCache>
                  </c:strRef>
                </c:cat>
                <c:val>
                  <c:numRef>
                    <c:extLst xmlns:c15="http://schemas.microsoft.com/office/drawing/2012/chart">
                      <c:ext xmlns:c15="http://schemas.microsoft.com/office/drawing/2012/chart" uri="{02D57815-91ED-43cb-92C2-25804820EDAC}">
                        <c15:formulaRef>
                          <c15:sqref>'Availability Waterfall'!$C$54:$L$54</c15:sqref>
                        </c15:formulaRef>
                      </c:ext>
                    </c:extLst>
                    <c:numCache>
                      <c:formatCode>_("$"* #,##0.0_);_("$"* \(#,##0.0\);_("$"* "-"??_);_(@_)</c:formatCode>
                      <c:ptCount val="8"/>
                      <c:pt idx="0">
                        <c:v>44.14061399907024</c:v>
                      </c:pt>
                      <c:pt idx="1">
                        <c:v>35.723110601235817</c:v>
                      </c:pt>
                      <c:pt idx="2">
                        <c:v>36.229645206484008</c:v>
                      </c:pt>
                      <c:pt idx="3">
                        <c:v>20.017275124902653</c:v>
                      </c:pt>
                      <c:pt idx="4">
                        <c:v>1.9322949984272668</c:v>
                      </c:pt>
                      <c:pt idx="5">
                        <c:v>2.8393444464355184</c:v>
                      </c:pt>
                      <c:pt idx="6">
                        <c:v>7.0910253561221452</c:v>
                      </c:pt>
                      <c:pt idx="7">
                        <c:v>23.304034255727345</c:v>
                      </c:pt>
                    </c:numCache>
                  </c:numRef>
                </c:val>
                <c:smooth val="0"/>
                <c:extLst xmlns:c15="http://schemas.microsoft.com/office/drawing/2012/chart">
                  <c:ext xmlns:c16="http://schemas.microsoft.com/office/drawing/2014/chart" uri="{C3380CC4-5D6E-409C-BE32-E72D297353CC}">
                    <c16:uniqueId val="{00000005-304F-4335-A4BE-80CAFA44B159}"/>
                  </c:ext>
                </c:extLst>
              </c15:ser>
            </c15:filteredLineSeries>
          </c:ext>
        </c:extLst>
      </c:lineChart>
      <c:catAx>
        <c:axId val="20706985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076576"/>
        <c:crosses val="autoZero"/>
        <c:auto val="1"/>
        <c:lblAlgn val="ctr"/>
        <c:lblOffset val="100"/>
        <c:noMultiLvlLbl val="0"/>
      </c:catAx>
      <c:valAx>
        <c:axId val="207076576"/>
        <c:scaling>
          <c:orientation val="minMax"/>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0698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chemeClr val="accent5"/>
              </a:solidFill>
              <a:ln w="19050">
                <a:solidFill>
                  <a:schemeClr val="lt1"/>
                </a:solidFill>
              </a:ln>
              <a:effectLst/>
            </c:spPr>
            <c:extLst>
              <c:ext xmlns:c16="http://schemas.microsoft.com/office/drawing/2014/chart" uri="{C3380CC4-5D6E-409C-BE32-E72D297353CC}">
                <c16:uniqueId val="{00000001-7790-437A-BC10-77C2A7E787B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790-437A-BC10-77C2A7E787B8}"/>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7790-437A-BC10-77C2A7E787B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790-437A-BC10-77C2A7E787B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790-437A-BC10-77C2A7E787B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7790-437A-BC10-77C2A7E787B8}"/>
              </c:ext>
            </c:extLst>
          </c:dPt>
          <c:dPt>
            <c:idx val="6"/>
            <c:bubble3D val="0"/>
            <c:spPr>
              <a:solidFill>
                <a:schemeClr val="accent3"/>
              </a:solidFill>
              <a:ln w="19050">
                <a:solidFill>
                  <a:schemeClr val="lt1"/>
                </a:solidFill>
              </a:ln>
              <a:effectLst/>
            </c:spPr>
            <c:extLst>
              <c:ext xmlns:c16="http://schemas.microsoft.com/office/drawing/2014/chart" uri="{C3380CC4-5D6E-409C-BE32-E72D297353CC}">
                <c16:uniqueId val="{0000000D-7790-437A-BC10-77C2A7E787B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7790-437A-BC10-77C2A7E787B8}"/>
              </c:ext>
            </c:extLst>
          </c:dPt>
          <c:dPt>
            <c:idx val="8"/>
            <c:bubble3D val="0"/>
            <c:spPr>
              <a:solidFill>
                <a:schemeClr val="accent2"/>
              </a:solidFill>
              <a:ln w="19050">
                <a:solidFill>
                  <a:schemeClr val="lt1"/>
                </a:solidFill>
              </a:ln>
              <a:effectLst/>
            </c:spPr>
            <c:extLst>
              <c:ext xmlns:c16="http://schemas.microsoft.com/office/drawing/2014/chart" uri="{C3380CC4-5D6E-409C-BE32-E72D297353CC}">
                <c16:uniqueId val="{00000011-7790-437A-BC10-77C2A7E787B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7790-437A-BC10-77C2A7E787B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7790-437A-BC10-77C2A7E787B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7790-437A-BC10-77C2A7E787B8}"/>
              </c:ext>
            </c:extLst>
          </c:dPt>
          <c:dPt>
            <c:idx val="12"/>
            <c:bubble3D val="0"/>
            <c:spPr>
              <a:solidFill>
                <a:schemeClr val="accent3"/>
              </a:solidFill>
              <a:ln w="19050">
                <a:solidFill>
                  <a:schemeClr val="lt1"/>
                </a:solidFill>
              </a:ln>
              <a:effectLst/>
            </c:spPr>
            <c:extLst>
              <c:ext xmlns:c16="http://schemas.microsoft.com/office/drawing/2014/chart" uri="{C3380CC4-5D6E-409C-BE32-E72D297353CC}">
                <c16:uniqueId val="{00000019-7790-437A-BC10-77C2A7E787B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7790-437A-BC10-77C2A7E787B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7790-437A-BC10-77C2A7E787B8}"/>
              </c:ext>
            </c:extLst>
          </c:dPt>
          <c:dLbls>
            <c:delete val="1"/>
          </c:dLbls>
          <c:cat>
            <c:strLit>
              <c:ptCount val="1"/>
              <c:pt idx="0">
                <c:v>''Summary ISLB'!$G$7:$G$18</c:v>
              </c:pt>
            </c:strLit>
          </c:cat>
          <c:val>
            <c:numRef>
              <c:f>'[Performance Table - Asset Level Q4 2024 v1.1.xlsx]Summary Fund II no lubbock'!$K$7:$K$21</c:f>
              <c:numCache>
                <c:formatCode>General</c:formatCode>
                <c:ptCount val="15"/>
                <c:pt idx="0" formatCode="0.0%">
                  <c:v>0.1684528634776937</c:v>
                </c:pt>
                <c:pt idx="2" formatCode="0.0%">
                  <c:v>0.33781894610364377</c:v>
                </c:pt>
                <c:pt idx="5" formatCode="0.0%">
                  <c:v>0.36543607650667875</c:v>
                </c:pt>
                <c:pt idx="8" formatCode="0.0%">
                  <c:v>6.1686530306856349E-2</c:v>
                </c:pt>
                <c:pt idx="12" formatCode="0.0%">
                  <c:v>6.6605583605127444E-2</c:v>
                </c:pt>
              </c:numCache>
            </c:numRef>
          </c:val>
          <c:extLst>
            <c:ext xmlns:c16="http://schemas.microsoft.com/office/drawing/2014/chart" uri="{C3380CC4-5D6E-409C-BE32-E72D297353CC}">
              <c16:uniqueId val="{0000001E-7790-437A-BC10-77C2A7E787B8}"/>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Stress Test Debt Availability Comparison</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'Availability Waterfall'!$B$50</c:f>
              <c:strCache>
                <c:ptCount val="1"/>
                <c:pt idx="0">
                  <c:v>Current - Stress Test</c:v>
                </c:pt>
              </c:strCache>
            </c:strRef>
          </c:tx>
          <c:spPr>
            <a:ln w="38100" cap="rnd">
              <a:solidFill>
                <a:schemeClr val="accent4"/>
              </a:solidFill>
              <a:round/>
            </a:ln>
            <a:effectLst/>
          </c:spPr>
          <c:marker>
            <c:symbol val="none"/>
          </c:marker>
          <c:dLbls>
            <c:spPr>
              <a:solidFill>
                <a:schemeClr val="accent4"/>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'Availability Waterfall'!$C$48:$L$48</c:f>
              <c:strCache>
                <c:ptCount val="8"/>
                <c:pt idx="0">
                  <c:v>Q1-24</c:v>
                </c:pt>
                <c:pt idx="1">
                  <c:v>Q2-24</c:v>
                </c:pt>
                <c:pt idx="2">
                  <c:v>Q3-24</c:v>
                </c:pt>
                <c:pt idx="3">
                  <c:v>Q4-24</c:v>
                </c:pt>
                <c:pt idx="4">
                  <c:v>Q1-25</c:v>
                </c:pt>
                <c:pt idx="5">
                  <c:v>Q2-25</c:v>
                </c:pt>
                <c:pt idx="6">
                  <c:v>Q3-25</c:v>
                </c:pt>
                <c:pt idx="7">
                  <c:v>Q4-25</c:v>
                </c:pt>
              </c:strCache>
              <c:extLst/>
            </c:strRef>
          </c:cat>
          <c:val>
            <c:numRef>
              <c:f>'Availability Waterfall'!$C$50:$L$50</c:f>
              <c:numCache>
                <c:formatCode>_("$"* #,##0.0_);_("$"* \(#,##0.0\);_("$"* "-"??_);_(@_)</c:formatCode>
                <c:ptCount val="8"/>
                <c:pt idx="0">
                  <c:v>51.364007604166488</c:v>
                </c:pt>
                <c:pt idx="1">
                  <c:v>37.330305803138401</c:v>
                </c:pt>
                <c:pt idx="2">
                  <c:v>42.856956021655833</c:v>
                </c:pt>
                <c:pt idx="3">
                  <c:v>45.427784600258065</c:v>
                </c:pt>
                <c:pt idx="4">
                  <c:v>30.967532361761812</c:v>
                </c:pt>
                <c:pt idx="5">
                  <c:v>21.018323201278292</c:v>
                </c:pt>
                <c:pt idx="6">
                  <c:v>10.664134960928777</c:v>
                </c:pt>
                <c:pt idx="7">
                  <c:v>10.541790769822626</c:v>
                </c:pt>
              </c:numCache>
              <c:extLst/>
            </c:numRef>
          </c:val>
          <c:smooth val="0"/>
          <c:extLst>
            <c:ext xmlns:c16="http://schemas.microsoft.com/office/drawing/2014/chart" uri="{C3380CC4-5D6E-409C-BE32-E72D297353CC}">
              <c16:uniqueId val="{00000000-163F-4A5B-81BD-497549D59C7D}"/>
            </c:ext>
          </c:extLst>
        </c:ser>
        <c:ser>
          <c:idx val="3"/>
          <c:order val="3"/>
          <c:tx>
            <c:strRef>
              <c:f>'Availability Waterfall'!$B$52</c:f>
              <c:strCache>
                <c:ptCount val="1"/>
                <c:pt idx="0">
                  <c:v>Sept - Stress Test</c:v>
                </c:pt>
              </c:strCache>
            </c:strRef>
          </c:tx>
          <c:spPr>
            <a:ln w="38100" cap="rnd">
              <a:solidFill>
                <a:schemeClr val="accent3">
                  <a:lumMod val="75000"/>
                </a:schemeClr>
              </a:solidFill>
              <a:round/>
            </a:ln>
            <a:effectLst/>
          </c:spPr>
          <c:marker>
            <c:symbol val="none"/>
          </c:marker>
          <c:dLbls>
            <c:spPr>
              <a:solidFill>
                <a:schemeClr val="accent3">
                  <a:lumMod val="75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'Availability Waterfall'!$C$48:$L$48</c:f>
              <c:strCache>
                <c:ptCount val="8"/>
                <c:pt idx="0">
                  <c:v>Q1-24</c:v>
                </c:pt>
                <c:pt idx="1">
                  <c:v>Q2-24</c:v>
                </c:pt>
                <c:pt idx="2">
                  <c:v>Q3-24</c:v>
                </c:pt>
                <c:pt idx="3">
                  <c:v>Q4-24</c:v>
                </c:pt>
                <c:pt idx="4">
                  <c:v>Q1-25</c:v>
                </c:pt>
                <c:pt idx="5">
                  <c:v>Q2-25</c:v>
                </c:pt>
                <c:pt idx="6">
                  <c:v>Q3-25</c:v>
                </c:pt>
                <c:pt idx="7">
                  <c:v>Q4-25</c:v>
                </c:pt>
              </c:strCache>
              <c:extLst/>
            </c:strRef>
          </c:cat>
          <c:val>
            <c:numRef>
              <c:f>'Availability Waterfall'!$C$52:$L$52</c:f>
              <c:numCache>
                <c:formatCode>_("$"* #,##0.0_);_("$"* \(#,##0.0\);_("$"* "-"??_);_(@_)</c:formatCode>
                <c:ptCount val="8"/>
                <c:pt idx="0">
                  <c:v>44.14061399907024</c:v>
                </c:pt>
                <c:pt idx="1">
                  <c:v>35.723110601235817</c:v>
                </c:pt>
                <c:pt idx="2">
                  <c:v>43.470217055546641</c:v>
                </c:pt>
                <c:pt idx="3">
                  <c:v>41.766268357796491</c:v>
                </c:pt>
                <c:pt idx="4">
                  <c:v>31.195417271371298</c:v>
                </c:pt>
                <c:pt idx="5">
                  <c:v>33.996809187307235</c:v>
                </c:pt>
                <c:pt idx="6">
                  <c:v>35.198821742102893</c:v>
                </c:pt>
                <c:pt idx="7">
                  <c:v>49.55459948701548</c:v>
                </c:pt>
              </c:numCache>
              <c:extLst/>
            </c:numRef>
          </c:val>
          <c:smooth val="0"/>
          <c:extLst>
            <c:ext xmlns:c16="http://schemas.microsoft.com/office/drawing/2014/chart" uri="{C3380CC4-5D6E-409C-BE32-E72D297353CC}">
              <c16:uniqueId val="{00000001-163F-4A5B-81BD-497549D59C7D}"/>
            </c:ext>
          </c:extLst>
        </c:ser>
        <c:ser>
          <c:idx val="5"/>
          <c:order val="5"/>
          <c:tx>
            <c:strRef>
              <c:f>'Availability Waterfall'!$B$54</c:f>
              <c:strCache>
                <c:ptCount val="1"/>
                <c:pt idx="0">
                  <c:v>Q2 FPR - Stress Test</c:v>
                </c:pt>
              </c:strCache>
            </c:strRef>
          </c:tx>
          <c:spPr>
            <a:ln w="38100" cap="rnd">
              <a:solidFill>
                <a:srgbClr val="B90F5A"/>
              </a:solidFill>
              <a:round/>
            </a:ln>
            <a:effectLst/>
          </c:spPr>
          <c:marker>
            <c:symbol val="none"/>
          </c:marker>
          <c:dLbls>
            <c:spPr>
              <a:solidFill>
                <a:srgbClr val="B90F5A"/>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'Availability Waterfall'!$C$48:$L$48</c:f>
              <c:strCache>
                <c:ptCount val="8"/>
                <c:pt idx="0">
                  <c:v>Q1-24</c:v>
                </c:pt>
                <c:pt idx="1">
                  <c:v>Q2-24</c:v>
                </c:pt>
                <c:pt idx="2">
                  <c:v>Q3-24</c:v>
                </c:pt>
                <c:pt idx="3">
                  <c:v>Q4-24</c:v>
                </c:pt>
                <c:pt idx="4">
                  <c:v>Q1-25</c:v>
                </c:pt>
                <c:pt idx="5">
                  <c:v>Q2-25</c:v>
                </c:pt>
                <c:pt idx="6">
                  <c:v>Q3-25</c:v>
                </c:pt>
                <c:pt idx="7">
                  <c:v>Q4-25</c:v>
                </c:pt>
              </c:strCache>
              <c:extLst/>
            </c:strRef>
          </c:cat>
          <c:val>
            <c:numRef>
              <c:f>'Availability Waterfall'!$C$54:$L$54</c:f>
              <c:numCache>
                <c:formatCode>_("$"* #,##0.0_);_("$"* \(#,##0.0\);_("$"* "-"??_);_(@_)</c:formatCode>
                <c:ptCount val="8"/>
                <c:pt idx="0">
                  <c:v>44.14061399907024</c:v>
                </c:pt>
                <c:pt idx="1">
                  <c:v>35.723110601235817</c:v>
                </c:pt>
                <c:pt idx="2">
                  <c:v>36.229645206484008</c:v>
                </c:pt>
                <c:pt idx="3">
                  <c:v>20.017275124902653</c:v>
                </c:pt>
                <c:pt idx="4">
                  <c:v>1.9322949984272668</c:v>
                </c:pt>
                <c:pt idx="5">
                  <c:v>2.8393444464355184</c:v>
                </c:pt>
                <c:pt idx="6">
                  <c:v>7.0910253561221452</c:v>
                </c:pt>
                <c:pt idx="7">
                  <c:v>23.304034255727345</c:v>
                </c:pt>
              </c:numCache>
              <c:extLst/>
            </c:numRef>
          </c:val>
          <c:smooth val="0"/>
          <c:extLst>
            <c:ext xmlns:c16="http://schemas.microsoft.com/office/drawing/2014/chart" uri="{C3380CC4-5D6E-409C-BE32-E72D297353CC}">
              <c16:uniqueId val="{00000002-163F-4A5B-81BD-497549D59C7D}"/>
            </c:ext>
          </c:extLst>
        </c:ser>
        <c:dLbls>
          <c:dLblPos val="ctr"/>
          <c:showLegendKey val="0"/>
          <c:showVal val="1"/>
          <c:showCatName val="0"/>
          <c:showSerName val="0"/>
          <c:showPercent val="0"/>
          <c:showBubbleSize val="0"/>
        </c:dLbls>
        <c:smooth val="0"/>
        <c:axId val="207069856"/>
        <c:axId val="207076576"/>
        <c:extLst>
          <c:ext xmlns:c15="http://schemas.microsoft.com/office/drawing/2012/chart" uri="{02D57815-91ED-43cb-92C2-25804820EDAC}">
            <c15:filteredLineSeries>
              <c15:ser>
                <c:idx val="0"/>
                <c:order val="0"/>
                <c:tx>
                  <c:strRef>
                    <c:extLst>
                      <c:ext uri="{02D57815-91ED-43cb-92C2-25804820EDAC}">
                        <c15:formulaRef>
                          <c15:sqref>'Availability Waterfall'!$B$49</c15:sqref>
                        </c15:formulaRef>
                      </c:ext>
                    </c:extLst>
                    <c:strCache>
                      <c:ptCount val="1"/>
                      <c:pt idx="0">
                        <c:v>Current - Base Case</c:v>
                      </c:pt>
                    </c:strCache>
                  </c:strRef>
                </c:tx>
                <c:spPr>
                  <a:ln w="38100" cap="rnd">
                    <a:solidFill>
                      <a:schemeClr val="tx2"/>
                    </a:solidFill>
                    <a:round/>
                  </a:ln>
                  <a:effectLst/>
                </c:spPr>
                <c:marker>
                  <c:symbol val="none"/>
                </c:marker>
                <c:dLbls>
                  <c:spPr>
                    <a:solidFill>
                      <a:schemeClr val="tx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'Availability Waterfall'!$C$48:$L$48</c15:sqref>
                        </c15:formulaRef>
                      </c:ext>
                    </c:extLst>
                    <c:strCache>
                      <c:ptCount val="8"/>
                      <c:pt idx="0">
                        <c:v>Q1-24</c:v>
                      </c:pt>
                      <c:pt idx="1">
                        <c:v>Q2-24</c:v>
                      </c:pt>
                      <c:pt idx="2">
                        <c:v>Q3-24</c:v>
                      </c:pt>
                      <c:pt idx="3">
                        <c:v>Q4-24</c:v>
                      </c:pt>
                      <c:pt idx="4">
                        <c:v>Q1-25</c:v>
                      </c:pt>
                      <c:pt idx="5">
                        <c:v>Q2-25</c:v>
                      </c:pt>
                      <c:pt idx="6">
                        <c:v>Q3-25</c:v>
                      </c:pt>
                      <c:pt idx="7">
                        <c:v>Q4-25</c:v>
                      </c:pt>
                    </c:strCache>
                  </c:strRef>
                </c:cat>
                <c:val>
                  <c:numRef>
                    <c:extLst>
                      <c:ext uri="{02D57815-91ED-43cb-92C2-25804820EDAC}">
                        <c15:formulaRef>
                          <c15:sqref>'Availability Waterfall'!$C$49:$L$49</c15:sqref>
                        </c15:formulaRef>
                      </c:ext>
                    </c:extLst>
                    <c:numCache>
                      <c:formatCode>_("$"* #,##0.0_);_("$"* \(#,##0.0\);_("$"* "-"??_);_(@_)</c:formatCode>
                      <c:ptCount val="8"/>
                      <c:pt idx="0">
                        <c:v>51.364007604166488</c:v>
                      </c:pt>
                      <c:pt idx="1">
                        <c:v>37.330305803138401</c:v>
                      </c:pt>
                      <c:pt idx="2">
                        <c:v>42.842292572728638</c:v>
                      </c:pt>
                      <c:pt idx="3">
                        <c:v>54.247058539727163</c:v>
                      </c:pt>
                      <c:pt idx="4">
                        <c:v>50.176344341256197</c:v>
                      </c:pt>
                      <c:pt idx="5">
                        <c:v>50.994821026016496</c:v>
                      </c:pt>
                      <c:pt idx="6">
                        <c:v>51.276639265285496</c:v>
                      </c:pt>
                      <c:pt idx="7">
                        <c:v>53.15752349811396</c:v>
                      </c:pt>
                    </c:numCache>
                  </c:numRef>
                </c:val>
                <c:smooth val="0"/>
                <c:extLst>
                  <c:ext xmlns:c16="http://schemas.microsoft.com/office/drawing/2014/chart" uri="{C3380CC4-5D6E-409C-BE32-E72D297353CC}">
                    <c16:uniqueId val="{00000003-163F-4A5B-81BD-497549D59C7D}"/>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'Availability Waterfall'!$B$51</c15:sqref>
                        </c15:formulaRef>
                      </c:ext>
                    </c:extLst>
                    <c:strCache>
                      <c:ptCount val="1"/>
                      <c:pt idx="0">
                        <c:v>Sept - Base Case</c:v>
                      </c:pt>
                    </c:strCache>
                  </c:strRef>
                </c:tx>
                <c:spPr>
                  <a:ln w="28575" cap="rnd">
                    <a:solidFill>
                      <a:schemeClr val="accent3"/>
                    </a:solidFill>
                    <a:round/>
                  </a:ln>
                  <a:effectLst/>
                </c:spPr>
                <c:marker>
                  <c:symbol val="none"/>
                </c:marker>
                <c:dLbls>
                  <c:spPr>
                    <a:solidFill>
                      <a:srgbClr val="1C6C99"/>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'Availability Waterfall'!$C$48:$L$48</c15:sqref>
                        </c15:formulaRef>
                      </c:ext>
                    </c:extLst>
                    <c:strCache>
                      <c:ptCount val="8"/>
                      <c:pt idx="0">
                        <c:v>Q1-24</c:v>
                      </c:pt>
                      <c:pt idx="1">
                        <c:v>Q2-24</c:v>
                      </c:pt>
                      <c:pt idx="2">
                        <c:v>Q3-24</c:v>
                      </c:pt>
                      <c:pt idx="3">
                        <c:v>Q4-24</c:v>
                      </c:pt>
                      <c:pt idx="4">
                        <c:v>Q1-25</c:v>
                      </c:pt>
                      <c:pt idx="5">
                        <c:v>Q2-25</c:v>
                      </c:pt>
                      <c:pt idx="6">
                        <c:v>Q3-25</c:v>
                      </c:pt>
                      <c:pt idx="7">
                        <c:v>Q4-25</c:v>
                      </c:pt>
                    </c:strCache>
                  </c:strRef>
                </c:cat>
                <c:val>
                  <c:numRef>
                    <c:extLst xmlns:c15="http://schemas.microsoft.com/office/drawing/2012/chart">
                      <c:ext xmlns:c15="http://schemas.microsoft.com/office/drawing/2012/chart" uri="{02D57815-91ED-43cb-92C2-25804820EDAC}">
                        <c15:formulaRef>
                          <c15:sqref>'Availability Waterfall'!$C$51:$L$51</c15:sqref>
                        </c15:formulaRef>
                      </c:ext>
                    </c:extLst>
                    <c:numCache>
                      <c:formatCode>_("$"* #,##0.0_);_("$"* \(#,##0.0\);_("$"* "-"??_);_(@_)</c:formatCode>
                      <c:ptCount val="8"/>
                      <c:pt idx="0">
                        <c:v>44.14061399907024</c:v>
                      </c:pt>
                      <c:pt idx="1">
                        <c:v>35.723110601235817</c:v>
                      </c:pt>
                      <c:pt idx="2">
                        <c:v>48.800597015838946</c:v>
                      </c:pt>
                      <c:pt idx="3">
                        <c:v>57.76619119383173</c:v>
                      </c:pt>
                      <c:pt idx="4">
                        <c:v>57.975625609365181</c:v>
                      </c:pt>
                      <c:pt idx="5">
                        <c:v>73.034903848533759</c:v>
                      </c:pt>
                      <c:pt idx="6">
                        <c:v>80.716207611815264</c:v>
                      </c:pt>
                      <c:pt idx="7">
                        <c:v>96.694587350863287</c:v>
                      </c:pt>
                    </c:numCache>
                  </c:numRef>
                </c:val>
                <c:smooth val="0"/>
                <c:extLst xmlns:c15="http://schemas.microsoft.com/office/drawing/2012/chart">
                  <c:ext xmlns:c16="http://schemas.microsoft.com/office/drawing/2014/chart" uri="{C3380CC4-5D6E-409C-BE32-E72D297353CC}">
                    <c16:uniqueId val="{00000004-163F-4A5B-81BD-497549D59C7D}"/>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'Availability Waterfall'!$B$53</c15:sqref>
                        </c15:formulaRef>
                      </c:ext>
                    </c:extLst>
                    <c:strCache>
                      <c:ptCount val="1"/>
                      <c:pt idx="0">
                        <c:v>Q2 FPR - Base Case</c:v>
                      </c:pt>
                    </c:strCache>
                  </c:strRef>
                </c:tx>
                <c:spPr>
                  <a:ln w="38100" cap="rnd">
                    <a:solidFill>
                      <a:srgbClr val="1C6C99"/>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'Availability Waterfall'!$C$48:$L$48</c15:sqref>
                        </c15:formulaRef>
                      </c:ext>
                    </c:extLst>
                    <c:strCache>
                      <c:ptCount val="8"/>
                      <c:pt idx="0">
                        <c:v>Q1-24</c:v>
                      </c:pt>
                      <c:pt idx="1">
                        <c:v>Q2-24</c:v>
                      </c:pt>
                      <c:pt idx="2">
                        <c:v>Q3-24</c:v>
                      </c:pt>
                      <c:pt idx="3">
                        <c:v>Q4-24</c:v>
                      </c:pt>
                      <c:pt idx="4">
                        <c:v>Q1-25</c:v>
                      </c:pt>
                      <c:pt idx="5">
                        <c:v>Q2-25</c:v>
                      </c:pt>
                      <c:pt idx="6">
                        <c:v>Q3-25</c:v>
                      </c:pt>
                      <c:pt idx="7">
                        <c:v>Q4-25</c:v>
                      </c:pt>
                    </c:strCache>
                  </c:strRef>
                </c:cat>
                <c:val>
                  <c:numRef>
                    <c:extLst xmlns:c15="http://schemas.microsoft.com/office/drawing/2012/chart">
                      <c:ext xmlns:c15="http://schemas.microsoft.com/office/drawing/2012/chart" uri="{02D57815-91ED-43cb-92C2-25804820EDAC}">
                        <c15:formulaRef>
                          <c15:sqref>'Availability Waterfall'!$C$53:$L$53</c15:sqref>
                        </c15:formulaRef>
                      </c:ext>
                    </c:extLst>
                    <c:numCache>
                      <c:formatCode>_("$"* #,##0.0_);_("$"* \(#,##0.0\);_("$"* "-"??_);_(@_)</c:formatCode>
                      <c:ptCount val="8"/>
                      <c:pt idx="0">
                        <c:v>44.14061399907024</c:v>
                      </c:pt>
                      <c:pt idx="1">
                        <c:v>35.723110601235817</c:v>
                      </c:pt>
                      <c:pt idx="2">
                        <c:v>45.011815645576633</c:v>
                      </c:pt>
                      <c:pt idx="3">
                        <c:v>39.045824843585024</c:v>
                      </c:pt>
                      <c:pt idx="4">
                        <c:v>30.976437006525316</c:v>
                      </c:pt>
                      <c:pt idx="5">
                        <c:v>43.450365266955828</c:v>
                      </c:pt>
                      <c:pt idx="6">
                        <c:v>50.433356638144176</c:v>
                      </c:pt>
                      <c:pt idx="7">
                        <c:v>68.479972156805559</c:v>
                      </c:pt>
                    </c:numCache>
                  </c:numRef>
                </c:val>
                <c:smooth val="0"/>
                <c:extLst xmlns:c15="http://schemas.microsoft.com/office/drawing/2012/chart">
                  <c:ext xmlns:c16="http://schemas.microsoft.com/office/drawing/2014/chart" uri="{C3380CC4-5D6E-409C-BE32-E72D297353CC}">
                    <c16:uniqueId val="{00000005-163F-4A5B-81BD-497549D59C7D}"/>
                  </c:ext>
                </c:extLst>
              </c15:ser>
            </c15:filteredLineSeries>
          </c:ext>
        </c:extLst>
      </c:lineChart>
      <c:catAx>
        <c:axId val="20706985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076576"/>
        <c:crosses val="autoZero"/>
        <c:auto val="1"/>
        <c:lblAlgn val="ctr"/>
        <c:lblOffset val="100"/>
        <c:noMultiLvlLbl val="0"/>
      </c:catAx>
      <c:valAx>
        <c:axId val="207076576"/>
        <c:scaling>
          <c:orientation val="minMax"/>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0698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No</a:t>
            </a:r>
            <a:r>
              <a:rPr lang="en-US" sz="1600" b="1" baseline="0"/>
              <a:t> Refi vs Whole Refi Delta Cash Flow</a:t>
            </a:r>
            <a:endParaRPr lang="en-US" sz="1600" b="1"/>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9112971664642908E-2"/>
          <c:y val="5.5129643288779853E-2"/>
          <c:w val="0.90177405667071409"/>
          <c:h val="0.81079824757189012"/>
        </c:manualLayout>
      </c:layout>
      <c:barChart>
        <c:barDir val="col"/>
        <c:grouping val="clustered"/>
        <c:varyColors val="0"/>
        <c:ser>
          <c:idx val="0"/>
          <c:order val="0"/>
          <c:tx>
            <c:strRef>
              <c:f>'IRR &amp; Promote'!$S$30</c:f>
              <c:strCache>
                <c:ptCount val="1"/>
                <c:pt idx="0">
                  <c:v>Delta</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1-7B8F-4215-8BB5-066CB2AE364C}"/>
              </c:ext>
            </c:extLst>
          </c:dPt>
          <c:dPt>
            <c:idx val="9"/>
            <c:invertIfNegative val="0"/>
            <c:bubble3D val="0"/>
            <c:spPr>
              <a:solidFill>
                <a:srgbClr val="FFC000"/>
              </a:solidFill>
              <a:ln>
                <a:noFill/>
              </a:ln>
              <a:effectLst/>
            </c:spPr>
            <c:extLst>
              <c:ext xmlns:c16="http://schemas.microsoft.com/office/drawing/2014/chart" uri="{C3380CC4-5D6E-409C-BE32-E72D297353CC}">
                <c16:uniqueId val="{00000003-7B8F-4215-8BB5-066CB2AE364C}"/>
              </c:ext>
            </c:extLst>
          </c:dPt>
          <c:dLbls>
            <c:spPr>
              <a:solidFill>
                <a:srgbClr val="FFC000"/>
              </a:solid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'IRR &amp; Promote'!$T$27:$AC$27</c:f>
              <c:strCache>
                <c:ptCount val="10"/>
                <c:pt idx="0">
                  <c:v>Q3-25</c:v>
                </c:pt>
                <c:pt idx="1">
                  <c:v>Q4-25</c:v>
                </c:pt>
                <c:pt idx="2">
                  <c:v>Q1-26</c:v>
                </c:pt>
                <c:pt idx="3">
                  <c:v>Q2-26</c:v>
                </c:pt>
                <c:pt idx="4">
                  <c:v>Q3-26</c:v>
                </c:pt>
                <c:pt idx="5">
                  <c:v>Q4-26</c:v>
                </c:pt>
                <c:pt idx="6">
                  <c:v>Q1-27</c:v>
                </c:pt>
                <c:pt idx="7">
                  <c:v>Q2-27</c:v>
                </c:pt>
                <c:pt idx="8">
                  <c:v>Q3-27</c:v>
                </c:pt>
                <c:pt idx="9">
                  <c:v>Q4-27</c:v>
                </c:pt>
              </c:strCache>
            </c:strRef>
          </c:cat>
          <c:val>
            <c:numRef>
              <c:f>'IRR &amp; Promote'!$T$30:$AC$30</c:f>
              <c:numCache>
                <c:formatCode>_("$"* #,##0.00_);_("$"* \(#,##0.00\);_("$"* "-"??_);_(@_)</c:formatCode>
                <c:ptCount val="10"/>
                <c:pt idx="0">
                  <c:v>-231.1893344910022</c:v>
                </c:pt>
                <c:pt idx="1">
                  <c:v>4.5999999999999996</c:v>
                </c:pt>
                <c:pt idx="2">
                  <c:v>4.5999999999999996</c:v>
                </c:pt>
                <c:pt idx="3">
                  <c:v>4.4313334219933829</c:v>
                </c:pt>
                <c:pt idx="4">
                  <c:v>4.8265457865668449</c:v>
                </c:pt>
                <c:pt idx="5">
                  <c:v>6.2658979851665677</c:v>
                </c:pt>
                <c:pt idx="6">
                  <c:v>6.3986731556723679</c:v>
                </c:pt>
                <c:pt idx="7">
                  <c:v>5.883237840871324</c:v>
                </c:pt>
                <c:pt idx="8">
                  <c:v>5.1188524973547747</c:v>
                </c:pt>
                <c:pt idx="9">
                  <c:v>238.87798079420429</c:v>
                </c:pt>
              </c:numCache>
            </c:numRef>
          </c:val>
          <c:extLst>
            <c:ext xmlns:c16="http://schemas.microsoft.com/office/drawing/2014/chart" uri="{C3380CC4-5D6E-409C-BE32-E72D297353CC}">
              <c16:uniqueId val="{00000004-7748-4E1E-80D6-64EE565A3EDE}"/>
            </c:ext>
          </c:extLst>
        </c:ser>
        <c:dLbls>
          <c:showLegendKey val="0"/>
          <c:showVal val="0"/>
          <c:showCatName val="0"/>
          <c:showSerName val="0"/>
          <c:showPercent val="0"/>
          <c:showBubbleSize val="0"/>
        </c:dLbls>
        <c:gapWidth val="219"/>
        <c:axId val="338892064"/>
        <c:axId val="338889184"/>
      </c:barChart>
      <c:barChart>
        <c:barDir val="col"/>
        <c:grouping val="clustered"/>
        <c:varyColors val="0"/>
        <c:ser>
          <c:idx val="1"/>
          <c:order val="1"/>
          <c:tx>
            <c:v>delta 2</c:v>
          </c:tx>
          <c:spPr>
            <a:solidFill>
              <a:srgbClr val="FFC000"/>
            </a:solidFill>
            <a:ln>
              <a:noFill/>
            </a:ln>
            <a:effectLst/>
          </c:spPr>
          <c:invertIfNegative val="0"/>
          <c:dLbls>
            <c:spPr>
              <a:solidFill>
                <a:srgbClr val="FFC000"/>
              </a:solid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'IRR &amp; Promote'!$T$27:$AC$27</c:f>
              <c:strCache>
                <c:ptCount val="10"/>
                <c:pt idx="0">
                  <c:v>Q3-25</c:v>
                </c:pt>
                <c:pt idx="1">
                  <c:v>Q4-25</c:v>
                </c:pt>
                <c:pt idx="2">
                  <c:v>Q1-26</c:v>
                </c:pt>
                <c:pt idx="3">
                  <c:v>Q2-26</c:v>
                </c:pt>
                <c:pt idx="4">
                  <c:v>Q3-26</c:v>
                </c:pt>
                <c:pt idx="5">
                  <c:v>Q4-26</c:v>
                </c:pt>
                <c:pt idx="6">
                  <c:v>Q1-27</c:v>
                </c:pt>
                <c:pt idx="7">
                  <c:v>Q2-27</c:v>
                </c:pt>
                <c:pt idx="8">
                  <c:v>Q3-27</c:v>
                </c:pt>
                <c:pt idx="9">
                  <c:v>Q4-27</c:v>
                </c:pt>
              </c:strCache>
            </c:strRef>
          </c:cat>
          <c:val>
            <c:numRef>
              <c:f>'IRR &amp; Promote'!$T$31:$AC$31</c:f>
              <c:numCache>
                <c:formatCode>General</c:formatCode>
                <c:ptCount val="10"/>
                <c:pt idx="0" formatCode="_(&quot;$&quot;* #,##0.00_);_(&quot;$&quot;* \(#,##0.00\);_(&quot;$&quot;* &quot;-&quot;??_);_(@_)">
                  <c:v>-231.1893344910022</c:v>
                </c:pt>
                <c:pt idx="9" formatCode="_(&quot;$&quot;* #,##0.00_);_(&quot;$&quot;* \(#,##0.00\);_(&quot;$&quot;* &quot;-&quot;??_);_(@_)">
                  <c:v>238.87798079420429</c:v>
                </c:pt>
              </c:numCache>
            </c:numRef>
          </c:val>
          <c:extLst>
            <c:ext xmlns:c16="http://schemas.microsoft.com/office/drawing/2014/chart" uri="{C3380CC4-5D6E-409C-BE32-E72D297353CC}">
              <c16:uniqueId val="{00000005-7748-4E1E-80D6-64EE565A3EDE}"/>
            </c:ext>
          </c:extLst>
        </c:ser>
        <c:dLbls>
          <c:showLegendKey val="0"/>
          <c:showVal val="0"/>
          <c:showCatName val="0"/>
          <c:showSerName val="0"/>
          <c:showPercent val="0"/>
          <c:showBubbleSize val="0"/>
        </c:dLbls>
        <c:gapWidth val="219"/>
        <c:axId val="2051326320"/>
        <c:axId val="2051342640"/>
      </c:barChart>
      <c:catAx>
        <c:axId val="33889206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8889184"/>
        <c:crosses val="autoZero"/>
        <c:auto val="1"/>
        <c:lblAlgn val="ctr"/>
        <c:lblOffset val="100"/>
        <c:noMultiLvlLbl val="0"/>
      </c:catAx>
      <c:valAx>
        <c:axId val="338889184"/>
        <c:scaling>
          <c:orientation val="minMax"/>
          <c:max val="30"/>
          <c:min val="-30"/>
        </c:scaling>
        <c:delete val="0"/>
        <c:axPos val="l"/>
        <c:numFmt formatCode="_(&quot;$&quot;* #,##0.00_);_(&quot;$&quot;* \(#,##0.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8892064"/>
        <c:crosses val="autoZero"/>
        <c:crossBetween val="between"/>
      </c:valAx>
      <c:valAx>
        <c:axId val="2051342640"/>
        <c:scaling>
          <c:orientation val="minMax"/>
          <c:max val="200"/>
          <c:min val="-200"/>
        </c:scaling>
        <c:delete val="0"/>
        <c:axPos val="r"/>
        <c:numFmt formatCode="_(&quot;$&quot;* #,##0.00_);_(&quot;$&quot;* \(#,##0.00\);_(&quot;$&quot;* &quot;-&quot;??_);_(@_)"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1326320"/>
        <c:crosses val="max"/>
        <c:crossBetween val="between"/>
      </c:valAx>
      <c:catAx>
        <c:axId val="2051326320"/>
        <c:scaling>
          <c:orientation val="minMax"/>
        </c:scaling>
        <c:delete val="1"/>
        <c:axPos val="b"/>
        <c:numFmt formatCode="General" sourceLinked="1"/>
        <c:majorTickMark val="out"/>
        <c:minorTickMark val="none"/>
        <c:tickLblPos val="nextTo"/>
        <c:crossAx val="2051342640"/>
        <c:crosses val="autoZero"/>
        <c:auto val="1"/>
        <c:lblAlgn val="ctr"/>
        <c:lblOffset val="100"/>
        <c:noMultiLvlLbl val="0"/>
      </c:cat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Forecasted Economic Occupancy</a:t>
            </a:r>
          </a:p>
          <a:p>
            <a:pPr>
              <a:defRPr/>
            </a:pPr>
            <a:r>
              <a:rPr lang="en-US"/>
              <a:t>as of 2Q25</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'Presentation View'!$A$1</c:f>
              <c:strCache>
                <c:ptCount val="1"/>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'Presentation View'!$B$6:$E$6</c:f>
              <c:strCache>
                <c:ptCount val="4"/>
                <c:pt idx="0">
                  <c:v>EOQ 9/2025</c:v>
                </c:pt>
                <c:pt idx="1">
                  <c:v>EOQ 12/2025</c:v>
                </c:pt>
                <c:pt idx="2">
                  <c:v>EOQ 3/2026</c:v>
                </c:pt>
                <c:pt idx="3">
                  <c:v>EOQ 6/2026</c:v>
                </c:pt>
              </c:strCache>
            </c:strRef>
          </c:cat>
          <c:val>
            <c:numRef>
              <c:f>'Presentation View'!$B$9:$E$9</c:f>
              <c:numCache>
                <c:formatCode>0.0%</c:formatCode>
                <c:ptCount val="4"/>
                <c:pt idx="0">
                  <c:v>0.80556481234706401</c:v>
                </c:pt>
                <c:pt idx="1">
                  <c:v>0.80876649381789445</c:v>
                </c:pt>
                <c:pt idx="2">
                  <c:v>0.86433331157299476</c:v>
                </c:pt>
                <c:pt idx="3">
                  <c:v>0.91033755928157623</c:v>
                </c:pt>
              </c:numCache>
            </c:numRef>
          </c:val>
          <c:extLst>
            <c:ext xmlns:c16="http://schemas.microsoft.com/office/drawing/2014/chart" uri="{C3380CC4-5D6E-409C-BE32-E72D297353CC}">
              <c16:uniqueId val="{00000000-45D7-40C5-B5E5-19D805B005CB}"/>
            </c:ext>
          </c:extLst>
        </c:ser>
        <c:dLbls>
          <c:dLblPos val="inEnd"/>
          <c:showLegendKey val="0"/>
          <c:showVal val="1"/>
          <c:showCatName val="0"/>
          <c:showSerName val="0"/>
          <c:showPercent val="0"/>
          <c:showBubbleSize val="0"/>
        </c:dLbls>
        <c:gapWidth val="219"/>
        <c:overlap val="-27"/>
        <c:axId val="220416688"/>
        <c:axId val="220440688"/>
        <c:extLst>
          <c:ext xmlns:c15="http://schemas.microsoft.com/office/drawing/2012/chart" uri="{02D57815-91ED-43cb-92C2-25804820EDAC}">
            <c15:filteredBarSeries>
              <c15:ser>
                <c:idx val="1"/>
                <c:order val="1"/>
                <c:tx>
                  <c:strRef>
                    <c:extLst>
                      <c:ext uri="{02D57815-91ED-43cb-92C2-25804820EDAC}">
                        <c15:formulaRef>
                          <c15:sqref>'Presentation View'!$B$6</c15:sqref>
                        </c15:formulaRef>
                      </c:ext>
                    </c:extLst>
                    <c:strCache>
                      <c:ptCount val="1"/>
                      <c:pt idx="0">
                        <c:v>EOQ 9/2025</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'Presentation View'!$B$6:$E$6</c15:sqref>
                        </c15:formulaRef>
                      </c:ext>
                    </c:extLst>
                    <c:strCache>
                      <c:ptCount val="4"/>
                      <c:pt idx="0">
                        <c:v>EOQ 9/2025</c:v>
                      </c:pt>
                      <c:pt idx="1">
                        <c:v>EOQ 12/2025</c:v>
                      </c:pt>
                      <c:pt idx="2">
                        <c:v>EOQ 3/2026</c:v>
                      </c:pt>
                      <c:pt idx="3">
                        <c:v>EOQ 6/2026</c:v>
                      </c:pt>
                    </c:strCache>
                  </c:strRef>
                </c:cat>
                <c:val>
                  <c:numRef>
                    <c:extLst>
                      <c:ext uri="{02D57815-91ED-43cb-92C2-25804820EDAC}">
                        <c15:formulaRef>
                          <c15:sqref>'Presentation View'!$C$6:$E$6</c15:sqref>
                        </c15:formulaRef>
                      </c:ext>
                    </c:extLst>
                    <c:numCache>
                      <c:formatCode>General</c:formatCode>
                      <c:ptCount val="3"/>
                      <c:pt idx="0">
                        <c:v>0</c:v>
                      </c:pt>
                      <c:pt idx="1">
                        <c:v>0</c:v>
                      </c:pt>
                      <c:pt idx="2">
                        <c:v>0</c:v>
                      </c:pt>
                    </c:numCache>
                  </c:numRef>
                </c:val>
                <c:extLst>
                  <c:ext xmlns:c16="http://schemas.microsoft.com/office/drawing/2014/chart" uri="{C3380CC4-5D6E-409C-BE32-E72D297353CC}">
                    <c16:uniqueId val="{00000001-45D7-40C5-B5E5-19D805B005CB}"/>
                  </c:ext>
                </c:extLst>
              </c15:ser>
            </c15:filteredBarSeries>
          </c:ext>
        </c:extLst>
      </c:barChart>
      <c:catAx>
        <c:axId val="220416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0440688"/>
        <c:crosses val="autoZero"/>
        <c:auto val="1"/>
        <c:lblAlgn val="ctr"/>
        <c:lblOffset val="100"/>
        <c:noMultiLvlLbl val="0"/>
      </c:catAx>
      <c:valAx>
        <c:axId val="220440688"/>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04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Leasing Spread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All Leases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Rent Increase over Prior Leases</c:v>
                </c:pt>
                <c:pt idx="1">
                  <c:v>Rent Increase over BP</c:v>
                </c:pt>
              </c:strCache>
            </c:strRef>
          </c:cat>
          <c:val>
            <c:numRef>
              <c:f>Sheet1!$B$2:$B$3</c:f>
              <c:numCache>
                <c:formatCode>0%</c:formatCode>
                <c:ptCount val="2"/>
                <c:pt idx="0">
                  <c:v>0.29389999999999999</c:v>
                </c:pt>
                <c:pt idx="1">
                  <c:v>1.89E-2</c:v>
                </c:pt>
              </c:numCache>
            </c:numRef>
          </c:val>
          <c:extLst>
            <c:ext xmlns:c16="http://schemas.microsoft.com/office/drawing/2014/chart" uri="{C3380CC4-5D6E-409C-BE32-E72D297353CC}">
              <c16:uniqueId val="{00000000-DF89-486E-B9CF-1A4D509042EF}"/>
            </c:ext>
          </c:extLst>
        </c:ser>
        <c:ser>
          <c:idx val="1"/>
          <c:order val="1"/>
          <c:tx>
            <c:strRef>
              <c:f>Sheet1!$C$1</c:f>
              <c:strCache>
                <c:ptCount val="1"/>
                <c:pt idx="0">
                  <c:v>Fund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Rent Increase over Prior Leases</c:v>
                </c:pt>
                <c:pt idx="1">
                  <c:v>Rent Increase over BP</c:v>
                </c:pt>
              </c:strCache>
            </c:strRef>
          </c:cat>
          <c:val>
            <c:numRef>
              <c:f>Sheet1!$C$2:$C$3</c:f>
              <c:numCache>
                <c:formatCode>0%</c:formatCode>
                <c:ptCount val="2"/>
                <c:pt idx="0">
                  <c:v>0.41599999999999998</c:v>
                </c:pt>
                <c:pt idx="1">
                  <c:v>0.18429999999999999</c:v>
                </c:pt>
              </c:numCache>
            </c:numRef>
          </c:val>
          <c:extLst>
            <c:ext xmlns:c16="http://schemas.microsoft.com/office/drawing/2014/chart" uri="{C3380CC4-5D6E-409C-BE32-E72D297353CC}">
              <c16:uniqueId val="{00000001-DF89-486E-B9CF-1A4D509042EF}"/>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Escalations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All Leases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Escalations (%)</c:v>
                </c:pt>
                <c:pt idx="1">
                  <c:v>Escalations BP (%)</c:v>
                </c:pt>
              </c:strCache>
            </c:strRef>
          </c:cat>
          <c:val>
            <c:numRef>
              <c:f>Sheet1!$B$2:$B$3</c:f>
              <c:numCache>
                <c:formatCode>0.00%</c:formatCode>
                <c:ptCount val="2"/>
                <c:pt idx="0">
                  <c:v>5.3400000000000003E-2</c:v>
                </c:pt>
                <c:pt idx="1">
                  <c:v>3.0700000000000002E-2</c:v>
                </c:pt>
              </c:numCache>
            </c:numRef>
          </c:val>
          <c:extLst>
            <c:ext xmlns:c16="http://schemas.microsoft.com/office/drawing/2014/chart" uri="{C3380CC4-5D6E-409C-BE32-E72D297353CC}">
              <c16:uniqueId val="{00000000-590A-491E-8BAA-F55BD3CAF1DB}"/>
            </c:ext>
          </c:extLst>
        </c:ser>
        <c:ser>
          <c:idx val="1"/>
          <c:order val="1"/>
          <c:tx>
            <c:strRef>
              <c:f>Sheet1!$C$1</c:f>
              <c:strCache>
                <c:ptCount val="1"/>
                <c:pt idx="0">
                  <c:v>Fund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Escalations (%)</c:v>
                </c:pt>
                <c:pt idx="1">
                  <c:v>Escalations BP (%)</c:v>
                </c:pt>
              </c:strCache>
            </c:strRef>
          </c:cat>
          <c:val>
            <c:numRef>
              <c:f>Sheet1!$C$2:$C$3</c:f>
              <c:numCache>
                <c:formatCode>0.00%</c:formatCode>
                <c:ptCount val="2"/>
                <c:pt idx="0">
                  <c:v>3.9300000000000002E-2</c:v>
                </c:pt>
                <c:pt idx="1">
                  <c:v>2.7400000000000001E-2</c:v>
                </c:pt>
              </c:numCache>
            </c:numRef>
          </c:val>
          <c:extLst>
            <c:ext xmlns:c16="http://schemas.microsoft.com/office/drawing/2014/chart" uri="{C3380CC4-5D6E-409C-BE32-E72D297353CC}">
              <c16:uniqueId val="{00000001-590A-491E-8BAA-F55BD3CAF1DB}"/>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Rate Comparison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Prior Lease PSF</c:v>
                </c:pt>
                <c:pt idx="1">
                  <c:v>PSF (BP)</c:v>
                </c:pt>
                <c:pt idx="2">
                  <c:v>FM PSF</c:v>
                </c:pt>
                <c:pt idx="3">
                  <c:v>PSF</c:v>
                </c:pt>
              </c:strCache>
            </c:strRef>
          </c:cat>
          <c:val>
            <c:numRef>
              <c:f>Sheet1!$B$2:$B$5</c:f>
              <c:numCache>
                <c:formatCode>"$"#,##0.00</c:formatCode>
                <c:ptCount val="4"/>
                <c:pt idx="0">
                  <c:v>5.75</c:v>
                </c:pt>
                <c:pt idx="1">
                  <c:v>7.16</c:v>
                </c:pt>
                <c:pt idx="2">
                  <c:v>8.07</c:v>
                </c:pt>
                <c:pt idx="3">
                  <c:v>8.48</c:v>
                </c:pt>
              </c:numCache>
            </c:numRef>
          </c:val>
          <c:extLst>
            <c:ext xmlns:c16="http://schemas.microsoft.com/office/drawing/2014/chart" uri="{C3380CC4-5D6E-409C-BE32-E72D297353CC}">
              <c16:uniqueId val="{00000000-CA60-4C55-8DAA-58F0A77EBF02}"/>
            </c:ext>
          </c:extLst>
        </c:ser>
        <c:dLbls>
          <c:showLegendKey val="0"/>
          <c:showVal val="0"/>
          <c:showCatName val="0"/>
          <c:showSerName val="0"/>
          <c:showPercent val="0"/>
          <c:showBubbleSize val="0"/>
        </c:dLbls>
        <c:gapWidth val="219"/>
        <c:overlap val="-27"/>
        <c:axId val="1611877792"/>
        <c:axId val="1611902272"/>
      </c:barChart>
      <c:catAx>
        <c:axId val="161187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11902272"/>
        <c:crosses val="autoZero"/>
        <c:auto val="1"/>
        <c:lblAlgn val="ctr"/>
        <c:lblOffset val="100"/>
        <c:noMultiLvlLbl val="0"/>
      </c:catAx>
      <c:valAx>
        <c:axId val="1611902272"/>
        <c:scaling>
          <c:orientation val="minMax"/>
        </c:scaling>
        <c:delete val="1"/>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crossAx val="16118777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withinLinear" id="14">
  <a:schemeClr val="accent1"/>
</cs:colorStyle>
</file>

<file path=ppt/charts/colors2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7.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30F_A6418665.xml><?xml version="1.0" encoding="utf-8"?>
<p188:cmLst xmlns:a="http://schemas.openxmlformats.org/drawingml/2006/main" xmlns:r="http://schemas.openxmlformats.org/officeDocument/2006/relationships" xmlns:p188="http://schemas.microsoft.com/office/powerpoint/2018/8/main">
  <p188:cm id="{E0763DE0-19D0-45F5-8862-368CE70D45F1}" authorId="{D1717886-64C6-EDA3-6DF0-B227E733F856}" created="2025-07-22T09:00:03.057">
    <ac:deMkLst xmlns:ac="http://schemas.microsoft.com/office/drawing/2013/main/command">
      <pc:docMk xmlns:pc="http://schemas.microsoft.com/office/powerpoint/2013/main/command"/>
      <pc:sldMk xmlns:pc="http://schemas.microsoft.com/office/powerpoint/2013/main/command" cId="2789312101" sldId="4879"/>
      <ac:graphicFrameMk id="7" creationId="{3BC6345F-70AB-105E-B4B4-A2F6A23BEA32}"/>
    </ac:deMkLst>
    <p188:txBody>
      <a:bodyPr/>
      <a:lstStyle/>
      <a:p>
        <a:r>
          <a:rPr lang="en-US"/>
          <a:t>[@Matt Keegan] Please go through this with a formatting fine tooth comb - I won’t comment item by item, but please review both decks</a:t>
        </a:r>
      </a:p>
    </p188:txBody>
  </p188:cm>
  <p188:cm id="{4D78D6E9-4A11-4BF3-907D-01B0F0590717}" authorId="{D1717886-64C6-EDA3-6DF0-B227E733F856}" created="2025-07-22T09:01:23.253">
    <ac:deMkLst xmlns:ac="http://schemas.microsoft.com/office/drawing/2013/main/command">
      <pc:docMk xmlns:pc="http://schemas.microsoft.com/office/powerpoint/2013/main/command"/>
      <pc:sldMk xmlns:pc="http://schemas.microsoft.com/office/powerpoint/2013/main/command" cId="2789312101" sldId="4879"/>
      <ac:graphicFrameMk id="7" creationId="{3BC6345F-70AB-105E-B4B4-A2F6A23BEA32}"/>
    </ac:deMkLst>
    <p188:txBody>
      <a:bodyPr/>
      <a:lstStyle/>
      <a:p>
        <a:r>
          <a:rPr lang="en-US"/>
          <a:t>[@Matt Keegan] In your rate comparison chart, the titling needs to be adjusted - the $7.60 PSF should be for Leased PSF or whatever we usually call it</a:t>
        </a:r>
      </a:p>
    </p188:txBody>
  </p188:cm>
  <p188:cm id="{FD6F632B-FC31-4217-B793-3D5F80D93BC1}" authorId="{D1717886-64C6-EDA3-6DF0-B227E733F856}" created="2025-07-22T09:02:18.965">
    <ac:deMkLst xmlns:ac="http://schemas.microsoft.com/office/drawing/2013/main/command">
      <pc:docMk xmlns:pc="http://schemas.microsoft.com/office/powerpoint/2013/main/command"/>
      <pc:sldMk xmlns:pc="http://schemas.microsoft.com/office/powerpoint/2013/main/command" cId="2789312101" sldId="4879"/>
      <ac:graphicFrameMk id="22" creationId="{824484D3-9B24-5AF4-397F-FE91075DE9DF}"/>
    </ac:deMkLst>
    <p188:txBody>
      <a:bodyPr/>
      <a:lstStyle/>
      <a:p>
        <a:r>
          <a:rPr lang="en-US"/>
          <a:t>[@Matt Keegan] Leasing spread charts don’t match the data below</a:t>
        </a:r>
      </a:p>
    </p188:txBody>
  </p188:cm>
  <p188:cm id="{3C60EBED-EFFC-4532-9902-E213BD661818}" authorId="{D1717886-64C6-EDA3-6DF0-B227E733F856}" created="2025-07-22T09:03:47.140">
    <ac:deMkLst xmlns:ac="http://schemas.microsoft.com/office/drawing/2013/main/command">
      <pc:docMk xmlns:pc="http://schemas.microsoft.com/office/powerpoint/2013/main/command"/>
      <pc:sldMk xmlns:pc="http://schemas.microsoft.com/office/powerpoint/2013/main/command" cId="2789312101" sldId="4879"/>
      <ac:graphicFrameMk id="23" creationId="{97A513B0-8C18-DB26-98C6-CB7FB9BABB23}"/>
    </ac:deMkLst>
    <p188:txBody>
      <a:bodyPr/>
      <a:lstStyle/>
      <a:p>
        <a:r>
          <a:rPr lang="en-US"/>
          <a:t>[@Matt Keegan] Escalation data doesn’t match, though I think Jacksonville is still wrong with the 15% below. Numbers should also show as a percentage on the charge. Please also round to two decimals. </a:t>
        </a:r>
      </a:p>
    </p188:txBody>
  </p188:cm>
</p188:cmLst>
</file>

<file path=ppt/comments/modernComment_13B4_CA819A69.xml><?xml version="1.0" encoding="utf-8"?>
<p188:cmLst xmlns:a="http://schemas.openxmlformats.org/drawingml/2006/main" xmlns:r="http://schemas.openxmlformats.org/officeDocument/2006/relationships" xmlns:p188="http://schemas.microsoft.com/office/powerpoint/2018/8/main">
  <p188:cm id="{39077475-6BD5-F24D-B689-E4E8D11EA8CC}" authorId="{D408F5DB-C3AE-414F-9D46-64F495B9466C}" created="2024-10-23T03:02:29.027">
    <ac:txMkLst xmlns:ac="http://schemas.microsoft.com/office/drawing/2013/main/command">
      <pc:docMk xmlns:pc="http://schemas.microsoft.com/office/powerpoint/2013/main/command"/>
      <pc:sldMk xmlns:pc="http://schemas.microsoft.com/office/powerpoint/2013/main/command" cId="3397491305" sldId="5044"/>
      <ac:spMk id="65" creationId="{3FCB4863-1E5D-F5BB-146E-3183DE85E982}"/>
      <ac:txMk cp="0">
        <ac:context len="533" hash="3023555929"/>
      </ac:txMk>
    </ac:txMkLst>
    <p188:pos x="6356428" y="513075"/>
    <p188:txBody>
      <a:bodyPr/>
      <a:lstStyle/>
      <a:p>
        <a:r>
          <a:rPr lang="en-US"/>
          <a:t>Update previous numbers, look at last FPR</a:t>
        </a:r>
      </a:p>
    </p188:txBody>
  </p188:cm>
</p188:cmLst>
</file>

<file path=ppt/comments/modernComment_13C1_739A2035.xml><?xml version="1.0" encoding="utf-8"?>
<p188:cmLst xmlns:a="http://schemas.openxmlformats.org/drawingml/2006/main" xmlns:r="http://schemas.openxmlformats.org/officeDocument/2006/relationships" xmlns:p188="http://schemas.microsoft.com/office/powerpoint/2018/8/main">
  <p188:cm id="{14F98EB2-7199-4740-A215-EE2658EA29D2}" authorId="{E86B34FE-2000-3AC7-2E7C-19D8C3E50A8D}" created="2025-04-23T15:05:05.294">
    <pc:sldMkLst xmlns:pc="http://schemas.microsoft.com/office/powerpoint/2013/main/command">
      <pc:docMk/>
      <pc:sldMk cId="1939480629" sldId="5057"/>
    </pc:sldMkLst>
    <p188:replyLst>
      <p188:reply id="{0ED5D102-A9D2-4B03-9C02-679B7A58762D}" authorId="{7AB25DF1-C79E-BE43-BC56-0D079C2B62EB}" created="2025-04-24T07:44:40.129">
        <p188:txBody>
          <a:bodyPr/>
          <a:lstStyle/>
          <a:p>
            <a:r>
              <a:rPr lang="en-US"/>
              <a:t>Occupancy:
- per Tenancy Schedule I
- adjusted for 3 tenants pending termination per AM (Global Concentrate, Simonik, TexPac
*30bp delta to AM slide 11 for total fund adjusted physical occupancy
**calc performed in KeyBank Compliance file v4</a:t>
            </a:r>
          </a:p>
        </p188:txBody>
      </p188:reply>
      <p188:reply id="{98390EC2-4148-4427-BAD2-52DB2BEDC3DA}" authorId="{7AB25DF1-C79E-BE43-BC56-0D079C2B62EB}" created="2025-04-24T07:48:25.075">
        <p188:txBody>
          <a:bodyPr/>
          <a:lstStyle/>
          <a:p>
            <a:r>
              <a:rPr lang="en-US"/>
              <a:t>Yield on Cost:
- using T12 NOI per KeyBank definition
- T12 NOI calculated in KeyBank Compliance file v4 and copied over into DB tab in FPR excel file
**calc performed in DB tab, using KeyBank T12 NOI and WATC per property as of Q1 2025</a:t>
            </a:r>
          </a:p>
        </p188:txBody>
      </p188:reply>
    </p188:replyLst>
    <p188:txBody>
      <a:bodyPr/>
      <a:lstStyle/>
      <a:p>
        <a:r>
          <a:rPr lang="en-US"/>
          <a:t>Add Occupancy and Yoc per Pool</a:t>
        </a:r>
      </a:p>
    </p188:txBody>
  </p188:cm>
  <p188:cm id="{363A5152-9373-431F-AF2A-87227AB8153A}" authorId="{7AB25DF1-C79E-BE43-BC56-0D079C2B62EB}" created="2025-07-17T17:19:11.328">
    <ac:txMkLst xmlns:ac="http://schemas.microsoft.com/office/drawing/2013/main/command">
      <pc:docMk xmlns:pc="http://schemas.microsoft.com/office/powerpoint/2013/main/command"/>
      <pc:sldMk xmlns:pc="http://schemas.microsoft.com/office/powerpoint/2013/main/command" cId="1939480629" sldId="5057"/>
      <ac:graphicFrameMk id="8" creationId="{FF8211EC-AF88-6349-8BAA-94DB78FF8221}"/>
      <ac:tblMk/>
      <ac:tcMk rowId="1340942835" colId="3901942223"/>
      <ac:txMk cp="0" len="9">
        <ac:context len="10" hash="3817908626"/>
      </ac:txMk>
    </ac:txMkLst>
    <p188:pos x="9737283" y="391011"/>
    <p188:replyLst>
      <p188:reply id="{20DEB109-35F9-D043-B581-1DAEF1934657}" authorId="{E86B34FE-2000-3AC7-2E7C-19D8C3E50A8D}" created="2025-07-23T14:19:50.761">
        <p188:txBody>
          <a:bodyPr/>
          <a:lstStyle/>
          <a:p>
            <a:r>
              <a:rPr lang="en-US"/>
              <a:t>[@Brian Pedersen] [@Nikolaus Jacobson] are we adding the occupancy threshold?</a:t>
            </a:r>
          </a:p>
        </p188:txBody>
      </p188:reply>
    </p188:replyLst>
    <p188:txBody>
      <a:bodyPr/>
      <a:lstStyle/>
      <a:p>
        <a:r>
          <a:rPr lang="en-US"/>
          <a:t>Open for occupancy adjustments</a:t>
        </a:r>
      </a:p>
    </p188:txBody>
  </p188:cm>
</p188:cmLst>
</file>

<file path=ppt/comments/modernComment_13F9_123A62EC.xml><?xml version="1.0" encoding="utf-8"?>
<p188:cmLst xmlns:a="http://schemas.openxmlformats.org/drawingml/2006/main" xmlns:r="http://schemas.openxmlformats.org/officeDocument/2006/relationships" xmlns:p188="http://schemas.microsoft.com/office/powerpoint/2018/8/main">
  <p188:cm id="{3BB98859-442E-9544-9D0B-5B7231D82065}" authorId="{E86B34FE-2000-3AC7-2E7C-19D8C3E50A8D}" created="2025-07-21T14:00:36.838">
    <ac:txMkLst xmlns:ac="http://schemas.microsoft.com/office/drawing/2013/main/command">
      <pc:docMk xmlns:pc="http://schemas.microsoft.com/office/powerpoint/2013/main/command"/>
      <pc:sldMk xmlns:pc="http://schemas.microsoft.com/office/powerpoint/2013/main/command" cId="305816300" sldId="5113"/>
      <ac:spMk id="14" creationId="{73C26397-A259-1FB3-C9CC-7441E6B339DA}"/>
      <ac:txMk cp="162">
        <ac:context len="764" hash="1719322729"/>
      </ac:txMk>
    </ac:txMkLst>
    <p188:pos x="1851991" y="1714911"/>
    <p188:replyLst>
      <p188:reply id="{9E144793-FF19-794C-ADF8-94B7E5C16330}" authorId="{E86B34FE-2000-3AC7-2E7C-19D8C3E50A8D}" created="2025-07-21T14:13:38.929">
        <p188:txBody>
          <a:bodyPr/>
          <a:lstStyle/>
          <a:p>
            <a:r>
              <a:rPr lang="en-US"/>
              <a:t>[@Nikolaus Jacobson] [@Brian Pedersen]- look on the LTC- we mentioned different number in the BS.</a:t>
            </a:r>
          </a:p>
        </p188:txBody>
      </p188:reply>
    </p188:replyLst>
    <p188:txBody>
      <a:bodyPr/>
      <a:lstStyle/>
      <a:p>
        <a:r>
          <a:rPr lang="en-US"/>
          <a:t>same comment as in the PnL tab [@Nikolaus Jacobson] [@Brian Pedersen]</a:t>
        </a:r>
      </a:p>
    </p188:txBody>
  </p188:cm>
</p188:cmLst>
</file>

<file path=ppt/comments/modernComment_140D_1726AA34.xml><?xml version="1.0" encoding="utf-8"?>
<p188:cmLst xmlns:a="http://schemas.openxmlformats.org/drawingml/2006/main" xmlns:r="http://schemas.openxmlformats.org/officeDocument/2006/relationships" xmlns:p188="http://schemas.microsoft.com/office/powerpoint/2018/8/main">
  <p188:cm id="{07E9612C-A688-444B-8ACC-62AD500B5373}" authorId="{A949107C-2A22-2B91-6A9F-30D709F9D6C6}" created="2025-07-22T17:26:06.776">
    <pc:sldMkLst xmlns:pc="http://schemas.microsoft.com/office/powerpoint/2013/main/command">
      <pc:docMk/>
      <pc:sldMk cId="388409908" sldId="5133"/>
    </pc:sldMkLst>
    <p188:txBody>
      <a:bodyPr/>
      <a:lstStyle/>
      <a:p>
        <a:r>
          <a:rPr lang="en-US"/>
          <a:t>[@Jordan Nathan] updated</a:t>
        </a:r>
      </a:p>
    </p188:txBody>
  </p188:cm>
</p188:cmLst>
</file>

<file path=ppt/comments/modernComment_1459_1B4011B.xml><?xml version="1.0" encoding="utf-8"?>
<p188:cmLst xmlns:a="http://schemas.openxmlformats.org/drawingml/2006/main" xmlns:r="http://schemas.openxmlformats.org/officeDocument/2006/relationships" xmlns:p188="http://schemas.microsoft.com/office/powerpoint/2018/8/main">
  <p188:cm id="{9131E8FD-CEDC-DE42-8C7D-B0D76A73D5D6}" authorId="{E86B34FE-2000-3AC7-2E7C-19D8C3E50A8D}" status="resolved" created="2025-07-21T12:41:05.178" complete="100000">
    <ac:txMkLst xmlns:ac="http://schemas.microsoft.com/office/drawing/2013/main/command">
      <pc:docMk xmlns:pc="http://schemas.microsoft.com/office/powerpoint/2013/main/command"/>
      <pc:sldMk xmlns:pc="http://schemas.microsoft.com/office/powerpoint/2013/main/command" cId="28573979" sldId="5209"/>
      <ac:spMk id="12" creationId="{D013EDBC-0CD9-28B9-B68E-47DC2CF4E5E6}"/>
      <ac:txMk cp="261" len="4">
        <ac:context len="1127" hash="643917993"/>
      </ac:txMk>
    </ac:txMkLst>
    <p188:pos x="1651784" y="1171094"/>
    <p188:replyLst>
      <p188:reply id="{BE24ADA1-FBA5-4E4F-B917-659B0479F757}" authorId="{7AB25DF1-C79E-BE43-BC56-0D079C2B62EB}" created="2025-07-21T17:28:43.677">
        <p188:txBody>
          <a:bodyPr/>
          <a:lstStyle/>
          <a:p>
            <a:r>
              <a:rPr lang="en-US"/>
              <a:t>The projection is based off our line by line analysis, incorporating fees per engagement letters where applicable as well as comparison of YTD 2025 and YTD 2024 amounts</a:t>
            </a:r>
          </a:p>
        </p188:txBody>
      </p188:reply>
    </p188:replyLst>
    <p188:txBody>
      <a:bodyPr/>
      <a:lstStyle/>
      <a:p>
        <a:r>
          <a:rPr lang="en-US"/>
          <a:t>[@Nikolaus Jacobson] [@Brian Pedersen] what is "our projection"? </a:t>
        </a:r>
      </a:p>
    </p188:txBody>
  </p188:cm>
</p188:cmLst>
</file>

<file path=ppt/comments/modernComment_145B_8DDD9758.xml><?xml version="1.0" encoding="utf-8"?>
<p188:cmLst xmlns:a="http://schemas.openxmlformats.org/drawingml/2006/main" xmlns:r="http://schemas.openxmlformats.org/officeDocument/2006/relationships" xmlns:p188="http://schemas.microsoft.com/office/powerpoint/2018/8/main">
  <p188:cm id="{FC03BBF8-C783-42C7-AE73-AC6556F63B12}" authorId="{7AB25DF1-C79E-BE43-BC56-0D079C2B62EB}" status="resolved" created="2025-07-15T20:47:07.946" complete="100000">
    <ac:txMkLst xmlns:ac="http://schemas.microsoft.com/office/drawing/2013/main/command">
      <pc:docMk xmlns:pc="http://schemas.microsoft.com/office/powerpoint/2013/main/command"/>
      <pc:sldMk xmlns:pc="http://schemas.microsoft.com/office/powerpoint/2013/main/command" cId="2380109656" sldId="5211"/>
      <ac:spMk id="20" creationId="{78C05CFB-FE82-55BB-7C2B-D6A9A81195C9}"/>
      <ac:txMk cp="1" len="18">
        <ac:context len="20" hash="1873283364"/>
      </ac:txMk>
    </ac:txMkLst>
    <p188:pos x="2568545" y="317741"/>
    <p188:replyLst>
      <p188:reply id="{466FD0FF-0557-4348-B7A6-13E2CC23F3C6}" authorId="{F3AC78C4-D122-EB0E-9D31-4AA630434E0F}" created="2025-07-18T00:50:59.205">
        <p188:txBody>
          <a:bodyPr/>
          <a:lstStyle/>
          <a:p>
            <a:r>
              <a:rPr lang="en-US"/>
              <a:t>updated</a:t>
            </a:r>
          </a:p>
        </p188:txBody>
      </p188:reply>
      <p188:reply id="{F82FB2F5-B70E-8F45-BDBB-23C729024172}" authorId="{E86B34FE-2000-3AC7-2E7C-19D8C3E50A8D}" created="2025-07-20T03:18:41.594">
        <p188:txBody>
          <a:bodyPr/>
          <a:lstStyle/>
          <a:p>
            <a:r>
              <a:rPr lang="en-US"/>
              <a:t>[@Nikolaus Jacobson] [@Brian Pedersen]- can you please remind me why the numbers here and in the bud vs act are not the same?
</a:t>
            </a:r>
          </a:p>
        </p188:txBody>
      </p188:reply>
      <p188:reply id="{26ADA95E-1C5B-4259-98B6-3A204D89B705}" authorId="{7AB25DF1-C79E-BE43-BC56-0D079C2B62EB}" created="2025-07-24T02:25:35.361">
        <p188:txBody>
          <a:bodyPr/>
          <a:lstStyle/>
          <a:p>
            <a:r>
              <a:rPr lang="en-US"/>
              <a:t>[@Roi Marks] to close the loop, this was updated previously to align the 2 analyses</a:t>
            </a:r>
          </a:p>
        </p188:txBody>
      </p188:reply>
    </p188:replyLst>
    <p188:txBody>
      <a:bodyPr/>
      <a:lstStyle/>
      <a:p>
        <a:r>
          <a:rPr lang="en-US"/>
          <a:t>Occupancy is open to finalize</a:t>
        </a:r>
      </a:p>
    </p188:txBody>
  </p188:cm>
</p188:cmLst>
</file>

<file path=ppt/comments/modernComment_1463_CB8D9324.xml><?xml version="1.0" encoding="utf-8"?>
<p188:cmLst xmlns:a="http://schemas.openxmlformats.org/drawingml/2006/main" xmlns:r="http://schemas.openxmlformats.org/officeDocument/2006/relationships" xmlns:p188="http://schemas.microsoft.com/office/powerpoint/2018/8/main">
  <p188:cm id="{5DB3A756-7157-1A4E-AF25-80E2986F5971}" authorId="{E86B34FE-2000-3AC7-2E7C-19D8C3E50A8D}" created="2025-07-23T14:25:22.645">
    <pc:sldMkLst xmlns:pc="http://schemas.microsoft.com/office/powerpoint/2013/main/command">
      <pc:docMk/>
      <pc:sldMk cId="3415053092" sldId="5219"/>
    </pc:sldMkLst>
    <p188:txBody>
      <a:bodyPr/>
      <a:lstStyle/>
      <a:p>
        <a:r>
          <a:rPr lang="en-US"/>
          <a:t>[@Nikolaus Jacobson]lets add the nominal amount </a:t>
        </a:r>
      </a:p>
    </p188:txBody>
  </p188:cm>
</p188:cmLst>
</file>

<file path=ppt/comments/modernComment_1E0D_CC8B0CB5.xml><?xml version="1.0" encoding="utf-8"?>
<p188:cmLst xmlns:a="http://schemas.openxmlformats.org/drawingml/2006/main" xmlns:r="http://schemas.openxmlformats.org/officeDocument/2006/relationships" xmlns:p188="http://schemas.microsoft.com/office/powerpoint/2018/8/main">
  <p188:cm id="{D681F5F3-16D9-44A8-872E-871A0077233E}" authorId="{3BE96F70-F990-5047-A197-7BE6B0B14F58}" created="2025-07-23T03:39:40.302" startDate="2025-07-24T02:11:52.033" dueDate="2025-07-24T02:11:52.033" assignedTo="{3BE96F70-F990-5047-A197-7BE6B0B14F58}" title="@Michael Tang from where are you obtaining the Cost per property?">
    <pc:sldMkLst xmlns:pc="http://schemas.microsoft.com/office/powerpoint/2013/main/command">
      <pc:docMk/>
      <pc:sldMk cId="3431664821" sldId="7693"/>
    </pc:sldMkLst>
    <p188:replyLst>
      <p188:reply id="{31B6C235-D6FA-43AD-A8B2-72E9FBA46669}" authorId="{7AB25DF1-C79E-BE43-BC56-0D079C2B62EB}" created="2025-07-24T02:11:52.033">
        <p188:txBody>
          <a:bodyPr/>
          <a:lstStyle/>
          <a:p>
            <a:r>
              <a:rPr lang="en-US"/>
              <a:t>[@Michael Tang] from where are you obtaining the Cost per property?</a:t>
            </a:r>
          </a:p>
        </p188:txBody>
      </p188:reply>
      <p188:reply id="{43C36EC7-05C2-4F90-930C-09BF12C4B31A}" authorId="{3BE96F70-F990-5047-A197-7BE6B0B14F58}" created="2025-07-24T16:05:13.939">
        <p188:txBody>
          <a:bodyPr/>
          <a:lstStyle/>
          <a:p>
            <a:r>
              <a:rPr lang="en-US"/>
              <a:t>[@Brian Pedersen] - This is Yardi data pulled into a BI. Let’s connect.</a:t>
            </a:r>
          </a:p>
        </p188:txBody>
      </p188:reply>
    </p188:replyLst>
    <p188:txBody>
      <a:bodyPr/>
      <a:lstStyle/>
      <a:p>
        <a:r>
          <a:rPr lang="en-US"/>
          <a:t>Costs are updated</a:t>
        </a:r>
      </a:p>
    </p188:txBody>
    <p188:extLst>
      <p:ext xmlns:p="http://schemas.openxmlformats.org/presentationml/2006/main" uri="{5BB2D875-25FF-4072-B9AC-8F64D62656EB}">
        <p228:taskDetails xmlns:p228="http://schemas.microsoft.com/office/powerpoint/2022/08/main">
          <p228:history>
            <p228:event time="2025-07-24T02:11:52.034" id="{C7F7AAF2-66DA-46CC-9054-9DFF3B8F6D2C}">
              <p228:atrbtn authorId="{7AB25DF1-C79E-BE43-BC56-0D079C2B62EB}"/>
              <p228:anchr>
                <p228:comment id="{31B6C235-D6FA-43AD-A8B2-72E9FBA46669}"/>
              </p228:anchr>
              <p228:add/>
            </p228:event>
            <p228:event time="2025-07-24T02:11:52.034" id="{AD00AF22-5E86-4E2A-BF84-B2FA34B8963F}">
              <p228:atrbtn authorId="{7AB25DF1-C79E-BE43-BC56-0D079C2B62EB}"/>
              <p228:anchr>
                <p228:comment id="{31B6C235-D6FA-43AD-A8B2-72E9FBA46669}"/>
              </p228:anchr>
              <p228:asgn authorId="{3BE96F70-F990-5047-A197-7BE6B0B14F58}"/>
            </p228:event>
            <p228:event time="2025-07-24T02:11:52.034" id="{0DE94799-E877-4BE3-B6C9-A6EFDADA1B13}">
              <p228:atrbtn authorId="{7AB25DF1-C79E-BE43-BC56-0D079C2B62EB}"/>
              <p228:anchr>
                <p228:comment id="{31B6C235-D6FA-43AD-A8B2-72E9FBA46669}"/>
              </p228:anchr>
              <p228:date stDt="2025-07-24T02:11:52.033" endDt="2025-07-24T02:11:52.033"/>
            </p228:event>
            <p228:event time="2025-07-24T02:11:52.034" id="{790C47B5-D9AF-4D9D-AACC-BB0B8BC248DE}">
              <p228:atrbtn authorId="{7AB25DF1-C79E-BE43-BC56-0D079C2B62EB}"/>
              <p228:anchr>
                <p228:comment id="{31B6C235-D6FA-43AD-A8B2-72E9FBA46669}"/>
              </p228:anchr>
              <p228:title val="@Michael Tang from where are you obtaining the Cost per property?"/>
            </p228:event>
          </p228:history>
        </p228:taskDetails>
      </p:ext>
    </p188:extLst>
  </p188:cm>
  <p188:cm id="{CEA98AD7-6F51-4E94-B829-71A68677C7D3}" authorId="{D1717886-64C6-EDA3-6DF0-B227E733F856}" created="2025-07-24T13:04:06.574">
    <ac:deMkLst xmlns:ac="http://schemas.microsoft.com/office/drawing/2013/main/command">
      <pc:docMk xmlns:pc="http://schemas.microsoft.com/office/powerpoint/2013/main/command"/>
      <pc:sldMk xmlns:pc="http://schemas.microsoft.com/office/powerpoint/2013/main/command" cId="3431664821" sldId="7693"/>
      <ac:spMk id="5" creationId="{08266428-62D8-B024-72AF-8C108B3BFCB6}"/>
    </ac:deMkLst>
    <p188:replyLst>
      <p188:reply id="{CB336732-C58A-47B9-88CF-023D095BD49C}" authorId="{3BE96F70-F990-5047-A197-7BE6B0B14F58}" created="2025-07-24T20:08:16.726">
        <p188:txBody>
          <a:bodyPr/>
          <a:lstStyle/>
          <a:p>
            <a:r>
              <a:rPr lang="en-US"/>
              <a:t>I caught up with Brian and I just need to add a few GL line items to get this to tie</a:t>
            </a:r>
          </a:p>
        </p188:txBody>
      </p188:reply>
    </p188:replyLst>
    <p188:txBody>
      <a:bodyPr/>
      <a:lstStyle/>
      <a:p>
        <a:r>
          <a:rPr lang="en-US"/>
          <a:t>[@Michael Tang] [@Brian Pedersen] Are these ok?</a:t>
        </a:r>
      </a:p>
    </p188:txBody>
  </p188:cm>
  <p188:cm id="{CFE1F21D-14DD-4199-BA4E-0AE8FF2702A0}" authorId="{3BE96F70-F990-5047-A197-7BE6B0B14F58}" created="2025-07-24T21:13:59.776">
    <ac:deMkLst xmlns:ac="http://schemas.microsoft.com/office/drawing/2013/main/command">
      <pc:docMk xmlns:pc="http://schemas.microsoft.com/office/powerpoint/2013/main/command"/>
      <pc:sldMk xmlns:pc="http://schemas.microsoft.com/office/powerpoint/2013/main/command" cId="3431664821" sldId="7693"/>
      <ac:graphicFrameMk id="4" creationId="{F3F4A1FE-3ACE-932D-25AC-6D8A83044167}"/>
    </ac:deMkLst>
    <p188:txBody>
      <a:bodyPr/>
      <a:lstStyle/>
      <a:p>
        <a:r>
          <a:rPr lang="en-US"/>
          <a:t>[@Jordan Nathan] [@Brian Pedersen] This is updated with the additional capitalized costs that we discussed.</a:t>
        </a:r>
      </a:p>
    </p188:txBody>
  </p188:cm>
</p188:cmLst>
</file>

<file path=ppt/comments/modernComment_1E0F_BE188E3A.xml><?xml version="1.0" encoding="utf-8"?>
<p188:cmLst xmlns:a="http://schemas.openxmlformats.org/drawingml/2006/main" xmlns:r="http://schemas.openxmlformats.org/officeDocument/2006/relationships" xmlns:p188="http://schemas.microsoft.com/office/powerpoint/2018/8/main">
  <p188:cm id="{3CF7E29B-E747-2B48-B24A-7B235FE9FB29}" authorId="{E86B34FE-2000-3AC7-2E7C-19D8C3E50A8D}" created="2025-07-20T02:34:17.915">
    <ac:deMkLst xmlns:ac="http://schemas.microsoft.com/office/drawing/2013/main/command">
      <pc:docMk xmlns:pc="http://schemas.microsoft.com/office/powerpoint/2013/main/command"/>
      <pc:sldMk xmlns:pc="http://schemas.microsoft.com/office/powerpoint/2013/main/command" cId="3189280314" sldId="7695"/>
      <ac:picMk id="13" creationId="{7D1E0DBC-4501-E2C9-3CDC-A2D3AB0C7578}"/>
    </ac:deMkLst>
    <p188:replyLst>
      <p188:reply id="{25803E38-D55E-674D-870B-10E104256FC9}" authorId="{E86B34FE-2000-3AC7-2E7C-19D8C3E50A8D}" created="2025-07-23T14:18:06.273">
        <p188:txBody>
          <a:bodyPr/>
          <a:lstStyle/>
          <a:p>
            <a:r>
              <a:rPr lang="en-US"/>
              <a:t>[@Brian Pedersen] [@Nikolaus Jacobson] are we updating the right chart?
</a:t>
            </a:r>
          </a:p>
        </p188:txBody>
      </p188:reply>
    </p188:replyLst>
    <p188:txBody>
      <a:bodyPr/>
      <a:lstStyle/>
      <a:p>
        <a:r>
          <a:rPr lang="en-US"/>
          <a:t>[@Nikolaus Jacobson] [@Brian Pedersen]- write also here so we wont miss it- in  the right chart- need to add the dispostion.</a:t>
        </a:r>
      </a:p>
    </p188:txBody>
  </p188:cm>
</p188:cmLst>
</file>

<file path=ppt/comments/modernComment_1E28_5117110.xml><?xml version="1.0" encoding="utf-8"?>
<p188:cmLst xmlns:a="http://schemas.openxmlformats.org/drawingml/2006/main" xmlns:r="http://schemas.openxmlformats.org/officeDocument/2006/relationships" xmlns:p188="http://schemas.microsoft.com/office/powerpoint/2018/8/main">
  <p188:cm id="{68F310B7-E2A3-4145-8E59-0EB11D6A5312}" authorId="{3BE96F70-F990-5047-A197-7BE6B0B14F58}" status="resolved" created="2025-07-23T03:49:51.588" complete="100000">
    <ac:deMkLst xmlns:ac="http://schemas.microsoft.com/office/drawing/2013/main/command">
      <pc:docMk xmlns:pc="http://schemas.microsoft.com/office/powerpoint/2013/main/command"/>
      <pc:sldMk xmlns:pc="http://schemas.microsoft.com/office/powerpoint/2013/main/command" cId="85029136" sldId="7720"/>
      <ac:graphicFrameMk id="3" creationId="{36849015-A328-0637-AC89-27DE1FA62515}"/>
    </ac:deMkLst>
    <p188:txBody>
      <a:bodyPr/>
      <a:lstStyle/>
      <a:p>
        <a:r>
          <a:rPr lang="en-US"/>
          <a:t>Currently YOC in future years is based on cost basis as of today. Will try to swap out with future projections of CapEx</a:t>
        </a:r>
      </a:p>
    </p188:txBody>
  </p188:cm>
  <p188:cm id="{6C40E9C2-3EEC-4B05-BA69-BFFD75122105}" authorId="{D1717886-64C6-EDA3-6DF0-B227E733F856}" status="resolved" created="2025-07-23T09:26:29.669" complete="100000">
    <pc:sldMkLst xmlns:pc="http://schemas.microsoft.com/office/powerpoint/2013/main/command">
      <pc:docMk/>
      <pc:sldMk cId="85029136" sldId="7720"/>
    </pc:sldMkLst>
    <p188:replyLst>
      <p188:reply id="{D3A6B5B7-3761-49E7-9F0D-454BBB4224C1}" authorId="{3BE96F70-F990-5047-A197-7BE6B0B14F58}" created="2025-07-23T11:58:38.114">
        <p188:txBody>
          <a:bodyPr/>
          <a:lstStyle/>
          <a:p>
            <a:r>
              <a:rPr lang="en-US"/>
              <a:t>Sorry that wasn’t updated. Updated to 81.9%, which is the number as of June 2025.</a:t>
            </a:r>
          </a:p>
        </p188:txBody>
      </p188:reply>
    </p188:replyLst>
    <p188:txBody>
      <a:bodyPr/>
      <a:lstStyle/>
      <a:p>
        <a:r>
          <a:rPr lang="en-US"/>
          <a:t>[@Michael Tang] Is the economic occupancy accurate at 84.7%? Just trying to sync with the prior slide. </a:t>
        </a:r>
      </a:p>
    </p188:txBody>
  </p188:cm>
  <p188:cm id="{4F9D620C-91C0-46D6-AABA-020FB75B38F0}" authorId="{7AB25DF1-C79E-BE43-BC56-0D079C2B62EB}" created="2025-07-24T02:18:04.506">
    <ac:deMkLst xmlns:ac="http://schemas.microsoft.com/office/drawing/2013/main/command">
      <pc:docMk xmlns:pc="http://schemas.microsoft.com/office/powerpoint/2013/main/command"/>
      <pc:sldMk xmlns:pc="http://schemas.microsoft.com/office/powerpoint/2013/main/command" cId="85029136" sldId="7720"/>
      <ac:graphicFrameMk id="16" creationId="{1E7B1388-BAAA-5BAF-2A4B-664D9F1ECB40}"/>
    </ac:deMkLst>
    <p188:replyLst>
      <p188:reply id="{5562B036-AF37-484C-B07D-C8E7268C2E1C}" authorId="{3BE96F70-F990-5047-A197-7BE6B0B14F58}" created="2025-07-24T14:01:18.043">
        <p188:txBody>
          <a:bodyPr/>
          <a:lstStyle/>
          <a:p>
            <a:r>
              <a:rPr lang="en-US"/>
              <a:t>This is a direct Yardi pull as well. Let’s discuss</a:t>
            </a:r>
          </a:p>
        </p188:txBody>
      </p188:reply>
    </p188:replyLst>
    <p188:txBody>
      <a:bodyPr/>
      <a:lstStyle/>
      <a:p>
        <a:r>
          <a:rPr lang="en-US"/>
          <a:t>For the table at the bottom, we are reflecting different stats based on Yardi. Where did you get your numbers? [@Michael Tang] </a:t>
        </a:r>
      </a:p>
    </p188:txBody>
  </p188:cm>
  <p188:cm id="{4E0F689B-3600-460F-8A42-96402CBCCA17}" authorId="{3BE96F70-F990-5047-A197-7BE6B0B14F58}" created="2025-07-24T20:49:25.551">
    <ac:deMkLst xmlns:ac="http://schemas.microsoft.com/office/drawing/2013/main/command">
      <pc:docMk xmlns:pc="http://schemas.microsoft.com/office/powerpoint/2013/main/command"/>
      <pc:sldMk xmlns:pc="http://schemas.microsoft.com/office/powerpoint/2013/main/command" cId="85029136" sldId="7720"/>
      <ac:graphicFrameMk id="16" creationId="{1E7B1388-BAAA-5BAF-2A4B-664D9F1ECB40}"/>
    </ac:deMkLst>
    <p188:txBody>
      <a:bodyPr/>
      <a:lstStyle/>
      <a:p>
        <a:r>
          <a:rPr lang="en-US"/>
          <a:t>This is now updated to match Brian’s numbers</a:t>
        </a:r>
      </a:p>
    </p188:txBody>
  </p188:cm>
</p188:cmLst>
</file>

<file path=ppt/comments/modernComment_220E_8C2E2C52.xml><?xml version="1.0" encoding="utf-8"?>
<p188:cmLst xmlns:a="http://schemas.openxmlformats.org/drawingml/2006/main" xmlns:r="http://schemas.openxmlformats.org/officeDocument/2006/relationships" xmlns:p188="http://schemas.microsoft.com/office/powerpoint/2018/8/main">
  <p188:cm id="{D0B0D9F0-1C56-3847-A27B-75EE65BA0A78}" authorId="{E86B34FE-2000-3AC7-2E7C-19D8C3E50A8D}" created="2025-07-18T18:21:45.511">
    <pc:sldMkLst xmlns:pc="http://schemas.microsoft.com/office/powerpoint/2013/main/command">
      <pc:docMk/>
      <pc:sldMk cId="2351836242" sldId="8718"/>
    </pc:sldMkLst>
    <p188:replyLst>
      <p188:reply id="{78BC9705-DC52-47BB-8419-EAAB730C6A31}" authorId="{F3AC78C4-D122-EB0E-9D31-4AA630434E0F}" created="2025-07-18T19:24:28.337">
        <p188:txBody>
          <a:bodyPr/>
          <a:lstStyle/>
          <a:p>
            <a:r>
              <a:rPr lang="en-US"/>
              <a:t>updated</a:t>
            </a:r>
          </a:p>
        </p188:txBody>
      </p188:reply>
      <p188:reply id="{736FBC51-BA2F-9843-9644-33A11B3CE393}" authorId="{E86B34FE-2000-3AC7-2E7C-19D8C3E50A8D}" created="2025-07-20T02:08:04.280">
        <p188:txBody>
          <a:bodyPr/>
          <a:lstStyle/>
          <a:p>
            <a:r>
              <a:rPr lang="en-US"/>
              <a:t>[@Nikolaus Jacobson] [@Brian Pedersen]- the total cost looks wrong. i think the total cost is with the sold properties and the FMV without.  I fix it , just kept the original so you can see. the way that i got it right away is the negative appreciation in 2 markets
</a:t>
            </a:r>
          </a:p>
        </p188:txBody>
      </p188:reply>
      <p188:reply id="{AFEEEE13-961F-814B-83A2-33EF074669DC}" authorId="{E86B34FE-2000-3AC7-2E7C-19D8C3E50A8D}" created="2025-07-20T02:31:39.492">
        <p188:txBody>
          <a:bodyPr/>
          <a:lstStyle/>
          <a:p>
            <a:r>
              <a:rPr lang="en-US"/>
              <a:t>[@Brian Pedersen] [@Nikolaus Jacobson]- i see that the unrealized value that we present in slide 48 is 228.2 and not 227.2. not sure why.</a:t>
            </a:r>
          </a:p>
        </p188:txBody>
      </p188:reply>
    </p188:replyLst>
    <p188:txBody>
      <a:bodyPr/>
      <a:lstStyle/>
      <a:p>
        <a:r>
          <a:rPr lang="en-US"/>
          <a:t>[@Nikolaus Jacobson]-please bring the table in fund 3 format
</a:t>
        </a:r>
      </a:p>
    </p188:txBody>
  </p188:cm>
</p188:cmLst>
</file>

<file path=ppt/comments/modernComment_2219_36D8BAFF.xml><?xml version="1.0" encoding="utf-8"?>
<p188:cmLst xmlns:a="http://schemas.openxmlformats.org/drawingml/2006/main" xmlns:r="http://schemas.openxmlformats.org/officeDocument/2006/relationships" xmlns:p188="http://schemas.microsoft.com/office/powerpoint/2018/8/main">
  <p188:cm id="{64BD93D4-DA1F-40E7-A75F-2C772BF423E9}" authorId="{D1717886-64C6-EDA3-6DF0-B227E733F856}" created="2025-07-18T12:38:41.138">
    <pc:sldMkLst xmlns:pc="http://schemas.microsoft.com/office/powerpoint/2013/main/command">
      <pc:docMk/>
      <pc:sldMk cId="920173311" sldId="7708"/>
    </pc:sldMkLst>
    <p188:replyLst>
      <p188:reply id="{591251D0-0E10-4D14-8938-F81E89792073}" authorId="{D1717886-64C6-EDA3-6DF0-B227E733F856}" created="2025-07-18T12:39:07.436">
        <p188:txBody>
          <a:bodyPr/>
          <a:lstStyle/>
          <a:p>
            <a:r>
              <a:rPr lang="en-US"/>
              <a:t>Are we waiting on BP updates for Philly and Columbus? Seems odd we don't have them for Fund 2, no?</a:t>
            </a:r>
          </a:p>
        </p188:txBody>
      </p188:reply>
      <p188:reply id="{7F41E764-2B0E-4406-9494-5F05A29DF6FD}" authorId="{D1717886-64C6-EDA3-6DF0-B227E733F856}" created="2025-07-18T12:39:32.249">
        <p188:txBody>
          <a:bodyPr/>
          <a:lstStyle/>
          <a:p>
            <a:r>
              <a:rPr lang="en-US"/>
              <a:t>Can we add a summary at the bottom?</a:t>
            </a:r>
          </a:p>
        </p188:txBody>
      </p188:reply>
    </p188:replyLst>
    <p188:txBody>
      <a:bodyPr/>
      <a:lstStyle/>
      <a:p>
        <a:r>
          <a:rPr lang="en-US"/>
          <a:t>[@Tina Triece] [@Michael Tang] Did we remove CTV/YOC, etc.? I think we need some metric here</a:t>
        </a:r>
      </a:p>
    </p188:txBody>
  </p188:cm>
  <p188:cm id="{20CA5341-BDB1-4985-859A-DD8EEE0580C5}" authorId="{D1717886-64C6-EDA3-6DF0-B227E733F856}" created="2025-07-22T08:58:00.275">
    <ac:deMkLst xmlns:ac="http://schemas.microsoft.com/office/drawing/2013/main/command">
      <pc:docMk xmlns:pc="http://schemas.microsoft.com/office/powerpoint/2013/main/command"/>
      <pc:sldMk xmlns:pc="http://schemas.microsoft.com/office/powerpoint/2013/main/command" cId="920173311" sldId="7708"/>
      <ac:graphicFrameMk id="11" creationId="{65092CBC-7FBF-2B72-B9F0-39F5CA0F2945}"/>
    </ac:deMkLst>
    <p188:replyLst>
      <p188:reply id="{C8A7B1F5-D633-4358-8FCC-593AE9F13DAD}" authorId="{D1717886-64C6-EDA3-6DF0-B227E733F856}" created="2025-07-22T08:58:33.129">
        <p188:txBody>
          <a:bodyPr/>
          <a:lstStyle/>
          <a:p>
            <a:r>
              <a:rPr lang="en-US"/>
              <a:t>It also looks like there are still missing data points</a:t>
            </a:r>
          </a:p>
        </p188:txBody>
      </p188:reply>
    </p188:replyLst>
    <p188:txBody>
      <a:bodyPr/>
      <a:lstStyle/>
      <a:p>
        <a:r>
          <a:rPr lang="en-US"/>
          <a:t>[@Matt Keegan] You’re working on the above?</a:t>
        </a:r>
      </a:p>
    </p188:txBody>
  </p188:cm>
  <p188:cm id="{AADC3C5E-A969-4AF5-BBCA-6786DDE5EE06}" authorId="{D1717886-64C6-EDA3-6DF0-B227E733F856}" created="2025-07-23T09:35:12.227">
    <ac:deMkLst xmlns:ac="http://schemas.microsoft.com/office/drawing/2013/main/command">
      <pc:docMk xmlns:pc="http://schemas.microsoft.com/office/powerpoint/2013/main/command"/>
      <pc:sldMk xmlns:pc="http://schemas.microsoft.com/office/powerpoint/2013/main/command" cId="920173311" sldId="7708"/>
      <ac:graphicFrameMk id="11" creationId="{65092CBC-7FBF-2B72-B9F0-39F5CA0F2945}"/>
    </ac:deMkLst>
    <p188:txBody>
      <a:bodyPr/>
      <a:lstStyle/>
      <a:p>
        <a:r>
          <a:rPr lang="en-US"/>
          <a:t>[@Matt Keegan] I would move REXy over to be next to the rents</a:t>
        </a:r>
      </a:p>
    </p188:txBody>
  </p188:cm>
</p188:cmLst>
</file>

<file path=ppt/comments/modernComment_2222_49824376.xml><?xml version="1.0" encoding="utf-8"?>
<p188:cmLst xmlns:a="http://schemas.openxmlformats.org/drawingml/2006/main" xmlns:r="http://schemas.openxmlformats.org/officeDocument/2006/relationships" xmlns:p188="http://schemas.microsoft.com/office/powerpoint/2018/8/main">
  <p188:cm id="{8F304092-EB30-7A43-A1D6-50F2E5EBDC8A}" authorId="{D1717886-64C6-EDA3-6DF0-B227E733F856}" created="2025-07-22T09:00:03.057">
    <ac:deMkLst xmlns:ac="http://schemas.microsoft.com/office/drawing/2013/main/command">
      <pc:docMk xmlns:pc="http://schemas.microsoft.com/office/powerpoint/2013/main/command"/>
      <pc:sldMk xmlns:pc="http://schemas.microsoft.com/office/powerpoint/2013/main/command" cId="1233273718" sldId="8738"/>
      <ac:graphicFrameMk id="7" creationId="{6FCFC996-44D6-A935-CAF4-D64C6F0C2E08}"/>
    </ac:deMkLst>
    <p188:txBody>
      <a:bodyPr/>
      <a:lstStyle/>
      <a:p>
        <a:r>
          <a:rPr lang="en-US"/>
          <a:t>[@Matt Keegan] Please go through this with a formatting fine tooth comb - I won’t comment item by item, but please review both decks</a:t>
        </a:r>
      </a:p>
    </p188:txBody>
  </p188:cm>
  <p188:cm id="{725AD0C0-E727-B345-91B4-E35A950799FE}" authorId="{D1717886-64C6-EDA3-6DF0-B227E733F856}" created="2025-07-22T09:01:23.253">
    <ac:deMkLst xmlns:ac="http://schemas.microsoft.com/office/drawing/2013/main/command">
      <pc:docMk xmlns:pc="http://schemas.microsoft.com/office/powerpoint/2013/main/command"/>
      <pc:sldMk xmlns:pc="http://schemas.microsoft.com/office/powerpoint/2013/main/command" cId="1233273718" sldId="8738"/>
      <ac:graphicFrameMk id="7" creationId="{6FCFC996-44D6-A935-CAF4-D64C6F0C2E08}"/>
    </ac:deMkLst>
    <p188:txBody>
      <a:bodyPr/>
      <a:lstStyle/>
      <a:p>
        <a:r>
          <a:rPr lang="en-US"/>
          <a:t>[@Matt Keegan] In your rate comparison chart, the titling needs to be adjusted - the $7.60 PSF should be for Leased PSF or whatever we usually call it</a:t>
        </a:r>
      </a:p>
    </p188:txBody>
  </p188:cm>
  <p188:cm id="{7BA8C661-C9A2-B44F-B4DC-D1096B3FA299}" authorId="{D1717886-64C6-EDA3-6DF0-B227E733F856}" created="2025-07-22T09:02:18.965">
    <ac:deMkLst xmlns:ac="http://schemas.microsoft.com/office/drawing/2013/main/command">
      <pc:docMk xmlns:pc="http://schemas.microsoft.com/office/powerpoint/2013/main/command"/>
      <pc:sldMk xmlns:pc="http://schemas.microsoft.com/office/powerpoint/2013/main/command" cId="1233273718" sldId="8738"/>
      <ac:graphicFrameMk id="22" creationId="{22DF1078-511C-F79E-1819-E82AA2A05EC3}"/>
    </ac:deMkLst>
    <p188:txBody>
      <a:bodyPr/>
      <a:lstStyle/>
      <a:p>
        <a:r>
          <a:rPr lang="en-US"/>
          <a:t>[@Matt Keegan] Leasing spread charts don’t match the data below</a:t>
        </a:r>
      </a:p>
    </p188:txBody>
  </p188:cm>
  <p188:cm id="{D9FB0B8A-DF40-934E-B320-EF097D6BD8DB}" authorId="{D1717886-64C6-EDA3-6DF0-B227E733F856}" created="2025-07-22T09:03:47.140">
    <ac:deMkLst xmlns:ac="http://schemas.microsoft.com/office/drawing/2013/main/command">
      <pc:docMk xmlns:pc="http://schemas.microsoft.com/office/powerpoint/2013/main/command"/>
      <pc:sldMk xmlns:pc="http://schemas.microsoft.com/office/powerpoint/2013/main/command" cId="1233273718" sldId="8738"/>
      <ac:graphicFrameMk id="23" creationId="{CCFF370B-5C51-8EDE-E3BA-C9EB7844A362}"/>
    </ac:deMkLst>
    <p188:txBody>
      <a:bodyPr/>
      <a:lstStyle/>
      <a:p>
        <a:r>
          <a:rPr lang="en-US"/>
          <a:t>[@Matt Keegan] Escalation data doesn’t match, though I think Jacksonville is still wrong with the 15% below. Numbers should also show as a percentage on the charge. Please also round to two decimals. </a:t>
        </a:r>
      </a:p>
    </p188:txBody>
  </p188:cm>
</p188:cmLst>
</file>

<file path=ppt/comments/modernComment_749_43EAE7A4.xml><?xml version="1.0" encoding="utf-8"?>
<p188:cmLst xmlns:a="http://schemas.openxmlformats.org/drawingml/2006/main" xmlns:r="http://schemas.openxmlformats.org/officeDocument/2006/relationships" xmlns:p188="http://schemas.microsoft.com/office/powerpoint/2018/8/main">
  <p188:cm id="{D432055A-10B8-6E4B-8760-D957C603D50F}" authorId="{E86B34FE-2000-3AC7-2E7C-19D8C3E50A8D}" status="resolved" created="2025-07-21T12:26:20.603" complete="100000">
    <ac:txMkLst xmlns:ac="http://schemas.microsoft.com/office/drawing/2013/main/command">
      <pc:docMk xmlns:pc="http://schemas.microsoft.com/office/powerpoint/2013/main/command"/>
      <pc:sldMk xmlns:pc="http://schemas.microsoft.com/office/powerpoint/2013/main/command" cId="1139468196" sldId="1865"/>
      <ac:spMk id="31" creationId="{529CBA8F-72FF-0D35-3BA2-3B2617161F83}"/>
      <ac:txMk cp="112" len="7">
        <ac:context len="1278" hash="2233081908"/>
      </ac:txMk>
    </ac:txMkLst>
    <p188:pos x="2480484" y="694947"/>
    <p188:replyLst>
      <p188:reply id="{86B4DAE7-7E02-4F4C-9CF6-81C7E3583D96}" authorId="{7AB25DF1-C79E-BE43-BC56-0D079C2B62EB}" created="2025-07-21T18:22:57.360">
        <p188:txBody>
          <a:bodyPr/>
          <a:lstStyle/>
          <a:p>
            <a:r>
              <a:rPr lang="en-US"/>
              <a:t>Agreed, NCA is 16M so the fund reserves are $66M total. 
Updated in commentary</a:t>
            </a:r>
          </a:p>
        </p188:txBody>
      </p188:reply>
    </p188:replyLst>
    <p188:txBody>
      <a:bodyPr/>
      <a:lstStyle/>
      <a:p>
        <a:r>
          <a:rPr lang="en-US"/>
          <a:t>[@Nikolaus Jacobson] [@Brian Pedersen]- how come the net current asset is just 11M? (as the credit facility is 50M)? maybe we forgot to exclude long term SD?</a:t>
        </a:r>
      </a:p>
    </p188:txBody>
  </p188:cm>
  <p188:cm id="{BB58B72F-CC5B-D744-8A0D-3CF2D326E663}" authorId="{E86B34FE-2000-3AC7-2E7C-19D8C3E50A8D}" status="resolved" created="2025-07-21T12:32:54.909" complete="100000">
    <ac:txMkLst xmlns:ac="http://schemas.microsoft.com/office/drawing/2013/main/command">
      <pc:docMk xmlns:pc="http://schemas.microsoft.com/office/powerpoint/2013/main/command"/>
      <pc:sldMk xmlns:pc="http://schemas.microsoft.com/office/powerpoint/2013/main/command" cId="1139468196" sldId="1865"/>
      <ac:spMk id="31" creationId="{529CBA8F-72FF-0D35-3BA2-3B2617161F83}"/>
      <ac:txMk cp="1192" len="16">
        <ac:context len="1278" hash="2233081908"/>
      </ac:txMk>
    </ac:txMkLst>
    <p188:pos x="2677334" y="4581147"/>
    <p188:replyLst>
      <p188:reply id="{93A2B70B-FE37-1243-BE51-B09F177CDED0}" authorId="{E86B34FE-2000-3AC7-2E7C-19D8C3E50A8D}" created="2025-07-21T12:33:41.221">
        <p188:txBody>
          <a:bodyPr/>
          <a:lstStyle/>
          <a:p>
            <a:r>
              <a:rPr lang="en-US"/>
              <a:t>In addition- can you refer me to the Calc?</a:t>
            </a:r>
          </a:p>
        </p188:txBody>
      </p188:reply>
      <p188:reply id="{B65F7143-DEE9-4A13-BB40-CD4CB97024DE}" authorId="{F3AC78C4-D122-EB0E-9D31-4AA630434E0F}" created="2025-07-21T14:22:38.661">
        <p188:txBody>
          <a:bodyPr/>
          <a:lstStyle/>
          <a:p>
            <a:r>
              <a:rPr lang="en-US"/>
              <a:t>Here is the calc for TVPI:
https://faropointinvestments1067703.sharepoint.com/:x:/s/PortfolioControl/EW0cVvbq4c1NhOIkjUn5kCMBVrpLFc7_0QDhdJ2rXSgQnQ?e=GnDRek</a:t>
            </a:r>
          </a:p>
        </p188:txBody>
      </p188:reply>
    </p188:replyLst>
    <p188:txBody>
      <a:bodyPr/>
      <a:lstStyle/>
      <a:p>
        <a:r>
          <a:rPr lang="en-US"/>
          <a:t>Please complete net TVPI (instead of the "upside comment" [@Nikolaus Jacobson] [@Brian Pedersen]</a:t>
        </a:r>
      </a:p>
    </p188:txBody>
  </p188:cm>
  <p188:cm id="{B8DC58BF-4E34-104D-9E83-023B38A9A13F}" authorId="{E86B34FE-2000-3AC7-2E7C-19D8C3E50A8D}" created="2025-07-21T12:35:19.746">
    <ac:txMkLst xmlns:ac="http://schemas.microsoft.com/office/drawing/2013/main/command">
      <pc:docMk xmlns:pc="http://schemas.microsoft.com/office/powerpoint/2013/main/command"/>
      <pc:sldMk xmlns:pc="http://schemas.microsoft.com/office/powerpoint/2013/main/command" cId="1139468196" sldId="1865"/>
      <ac:spMk id="31" creationId="{529CBA8F-72FF-0D35-3BA2-3B2617161F83}"/>
      <ac:txMk cp="1145">
        <ac:context len="1278" hash="2233081908"/>
      </ac:txMk>
    </ac:txMkLst>
    <p188:pos x="4023534" y="4200147"/>
    <p188:txBody>
      <a:bodyPr/>
      <a:lstStyle/>
      <a:p>
        <a:r>
          <a:rPr lang="en-US"/>
          <a:t>[@Mark DeCesare]- let us know if you have the expected TC after the Refi</a:t>
        </a:r>
      </a:p>
    </p188:txBody>
  </p188:cm>
</p188:cmLst>
</file>

<file path=ppt/comments/modernComment_760_D9493366.xml><?xml version="1.0" encoding="utf-8"?>
<p188:cmLst xmlns:a="http://schemas.openxmlformats.org/drawingml/2006/main" xmlns:r="http://schemas.openxmlformats.org/officeDocument/2006/relationships" xmlns:p188="http://schemas.microsoft.com/office/powerpoint/2018/8/main">
  <p188:cm id="{1372CDCC-F43B-7743-8737-A613951D1FFC}" authorId="{E86B34FE-2000-3AC7-2E7C-19D8C3E50A8D}" created="2025-07-11T18:41:58.664">
    <pc:sldMkLst xmlns:pc="http://schemas.microsoft.com/office/powerpoint/2013/main/command">
      <pc:docMk/>
      <pc:sldMk cId="3645453158" sldId="1888"/>
    </pc:sldMkLst>
    <p188:replyLst>
      <p188:reply id="{0576E5CB-FD4F-4983-979C-2F8228F0311D}" authorId="{F3AC78C4-D122-EB0E-9D31-4AA630434E0F}" created="2025-07-17T00:46:42.607">
        <p188:txBody>
          <a:bodyPr/>
          <a:lstStyle/>
          <a:p>
            <a:r>
              <a:rPr lang="en-US"/>
              <a:t>updated</a:t>
            </a:r>
          </a:p>
        </p188:txBody>
      </p188:reply>
      <p188:reply id="{AF356D66-88F0-354D-900D-4D4745384CF5}" authorId="{E86B34FE-2000-3AC7-2E7C-19D8C3E50A8D}" created="2025-07-23T14:19:11.838">
        <p188:txBody>
          <a:bodyPr/>
          <a:lstStyle/>
          <a:p>
            <a:r>
              <a:rPr lang="en-US"/>
              <a:t>[@Brian Pedersen] [@Nikolaus Jacobson]Are we adding the budget and the commentary?</a:t>
            </a:r>
          </a:p>
        </p188:txBody>
      </p188:reply>
      <p188:reply id="{F5E16322-9AEC-4486-BEE8-3534DB9A26B2}" authorId="{7AB25DF1-C79E-BE43-BC56-0D079C2B62EB}" created="2025-07-24T14:51:06.192">
        <p188:txBody>
          <a:bodyPr/>
          <a:lstStyle/>
          <a:p>
            <a:r>
              <a:rPr lang="en-US"/>
              <a:t>[@Roi Marks] added now</a:t>
            </a:r>
          </a:p>
        </p188:txBody>
      </p188:reply>
    </p188:replyLst>
    <p188:txBody>
      <a:bodyPr/>
      <a:lstStyle/>
      <a:p>
        <a:r>
          <a:rPr lang="en-US"/>
          <a:t>[@Brian Pedersen] [@Nikolaus Jacobson] lets do it per Q from Q2 24 to Q2 25 and also ITD
</a:t>
        </a:r>
      </a:p>
    </p188:txBody>
  </p188:cm>
</p188:cmLst>
</file>

<file path=ppt/comments/modernComment_D00_46D963F6.xml><?xml version="1.0" encoding="utf-8"?>
<p188:cmLst xmlns:a="http://schemas.openxmlformats.org/drawingml/2006/main" xmlns:r="http://schemas.openxmlformats.org/officeDocument/2006/relationships" xmlns:p188="http://schemas.microsoft.com/office/powerpoint/2018/8/main">
  <p188:cm id="{80810C3B-0CE2-430B-A77A-D36FA67BB3BB}" authorId="{F3AC78C4-D122-EB0E-9D31-4AA630434E0F}" created="2025-07-17T20:57:47.956">
    <pc:sldMkLst xmlns:pc="http://schemas.microsoft.com/office/powerpoint/2013/main/command">
      <pc:docMk/>
      <pc:sldMk cId="2905562926" sldId="3328"/>
    </pc:sldMkLst>
    <p188:txBody>
      <a:bodyPr/>
      <a:lstStyle/>
      <a:p>
        <a:r>
          <a:rPr lang="en-US"/>
          <a:t>appendix</a:t>
        </a:r>
      </a:p>
    </p188:txBody>
  </p188:cm>
</p188:cmLst>
</file>

<file path=ppt/comments/modernComment_DB3_6C517B0F.xml><?xml version="1.0" encoding="utf-8"?>
<p188:cmLst xmlns:a="http://schemas.openxmlformats.org/drawingml/2006/main" xmlns:r="http://schemas.openxmlformats.org/officeDocument/2006/relationships" xmlns:p188="http://schemas.microsoft.com/office/powerpoint/2018/8/main">
  <p188:cm id="{3E16B17E-3ADA-4C63-A4AD-593DC4641F28}" authorId="{D1717886-64C6-EDA3-6DF0-B227E733F856}" created="2025-07-25T10:01:58.582">
    <ac:deMkLst xmlns:ac="http://schemas.microsoft.com/office/drawing/2013/main/command">
      <pc:docMk xmlns:pc="http://schemas.microsoft.com/office/powerpoint/2013/main/command"/>
      <pc:sldMk xmlns:pc="http://schemas.microsoft.com/office/powerpoint/2013/main/command" cId="1817279247" sldId="3507"/>
      <ac:spMk id="10" creationId="{F3F17447-1B50-28B8-6B14-A9A89BF2D61E}"/>
    </ac:deMkLst>
    <p188:txBody>
      <a:bodyPr/>
      <a:lstStyle/>
      <a:p>
        <a:r>
          <a:rPr lang="en-US"/>
          <a:t>[@Matt Keegan] I’m having trouble verifying this one, let’s talk through it</a:t>
        </a:r>
      </a:p>
    </p188:txBody>
  </p188:cm>
</p188:cmLst>
</file>

<file path=ppt/comments/modernComment_F44_D06BAC90.xml><?xml version="1.0" encoding="utf-8"?>
<p188:cmLst xmlns:a="http://schemas.openxmlformats.org/drawingml/2006/main" xmlns:r="http://schemas.openxmlformats.org/officeDocument/2006/relationships" xmlns:p188="http://schemas.microsoft.com/office/powerpoint/2018/8/main">
  <p188:cm id="{C3C05616-4B2C-6C4F-9652-244C6800DDC5}" authorId="{E86B34FE-2000-3AC7-2E7C-19D8C3E50A8D}" created="2025-07-23T14:22:16.158">
    <pc:sldMkLst xmlns:pc="http://schemas.microsoft.com/office/powerpoint/2013/main/command">
      <pc:docMk/>
      <pc:sldMk cId="3496717456" sldId="3908"/>
    </pc:sldMkLst>
    <p188:txBody>
      <a:bodyPr/>
      <a:lstStyle/>
      <a:p>
        <a:r>
          <a:rPr lang="en-US"/>
          <a:t>[@Brian Pedersen] [@Nikolaus Jacobson] lets tweak the slide a bit to emphasize the fact that we now limited by the commitment and lets add what is the "economical" availability with the commitment limitation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009461-6745-F215-3070-0CE83BED284D}"/>
              </a:ext>
            </a:extLst>
          </p:cNvPr>
          <p:cNvSpPr>
            <a:spLocks noGrp="1"/>
          </p:cNvSpPr>
          <p:nvPr>
            <p:ph type="hdr" sz="quarter"/>
          </p:nvPr>
        </p:nvSpPr>
        <p:spPr>
          <a:xfrm>
            <a:off x="0" y="0"/>
            <a:ext cx="3011699" cy="463408"/>
          </a:xfrm>
          <a:prstGeom prst="rect">
            <a:avLst/>
          </a:prstGeom>
        </p:spPr>
        <p:txBody>
          <a:bodyPr vert="horz" lIns="91440" tIns="45720" rIns="91440" bIns="45720" rtlCol="0"/>
          <a:lstStyle>
            <a:lvl1pPr algn="l">
              <a:defRPr sz="1200"/>
            </a:lvl1pPr>
          </a:lstStyle>
          <a:p>
            <a:endParaRPr lang="en-IL"/>
          </a:p>
        </p:txBody>
      </p:sp>
      <p:sp>
        <p:nvSpPr>
          <p:cNvPr id="3" name="Date Placeholder 2">
            <a:extLst>
              <a:ext uri="{FF2B5EF4-FFF2-40B4-BE49-F238E27FC236}">
                <a16:creationId xmlns:a16="http://schemas.microsoft.com/office/drawing/2014/main" id="{1C2210BE-6617-B0DF-6E7D-2EC793D08C8A}"/>
              </a:ext>
            </a:extLst>
          </p:cNvPr>
          <p:cNvSpPr>
            <a:spLocks noGrp="1"/>
          </p:cNvSpPr>
          <p:nvPr>
            <p:ph type="dt" sz="quarter" idx="1"/>
          </p:nvPr>
        </p:nvSpPr>
        <p:spPr>
          <a:xfrm>
            <a:off x="3936769" y="0"/>
            <a:ext cx="3011699" cy="463408"/>
          </a:xfrm>
          <a:prstGeom prst="rect">
            <a:avLst/>
          </a:prstGeom>
        </p:spPr>
        <p:txBody>
          <a:bodyPr vert="horz" lIns="91440" tIns="45720" rIns="91440" bIns="45720" rtlCol="0"/>
          <a:lstStyle>
            <a:lvl1pPr algn="r">
              <a:defRPr sz="1200"/>
            </a:lvl1pPr>
          </a:lstStyle>
          <a:p>
            <a:fld id="{EC996398-C398-4FE5-A08F-5C0AB3F9254F}" type="datetimeFigureOut">
              <a:rPr lang="en-IL" smtClean="0"/>
              <a:t>07/30/2025</a:t>
            </a:fld>
            <a:endParaRPr lang="en-IL"/>
          </a:p>
        </p:txBody>
      </p:sp>
      <p:sp>
        <p:nvSpPr>
          <p:cNvPr id="4" name="Footer Placeholder 3">
            <a:extLst>
              <a:ext uri="{FF2B5EF4-FFF2-40B4-BE49-F238E27FC236}">
                <a16:creationId xmlns:a16="http://schemas.microsoft.com/office/drawing/2014/main" id="{8B6BB0DE-C675-C444-F7DE-D5B9BA06FF71}"/>
              </a:ext>
            </a:extLst>
          </p:cNvPr>
          <p:cNvSpPr>
            <a:spLocks noGrp="1"/>
          </p:cNvSpPr>
          <p:nvPr>
            <p:ph type="ftr" sz="quarter" idx="2"/>
          </p:nvPr>
        </p:nvSpPr>
        <p:spPr>
          <a:xfrm>
            <a:off x="0" y="8772669"/>
            <a:ext cx="3011699" cy="463407"/>
          </a:xfrm>
          <a:prstGeom prst="rect">
            <a:avLst/>
          </a:prstGeom>
        </p:spPr>
        <p:txBody>
          <a:bodyPr vert="horz" lIns="91440" tIns="45720" rIns="91440" bIns="45720" rtlCol="0" anchor="b"/>
          <a:lstStyle>
            <a:lvl1pPr algn="l">
              <a:defRPr sz="1200"/>
            </a:lvl1pPr>
          </a:lstStyle>
          <a:p>
            <a:endParaRPr lang="en-IL"/>
          </a:p>
        </p:txBody>
      </p:sp>
      <p:sp>
        <p:nvSpPr>
          <p:cNvPr id="5" name="Slide Number Placeholder 4">
            <a:extLst>
              <a:ext uri="{FF2B5EF4-FFF2-40B4-BE49-F238E27FC236}">
                <a16:creationId xmlns:a16="http://schemas.microsoft.com/office/drawing/2014/main" id="{80335994-1FCE-7F3B-1595-3BFCD0D2E097}"/>
              </a:ext>
            </a:extLst>
          </p:cNvPr>
          <p:cNvSpPr>
            <a:spLocks noGrp="1"/>
          </p:cNvSpPr>
          <p:nvPr>
            <p:ph type="sldNum" sz="quarter" idx="3"/>
          </p:nvPr>
        </p:nvSpPr>
        <p:spPr>
          <a:xfrm>
            <a:off x="3936769" y="8772669"/>
            <a:ext cx="3011699" cy="463407"/>
          </a:xfrm>
          <a:prstGeom prst="rect">
            <a:avLst/>
          </a:prstGeom>
        </p:spPr>
        <p:txBody>
          <a:bodyPr vert="horz" lIns="91440" tIns="45720" rIns="91440" bIns="45720" rtlCol="0" anchor="b"/>
          <a:lstStyle>
            <a:lvl1pPr algn="r">
              <a:defRPr sz="1200"/>
            </a:lvl1pPr>
          </a:lstStyle>
          <a:p>
            <a:fld id="{05C92AD7-44BF-4DF1-B67E-674628F9296E}" type="slidenum">
              <a:rPr lang="en-IL" smtClean="0"/>
              <a:t>‹#›</a:t>
            </a:fld>
            <a:endParaRPr lang="en-IL"/>
          </a:p>
        </p:txBody>
      </p:sp>
    </p:spTree>
    <p:extLst>
      <p:ext uri="{BB962C8B-B14F-4D97-AF65-F5344CB8AC3E}">
        <p14:creationId xmlns:p14="http://schemas.microsoft.com/office/powerpoint/2010/main" val="29271149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36769" y="0"/>
            <a:ext cx="3011699" cy="463408"/>
          </a:xfrm>
          <a:prstGeom prst="rect">
            <a:avLst/>
          </a:prstGeom>
        </p:spPr>
        <p:txBody>
          <a:bodyPr vert="horz" lIns="91440" tIns="45720" rIns="91440" bIns="45720" rtlCol="0"/>
          <a:lstStyle>
            <a:lvl1pPr algn="r">
              <a:defRPr sz="1200"/>
            </a:lvl1pPr>
          </a:lstStyle>
          <a:p>
            <a:fld id="{F6C3BBC8-2D1F-4D84-B85E-2B831D8458FB}" type="datetimeFigureOut">
              <a:rPr lang="en-US" smtClean="0"/>
              <a:t>7/30/2025</a:t>
            </a:fld>
            <a:endParaRPr lang="en-US"/>
          </a:p>
        </p:txBody>
      </p:sp>
      <p:sp>
        <p:nvSpPr>
          <p:cNvPr id="4" name="Slide Image Placeholder 3"/>
          <p:cNvSpPr>
            <a:spLocks noGrp="1" noRot="1" noChangeAspect="1"/>
          </p:cNvSpPr>
          <p:nvPr>
            <p:ph type="sldImg" idx="2"/>
          </p:nvPr>
        </p:nvSpPr>
        <p:spPr>
          <a:xfrm>
            <a:off x="704850" y="1154113"/>
            <a:ext cx="5540375" cy="31162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5008" y="4444861"/>
            <a:ext cx="5560060" cy="363670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11699" cy="46340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36769" y="8772669"/>
            <a:ext cx="3011699" cy="463407"/>
          </a:xfrm>
          <a:prstGeom prst="rect">
            <a:avLst/>
          </a:prstGeom>
        </p:spPr>
        <p:txBody>
          <a:bodyPr vert="horz" lIns="91440" tIns="45720" rIns="91440" bIns="45720" rtlCol="0" anchor="b"/>
          <a:lstStyle>
            <a:lvl1pPr algn="r">
              <a:defRPr sz="1200"/>
            </a:lvl1pPr>
          </a:lstStyle>
          <a:p>
            <a:fld id="{0B187356-6C33-4566-B68D-1C57DD9181EB}" type="slidenum">
              <a:rPr lang="en-US" smtClean="0"/>
              <a:t>‹#›</a:t>
            </a:fld>
            <a:endParaRPr lang="en-US"/>
          </a:p>
        </p:txBody>
      </p:sp>
    </p:spTree>
    <p:extLst>
      <p:ext uri="{BB962C8B-B14F-4D97-AF65-F5344CB8AC3E}">
        <p14:creationId xmlns:p14="http://schemas.microsoft.com/office/powerpoint/2010/main" val="265762623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1</a:t>
            </a:fld>
            <a:endParaRPr lang="en-US"/>
          </a:p>
        </p:txBody>
      </p:sp>
    </p:spTree>
    <p:extLst>
      <p:ext uri="{BB962C8B-B14F-4D97-AF65-F5344CB8AC3E}">
        <p14:creationId xmlns:p14="http://schemas.microsoft.com/office/powerpoint/2010/main" val="2900961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19</a:t>
            </a:fld>
            <a:endParaRPr lang="en-US"/>
          </a:p>
        </p:txBody>
      </p:sp>
    </p:spTree>
    <p:extLst>
      <p:ext uri="{BB962C8B-B14F-4D97-AF65-F5344CB8AC3E}">
        <p14:creationId xmlns:p14="http://schemas.microsoft.com/office/powerpoint/2010/main" val="1523695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528BD-E5E2-3B35-9FC8-35F7A5FEBC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A46115-B200-6B2A-F6A2-FF2A0DD12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5013C8-24B7-511E-C61A-DB76D054919A}"/>
              </a:ext>
            </a:extLst>
          </p:cNvPr>
          <p:cNvSpPr>
            <a:spLocks noGrp="1"/>
          </p:cNvSpPr>
          <p:nvPr>
            <p:ph type="body" idx="1"/>
          </p:nvPr>
        </p:nvSpPr>
        <p:spPr/>
        <p:txBody>
          <a:bodyPr/>
          <a:lstStyle/>
          <a:p>
            <a:pPr>
              <a:buClr>
                <a:schemeClr val="accent2"/>
              </a:buClr>
            </a:pPr>
            <a:r>
              <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rPr>
              <a:t>DEAL NOTES </a:t>
            </a:r>
          </a:p>
          <a:p>
            <a:pPr>
              <a:buClr>
                <a:schemeClr val="accent2"/>
              </a:buClr>
            </a:pPr>
            <a:endPar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endParaRPr>
          </a:p>
          <a:p>
            <a:pPr marL="285750" indent="-285750">
              <a:buClr>
                <a:schemeClr val="accent2"/>
              </a:buClr>
              <a:buFont typeface="Arial" panose="020B0604020202020204" pitchFamily="34" charset="0"/>
              <a:buChar char="•"/>
            </a:pPr>
            <a:r>
              <a:rPr lang="en-US" sz="1200" b="1" err="1">
                <a:solidFill>
                  <a:schemeClr val="tx2"/>
                </a:solidFill>
                <a:latin typeface="Aptos" panose="020B0004020202020204" pitchFamily="34" charset="0"/>
                <a:ea typeface="Lato Medium" panose="020F0502020204030203" pitchFamily="34" charset="0"/>
                <a:cs typeface="Lato Medium" panose="020F0502020204030203" pitchFamily="34" charset="0"/>
              </a:rPr>
              <a:t>Genband</a:t>
            </a:r>
            <a:r>
              <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rPr>
              <a:t>, Chicago </a:t>
            </a:r>
            <a:r>
              <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rPr>
              <a:t>- Updated the SF to 8,613 per </a:t>
            </a:r>
            <a:r>
              <a:rPr lang="en-US" sz="1200" err="1">
                <a:solidFill>
                  <a:schemeClr val="tx2"/>
                </a:solidFill>
                <a:latin typeface="Aptos" panose="020B0004020202020204" pitchFamily="34" charset="0"/>
                <a:ea typeface="Lato Medium" panose="020F0502020204030203" pitchFamily="34" charset="0"/>
                <a:cs typeface="Lato Medium" panose="020F0502020204030203" pitchFamily="34" charset="0"/>
              </a:rPr>
              <a:t>MeasureUp</a:t>
            </a:r>
            <a:r>
              <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rPr>
              <a:t> drawings to capitalize on increase SF. This space has been historically on a MG lease. The new NNN lease will improve recovery composition at this location. Taxes are $4.20 at this property. It is about $2 more than DuPage County. The Rexy rate would be comparable to the general market, discounting for the higher tax number.</a:t>
            </a:r>
          </a:p>
          <a:p>
            <a:pPr marL="285750" indent="-285750">
              <a:buClr>
                <a:schemeClr val="accent2"/>
              </a:buClr>
              <a:buFont typeface="Arial" panose="020B0604020202020204" pitchFamily="34" charset="0"/>
              <a:buChar char="•"/>
            </a:pPr>
            <a:endPar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endParaRPr>
          </a:p>
          <a:p>
            <a:pPr marL="285750" indent="-285750">
              <a:buClr>
                <a:schemeClr val="accent2"/>
              </a:buClr>
              <a:buFont typeface="Arial" panose="020B0604020202020204" pitchFamily="34" charset="0"/>
              <a:buChar char="•"/>
            </a:pPr>
            <a:r>
              <a:rPr lang="en-US" sz="1200" b="1" err="1">
                <a:solidFill>
                  <a:schemeClr val="tx2"/>
                </a:solidFill>
                <a:latin typeface="Aptos" panose="020B0004020202020204" pitchFamily="34" charset="0"/>
                <a:ea typeface="Lato Medium" panose="020F0502020204030203" pitchFamily="34" charset="0"/>
                <a:cs typeface="Lato Medium" panose="020F0502020204030203" pitchFamily="34" charset="0"/>
              </a:rPr>
              <a:t>Centerpoint</a:t>
            </a:r>
            <a:r>
              <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rPr>
              <a:t> Marketing, Chicago </a:t>
            </a:r>
            <a:r>
              <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rPr>
              <a:t>- Tenant is downsizing and renewing at 1 out of 2 units they occupy. We will be able to capitalize on renting the leftover 20k SF at a premium. The tenant has good payment history, and the space shows well for tours. We have increased their SD, despite of them downsizing, based on credit score.</a:t>
            </a:r>
          </a:p>
          <a:p>
            <a:pPr marL="285750" indent="-285750">
              <a:buClr>
                <a:schemeClr val="accent2"/>
              </a:buClr>
              <a:buFont typeface="Arial" panose="020B0604020202020204" pitchFamily="34" charset="0"/>
              <a:buChar char="•"/>
            </a:pPr>
            <a:endPar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endParaRPr>
          </a:p>
          <a:p>
            <a:pPr marL="285750" indent="-285750">
              <a:buClr>
                <a:schemeClr val="accent2"/>
              </a:buClr>
              <a:buFont typeface="Arial" panose="020B0604020202020204" pitchFamily="34" charset="0"/>
              <a:buChar char="•"/>
            </a:pPr>
            <a:r>
              <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rPr>
              <a:t>Magic Screenprint, Atlanta </a:t>
            </a:r>
            <a:r>
              <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rPr>
              <a:t>- Existing tenant vacated. Converted the 2 sub-tenants to a New Lease. This deal is at higher than UW base rate, no downtime, no TIA, no abatement.</a:t>
            </a:r>
          </a:p>
          <a:p>
            <a:pPr marL="285750" indent="-285750">
              <a:buClr>
                <a:schemeClr val="accent2"/>
              </a:buClr>
              <a:buFont typeface="Arial" panose="020B0604020202020204" pitchFamily="34" charset="0"/>
              <a:buChar char="•"/>
            </a:pPr>
            <a:endPar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endParaRPr>
          </a:p>
          <a:p>
            <a:endParaRPr lang="en-US"/>
          </a:p>
        </p:txBody>
      </p:sp>
      <p:sp>
        <p:nvSpPr>
          <p:cNvPr id="4" name="Slide Number Placeholder 3">
            <a:extLst>
              <a:ext uri="{FF2B5EF4-FFF2-40B4-BE49-F238E27FC236}">
                <a16:creationId xmlns:a16="http://schemas.microsoft.com/office/drawing/2014/main" id="{3F5AF5CD-AE83-2D76-E8AA-B5E4001B3F0D}"/>
              </a:ext>
            </a:extLst>
          </p:cNvPr>
          <p:cNvSpPr>
            <a:spLocks noGrp="1"/>
          </p:cNvSpPr>
          <p:nvPr>
            <p:ph type="sldNum" sz="quarter" idx="5"/>
          </p:nvPr>
        </p:nvSpPr>
        <p:spPr/>
        <p:txBody>
          <a:bodyPr/>
          <a:lstStyle/>
          <a:p>
            <a:fld id="{A79E4FA1-FB85-E442-9BE3-9BB8C8EA2B3D}" type="slidenum">
              <a:rPr lang="en-US" smtClean="0"/>
              <a:t>20</a:t>
            </a:fld>
            <a:endParaRPr lang="en-US"/>
          </a:p>
        </p:txBody>
      </p:sp>
    </p:spTree>
    <p:extLst>
      <p:ext uri="{BB962C8B-B14F-4D97-AF65-F5344CB8AC3E}">
        <p14:creationId xmlns:p14="http://schemas.microsoft.com/office/powerpoint/2010/main" val="3213519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0F87D-4CEC-9B8C-A260-BE922D0B50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8935A4-3C85-3B32-53CD-11D7E7F3F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532E8E-21AD-DA6D-4AB2-917DF866900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E24D1D4-2197-8F07-40ED-EFBDE1C2A918}"/>
              </a:ext>
            </a:extLst>
          </p:cNvPr>
          <p:cNvSpPr>
            <a:spLocks noGrp="1"/>
          </p:cNvSpPr>
          <p:nvPr>
            <p:ph type="sldNum" sz="quarter" idx="5"/>
          </p:nvPr>
        </p:nvSpPr>
        <p:spPr/>
        <p:txBody>
          <a:bodyPr/>
          <a:lstStyle/>
          <a:p>
            <a:fld id="{A79E4FA1-FB85-E442-9BE3-9BB8C8EA2B3D}" type="slidenum">
              <a:rPr lang="en-US" smtClean="0"/>
              <a:t>21</a:t>
            </a:fld>
            <a:endParaRPr lang="en-US"/>
          </a:p>
        </p:txBody>
      </p:sp>
    </p:spTree>
    <p:extLst>
      <p:ext uri="{BB962C8B-B14F-4D97-AF65-F5344CB8AC3E}">
        <p14:creationId xmlns:p14="http://schemas.microsoft.com/office/powerpoint/2010/main" val="4055816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203C8-D298-E9B0-646D-7F3F8A5967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ED0EA8-70D7-E5CE-0DB4-F905BEE31E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C14683-13A5-F4EA-B67A-0273CA27D624}"/>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3C126883-9860-3C33-CB35-532B17208BCE}"/>
              </a:ext>
            </a:extLst>
          </p:cNvPr>
          <p:cNvSpPr>
            <a:spLocks noGrp="1"/>
          </p:cNvSpPr>
          <p:nvPr>
            <p:ph type="sldNum" sz="quarter" idx="5"/>
          </p:nvPr>
        </p:nvSpPr>
        <p:spPr/>
        <p:txBody>
          <a:bodyPr/>
          <a:lstStyle/>
          <a:p>
            <a:fld id="{A79E4FA1-FB85-E442-9BE3-9BB8C8EA2B3D}" type="slidenum">
              <a:rPr lang="en-US" smtClean="0"/>
              <a:t>22</a:t>
            </a:fld>
            <a:endParaRPr lang="en-US"/>
          </a:p>
        </p:txBody>
      </p:sp>
    </p:spTree>
    <p:extLst>
      <p:ext uri="{BB962C8B-B14F-4D97-AF65-F5344CB8AC3E}">
        <p14:creationId xmlns:p14="http://schemas.microsoft.com/office/powerpoint/2010/main" val="2557732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23</a:t>
            </a:fld>
            <a:endParaRPr lang="en-US"/>
          </a:p>
        </p:txBody>
      </p:sp>
    </p:spTree>
    <p:extLst>
      <p:ext uri="{BB962C8B-B14F-4D97-AF65-F5344CB8AC3E}">
        <p14:creationId xmlns:p14="http://schemas.microsoft.com/office/powerpoint/2010/main" val="2950194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D1EAB-5730-CCFE-65CD-F0D6F3FD6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B3538A-AC93-F3AE-7214-9EFFF973F8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262A38-F254-5BD8-D20B-CCA5EAFE4BBF}"/>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4DF50787-ACA0-4632-3D3B-A13EB1335301}"/>
              </a:ext>
            </a:extLst>
          </p:cNvPr>
          <p:cNvSpPr>
            <a:spLocks noGrp="1"/>
          </p:cNvSpPr>
          <p:nvPr>
            <p:ph type="sldNum" sz="quarter" idx="5"/>
          </p:nvPr>
        </p:nvSpPr>
        <p:spPr/>
        <p:txBody>
          <a:bodyPr/>
          <a:lstStyle/>
          <a:p>
            <a:fld id="{A79E4FA1-FB85-E442-9BE3-9BB8C8EA2B3D}" type="slidenum">
              <a:rPr lang="en-US" smtClean="0"/>
              <a:t>24</a:t>
            </a:fld>
            <a:endParaRPr lang="en-US"/>
          </a:p>
        </p:txBody>
      </p:sp>
    </p:spTree>
    <p:extLst>
      <p:ext uri="{BB962C8B-B14F-4D97-AF65-F5344CB8AC3E}">
        <p14:creationId xmlns:p14="http://schemas.microsoft.com/office/powerpoint/2010/main" val="178141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8CFC3-D331-25E3-19DF-16ECFA40B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46EFEB-3253-13FF-83BB-424CC74C6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4800F3-2307-A6DC-380B-D29B2DAC88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FDBB77B-784D-5D2D-DA7D-7BE5D4AD405E}"/>
              </a:ext>
            </a:extLst>
          </p:cNvPr>
          <p:cNvSpPr>
            <a:spLocks noGrp="1"/>
          </p:cNvSpPr>
          <p:nvPr>
            <p:ph type="sldNum" sz="quarter" idx="5"/>
          </p:nvPr>
        </p:nvSpPr>
        <p:spPr/>
        <p:txBody>
          <a:bodyPr/>
          <a:lstStyle/>
          <a:p>
            <a:fld id="{A79E4FA1-FB85-E442-9BE3-9BB8C8EA2B3D}" type="slidenum">
              <a:rPr lang="en-US" smtClean="0"/>
              <a:t>25</a:t>
            </a:fld>
            <a:endParaRPr lang="en-US"/>
          </a:p>
        </p:txBody>
      </p:sp>
    </p:spTree>
    <p:extLst>
      <p:ext uri="{BB962C8B-B14F-4D97-AF65-F5344CB8AC3E}">
        <p14:creationId xmlns:p14="http://schemas.microsoft.com/office/powerpoint/2010/main" val="3781638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26</a:t>
            </a:fld>
            <a:endParaRPr lang="en-US"/>
          </a:p>
        </p:txBody>
      </p:sp>
    </p:spTree>
    <p:extLst>
      <p:ext uri="{BB962C8B-B14F-4D97-AF65-F5344CB8AC3E}">
        <p14:creationId xmlns:p14="http://schemas.microsoft.com/office/powerpoint/2010/main" val="2253561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B56FE-D92A-161F-E035-8E45FDE5C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63130F-7514-DADE-7CE5-C4E09B1D57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D16A2-C451-BDF8-19D6-CADD57BC7C7D}"/>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301F0BE8-37A8-D6AA-3A2D-0AA4E4906850}"/>
              </a:ext>
            </a:extLst>
          </p:cNvPr>
          <p:cNvSpPr>
            <a:spLocks noGrp="1"/>
          </p:cNvSpPr>
          <p:nvPr>
            <p:ph type="sldNum" sz="quarter" idx="5"/>
          </p:nvPr>
        </p:nvSpPr>
        <p:spPr/>
        <p:txBody>
          <a:bodyPr/>
          <a:lstStyle/>
          <a:p>
            <a:fld id="{A79E4FA1-FB85-E442-9BE3-9BB8C8EA2B3D}" type="slidenum">
              <a:rPr lang="en-US" smtClean="0"/>
              <a:t>27</a:t>
            </a:fld>
            <a:endParaRPr lang="en-US"/>
          </a:p>
        </p:txBody>
      </p:sp>
    </p:spTree>
    <p:extLst>
      <p:ext uri="{BB962C8B-B14F-4D97-AF65-F5344CB8AC3E}">
        <p14:creationId xmlns:p14="http://schemas.microsoft.com/office/powerpoint/2010/main" val="2250046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BE005-5554-8326-DE61-BE0803BC4A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743AD-4413-F44F-361C-148924E92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2DB236-02BC-8A21-3F13-180D762970BD}"/>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F0A8E7E8-D712-CDB4-DAEF-BA5DBD1E7AE9}"/>
              </a:ext>
            </a:extLst>
          </p:cNvPr>
          <p:cNvSpPr>
            <a:spLocks noGrp="1"/>
          </p:cNvSpPr>
          <p:nvPr>
            <p:ph type="sldNum" sz="quarter" idx="5"/>
          </p:nvPr>
        </p:nvSpPr>
        <p:spPr/>
        <p:txBody>
          <a:bodyPr/>
          <a:lstStyle/>
          <a:p>
            <a:fld id="{A79E4FA1-FB85-E442-9BE3-9BB8C8EA2B3D}" type="slidenum">
              <a:rPr lang="en-US" smtClean="0"/>
              <a:t>28</a:t>
            </a:fld>
            <a:endParaRPr lang="en-US"/>
          </a:p>
        </p:txBody>
      </p:sp>
    </p:spTree>
    <p:extLst>
      <p:ext uri="{BB962C8B-B14F-4D97-AF65-F5344CB8AC3E}">
        <p14:creationId xmlns:p14="http://schemas.microsoft.com/office/powerpoint/2010/main" val="2701310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187356-6C33-4566-B68D-1C57DD9181EB}" type="slidenum">
              <a:rPr lang="en-US" smtClean="0"/>
              <a:t>2</a:t>
            </a:fld>
            <a:endParaRPr lang="en-US"/>
          </a:p>
        </p:txBody>
      </p:sp>
    </p:spTree>
    <p:extLst>
      <p:ext uri="{BB962C8B-B14F-4D97-AF65-F5344CB8AC3E}">
        <p14:creationId xmlns:p14="http://schemas.microsoft.com/office/powerpoint/2010/main" val="1592211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0D0FA-FF81-F31A-AF07-1121495FCD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3EBC8E-06BF-94E8-1E76-F91A9E3DA4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869C1F-95E0-2B9A-ADC2-818D58D50A50}"/>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B9EC0E5B-A16D-6640-51C8-412948970B27}"/>
              </a:ext>
            </a:extLst>
          </p:cNvPr>
          <p:cNvSpPr>
            <a:spLocks noGrp="1"/>
          </p:cNvSpPr>
          <p:nvPr>
            <p:ph type="sldNum" sz="quarter" idx="5"/>
          </p:nvPr>
        </p:nvSpPr>
        <p:spPr/>
        <p:txBody>
          <a:bodyPr/>
          <a:lstStyle/>
          <a:p>
            <a:fld id="{A79E4FA1-FB85-E442-9BE3-9BB8C8EA2B3D}" type="slidenum">
              <a:rPr lang="en-US" smtClean="0"/>
              <a:t>29</a:t>
            </a:fld>
            <a:endParaRPr lang="en-US"/>
          </a:p>
        </p:txBody>
      </p:sp>
    </p:spTree>
    <p:extLst>
      <p:ext uri="{BB962C8B-B14F-4D97-AF65-F5344CB8AC3E}">
        <p14:creationId xmlns:p14="http://schemas.microsoft.com/office/powerpoint/2010/main" val="658110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5FE2A-154E-F705-6700-01C90155E3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EBCCD-13A0-132D-58AB-9DFF8C8F51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046F97-9DD1-DE02-223A-407D4BF723F8}"/>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A5D8B564-89CF-5E71-55DE-8F14297399AB}"/>
              </a:ext>
            </a:extLst>
          </p:cNvPr>
          <p:cNvSpPr>
            <a:spLocks noGrp="1"/>
          </p:cNvSpPr>
          <p:nvPr>
            <p:ph type="sldNum" sz="quarter" idx="5"/>
          </p:nvPr>
        </p:nvSpPr>
        <p:spPr/>
        <p:txBody>
          <a:bodyPr/>
          <a:lstStyle/>
          <a:p>
            <a:fld id="{A79E4FA1-FB85-E442-9BE3-9BB8C8EA2B3D}" type="slidenum">
              <a:rPr lang="en-US" smtClean="0"/>
              <a:t>30</a:t>
            </a:fld>
            <a:endParaRPr lang="en-US"/>
          </a:p>
        </p:txBody>
      </p:sp>
    </p:spTree>
    <p:extLst>
      <p:ext uri="{BB962C8B-B14F-4D97-AF65-F5344CB8AC3E}">
        <p14:creationId xmlns:p14="http://schemas.microsoft.com/office/powerpoint/2010/main" val="4204962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31</a:t>
            </a:fld>
            <a:endParaRPr lang="en-US"/>
          </a:p>
        </p:txBody>
      </p:sp>
    </p:spTree>
    <p:extLst>
      <p:ext uri="{BB962C8B-B14F-4D97-AF65-F5344CB8AC3E}">
        <p14:creationId xmlns:p14="http://schemas.microsoft.com/office/powerpoint/2010/main" val="3937741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913F6-3586-0037-877F-8F9094F42C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A68CB1-7B5F-7BFF-8B38-F0602603B5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71DC63-11AF-8A9D-6B26-E92A2924B1F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E8B4DC-6012-5829-A400-F331158BBBC9}"/>
              </a:ext>
            </a:extLst>
          </p:cNvPr>
          <p:cNvSpPr>
            <a:spLocks noGrp="1"/>
          </p:cNvSpPr>
          <p:nvPr>
            <p:ph type="sldNum" sz="quarter" idx="5"/>
          </p:nvPr>
        </p:nvSpPr>
        <p:spPr/>
        <p:txBody>
          <a:bodyPr/>
          <a:lstStyle/>
          <a:p>
            <a:fld id="{A79E4FA1-FB85-E442-9BE3-9BB8C8EA2B3D}" type="slidenum">
              <a:rPr lang="en-US" smtClean="0"/>
              <a:t>32</a:t>
            </a:fld>
            <a:endParaRPr lang="en-US"/>
          </a:p>
        </p:txBody>
      </p:sp>
    </p:spTree>
    <p:extLst>
      <p:ext uri="{BB962C8B-B14F-4D97-AF65-F5344CB8AC3E}">
        <p14:creationId xmlns:p14="http://schemas.microsoft.com/office/powerpoint/2010/main" val="2049180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913F6-3586-0037-877F-8F9094F42C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A68CB1-7B5F-7BFF-8B38-F0602603B5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71DC63-11AF-8A9D-6B26-E92A2924B1F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E8B4DC-6012-5829-A400-F331158BBBC9}"/>
              </a:ext>
            </a:extLst>
          </p:cNvPr>
          <p:cNvSpPr>
            <a:spLocks noGrp="1"/>
          </p:cNvSpPr>
          <p:nvPr>
            <p:ph type="sldNum" sz="quarter" idx="5"/>
          </p:nvPr>
        </p:nvSpPr>
        <p:spPr/>
        <p:txBody>
          <a:bodyPr/>
          <a:lstStyle/>
          <a:p>
            <a:fld id="{A79E4FA1-FB85-E442-9BE3-9BB8C8EA2B3D}" type="slidenum">
              <a:rPr lang="en-US" smtClean="0"/>
              <a:t>33</a:t>
            </a:fld>
            <a:endParaRPr lang="en-US"/>
          </a:p>
        </p:txBody>
      </p:sp>
    </p:spTree>
    <p:extLst>
      <p:ext uri="{BB962C8B-B14F-4D97-AF65-F5344CB8AC3E}">
        <p14:creationId xmlns:p14="http://schemas.microsoft.com/office/powerpoint/2010/main" val="3125393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913F6-3586-0037-877F-8F9094F42C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A68CB1-7B5F-7BFF-8B38-F0602603B5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71DC63-11AF-8A9D-6B26-E92A2924B1F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E8B4DC-6012-5829-A400-F331158BBBC9}"/>
              </a:ext>
            </a:extLst>
          </p:cNvPr>
          <p:cNvSpPr>
            <a:spLocks noGrp="1"/>
          </p:cNvSpPr>
          <p:nvPr>
            <p:ph type="sldNum" sz="quarter" idx="5"/>
          </p:nvPr>
        </p:nvSpPr>
        <p:spPr/>
        <p:txBody>
          <a:bodyPr/>
          <a:lstStyle/>
          <a:p>
            <a:fld id="{A79E4FA1-FB85-E442-9BE3-9BB8C8EA2B3D}" type="slidenum">
              <a:rPr lang="en-US" smtClean="0"/>
              <a:t>34</a:t>
            </a:fld>
            <a:endParaRPr lang="en-US"/>
          </a:p>
        </p:txBody>
      </p:sp>
    </p:spTree>
    <p:extLst>
      <p:ext uri="{BB962C8B-B14F-4D97-AF65-F5344CB8AC3E}">
        <p14:creationId xmlns:p14="http://schemas.microsoft.com/office/powerpoint/2010/main" val="3036417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187356-6C33-4566-B68D-1C57DD9181EB}" type="slidenum">
              <a:rPr lang="en-US" smtClean="0"/>
              <a:t>36</a:t>
            </a:fld>
            <a:endParaRPr lang="en-US"/>
          </a:p>
        </p:txBody>
      </p:sp>
    </p:spTree>
    <p:extLst>
      <p:ext uri="{BB962C8B-B14F-4D97-AF65-F5344CB8AC3E}">
        <p14:creationId xmlns:p14="http://schemas.microsoft.com/office/powerpoint/2010/main" val="2424828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37</a:t>
            </a:fld>
            <a:endParaRPr lang="en-US"/>
          </a:p>
        </p:txBody>
      </p:sp>
    </p:spTree>
    <p:extLst>
      <p:ext uri="{BB962C8B-B14F-4D97-AF65-F5344CB8AC3E}">
        <p14:creationId xmlns:p14="http://schemas.microsoft.com/office/powerpoint/2010/main" val="3406004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38</a:t>
            </a:fld>
            <a:endParaRPr lang="en-US"/>
          </a:p>
        </p:txBody>
      </p:sp>
    </p:spTree>
    <p:extLst>
      <p:ext uri="{BB962C8B-B14F-4D97-AF65-F5344CB8AC3E}">
        <p14:creationId xmlns:p14="http://schemas.microsoft.com/office/powerpoint/2010/main" val="3115065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AE257-42D8-440D-8A03-FD52019090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ADDB65-EF47-4B7A-842B-D1CD1DCA44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D4ADB-4808-354D-434C-18F50E4F79D8}"/>
              </a:ext>
            </a:extLst>
          </p:cNvPr>
          <p:cNvSpPr>
            <a:spLocks noGrp="1"/>
          </p:cNvSpPr>
          <p:nvPr>
            <p:ph type="body" idx="1"/>
          </p:nvPr>
        </p:nvSpPr>
        <p:spPr/>
        <p:txBody>
          <a:bodyPr/>
          <a:lstStyle/>
          <a:p>
            <a:r>
              <a:rPr lang="en-US" b="1" u="sng"/>
              <a:t>Q2-2025</a:t>
            </a:r>
          </a:p>
          <a:p>
            <a:pPr marL="171450" indent="-171450">
              <a:buFontTx/>
              <a:buChar char="-"/>
            </a:pPr>
            <a:r>
              <a:rPr lang="en-US"/>
              <a:t>Insurance Proceeds </a:t>
            </a:r>
            <a:r>
              <a:rPr lang="en-US" b="1"/>
              <a:t>$2.2M</a:t>
            </a:r>
            <a:endParaRPr lang="en-US" b="0"/>
          </a:p>
          <a:p>
            <a:pPr marL="628650" lvl="1" indent="-171450">
              <a:buFontTx/>
              <a:buChar char="-"/>
            </a:pPr>
            <a:r>
              <a:rPr lang="en-US" b="0">
                <a:solidFill>
                  <a:srgbClr val="FF0000"/>
                </a:solidFill>
                <a:highlight>
                  <a:srgbClr val="FFFF00"/>
                </a:highlight>
              </a:rPr>
              <a:t>3857 Miller $1.9M</a:t>
            </a:r>
          </a:p>
          <a:p>
            <a:pPr marL="628650" lvl="1" indent="-171450">
              <a:buFontTx/>
              <a:buChar char="-"/>
            </a:pPr>
            <a:r>
              <a:rPr lang="en-US" b="0">
                <a:solidFill>
                  <a:srgbClr val="FF0000"/>
                </a:solidFill>
                <a:highlight>
                  <a:srgbClr val="FFFF00"/>
                </a:highlight>
              </a:rPr>
              <a:t>7550 N Crescent $225K</a:t>
            </a:r>
            <a:endParaRPr lang="en-US">
              <a:solidFill>
                <a:srgbClr val="FF0000"/>
              </a:solidFill>
              <a:highlight>
                <a:srgbClr val="FFFF00"/>
              </a:highlight>
            </a:endParaRPr>
          </a:p>
          <a:p>
            <a:pPr marL="171450" indent="-171450">
              <a:buFontTx/>
              <a:buChar char="-"/>
            </a:pPr>
            <a:r>
              <a:rPr lang="en-US"/>
              <a:t>Termination Fee Income </a:t>
            </a:r>
            <a:r>
              <a:rPr lang="en-US" b="1"/>
              <a:t>$800K</a:t>
            </a:r>
          </a:p>
          <a:p>
            <a:pPr marL="628650" lvl="1" indent="-171450">
              <a:buFontTx/>
              <a:buChar char="-"/>
            </a:pPr>
            <a:r>
              <a:rPr lang="en-US" b="0">
                <a:solidFill>
                  <a:srgbClr val="FF0000"/>
                </a:solidFill>
                <a:highlight>
                  <a:srgbClr val="FFFF00"/>
                </a:highlight>
              </a:rPr>
              <a:t>9330 Industrial Trace - $591K Myers Tire Supply</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a:t>11697 W Grand - $150K CTL Global</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a:t>4000 Dan Morton - $50K </a:t>
            </a:r>
            <a:r>
              <a:rPr lang="en-US" err="1"/>
              <a:t>TexPac</a:t>
            </a:r>
            <a:r>
              <a:rPr lang="en-US"/>
              <a:t> (legal settlement)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a:t>1980 Old Cuthbert - $20K Ribbons Express</a:t>
            </a:r>
          </a:p>
          <a:p>
            <a:endParaRPr lang="en-US" b="1" u="sng"/>
          </a:p>
          <a:p>
            <a:r>
              <a:rPr lang="en-US" b="1" u="sng"/>
              <a:t>Q1-2025</a:t>
            </a:r>
          </a:p>
          <a:p>
            <a:pPr marL="171450" indent="-171450">
              <a:buFontTx/>
              <a:buChar char="-"/>
            </a:pPr>
            <a:r>
              <a:rPr lang="en-US"/>
              <a:t>Insurance Proceeds </a:t>
            </a:r>
            <a:r>
              <a:rPr lang="en-US" b="1"/>
              <a:t>$280K</a:t>
            </a:r>
            <a:endParaRPr lang="en-US" b="0"/>
          </a:p>
          <a:p>
            <a:pPr marL="628650" lvl="1" indent="-171450">
              <a:buFontTx/>
              <a:buChar char="-"/>
            </a:pPr>
            <a:r>
              <a:rPr lang="en-US" b="0">
                <a:solidFill>
                  <a:srgbClr val="FF0000"/>
                </a:solidFill>
                <a:highlight>
                  <a:srgbClr val="FFFF00"/>
                </a:highlight>
              </a:rPr>
              <a:t>3857 $380K</a:t>
            </a:r>
            <a:endParaRPr lang="en-US">
              <a:solidFill>
                <a:srgbClr val="FF0000"/>
              </a:solidFill>
              <a:highlight>
                <a:srgbClr val="FFFF00"/>
              </a:highlight>
            </a:endParaRPr>
          </a:p>
          <a:p>
            <a:pPr marL="171450" indent="-171450">
              <a:buFontTx/>
              <a:buChar char="-"/>
            </a:pPr>
            <a:r>
              <a:rPr lang="en-US"/>
              <a:t>Termination Fee Income </a:t>
            </a:r>
            <a:r>
              <a:rPr lang="en-US" b="1"/>
              <a:t>$690K</a:t>
            </a:r>
          </a:p>
          <a:p>
            <a:pPr marL="628650" lvl="1" indent="-171450">
              <a:buFontTx/>
              <a:buChar char="-"/>
            </a:pPr>
            <a:r>
              <a:rPr lang="en-US"/>
              <a:t>1211 Ford - $420K Northeast Building Products</a:t>
            </a:r>
          </a:p>
          <a:p>
            <a:pPr marL="628650" lvl="1" indent="-171450">
              <a:buFontTx/>
              <a:buChar char="-"/>
            </a:pPr>
            <a:r>
              <a:rPr lang="en-US"/>
              <a:t>19 Industrial - $135K OEM Accessories</a:t>
            </a:r>
          </a:p>
          <a:p>
            <a:pPr marL="628650" lvl="1" indent="-171450">
              <a:buFontTx/>
              <a:buChar char="-"/>
            </a:pPr>
            <a:r>
              <a:rPr lang="en-US"/>
              <a:t>1980 Old Cuthbert - $20K Ribbons Express</a:t>
            </a:r>
          </a:p>
          <a:p>
            <a:pPr marL="628650" lvl="1" indent="-171450">
              <a:buFontTx/>
              <a:buChar char="-"/>
            </a:pPr>
            <a:r>
              <a:rPr lang="en-US"/>
              <a:t>6704 N 54</a:t>
            </a:r>
            <a:r>
              <a:rPr lang="en-US" baseline="30000"/>
              <a:t>th</a:t>
            </a:r>
            <a:r>
              <a:rPr lang="en-US"/>
              <a:t> Street - $110K Don’s Automotive Supply</a:t>
            </a:r>
            <a:endParaRPr lang="en-IL"/>
          </a:p>
        </p:txBody>
      </p:sp>
      <p:sp>
        <p:nvSpPr>
          <p:cNvPr id="4" name="Slide Number Placeholder 3">
            <a:extLst>
              <a:ext uri="{FF2B5EF4-FFF2-40B4-BE49-F238E27FC236}">
                <a16:creationId xmlns:a16="http://schemas.microsoft.com/office/drawing/2014/main" id="{BA3C797D-9B55-A3A5-125B-404DE59C8FDF}"/>
              </a:ext>
            </a:extLst>
          </p:cNvPr>
          <p:cNvSpPr>
            <a:spLocks noGrp="1"/>
          </p:cNvSpPr>
          <p:nvPr>
            <p:ph type="sldNum" sz="quarter" idx="5"/>
          </p:nvPr>
        </p:nvSpPr>
        <p:spPr/>
        <p:txBody>
          <a:bodyPr/>
          <a:lstStyle/>
          <a:p>
            <a:fld id="{0B187356-6C33-4566-B68D-1C57DD9181EB}" type="slidenum">
              <a:rPr lang="en-US" smtClean="0"/>
              <a:t>39</a:t>
            </a:fld>
            <a:endParaRPr lang="en-US"/>
          </a:p>
        </p:txBody>
      </p:sp>
    </p:spTree>
    <p:extLst>
      <p:ext uri="{BB962C8B-B14F-4D97-AF65-F5344CB8AC3E}">
        <p14:creationId xmlns:p14="http://schemas.microsoft.com/office/powerpoint/2010/main" val="1275863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3</a:t>
            </a:fld>
            <a:endParaRPr lang="en-US"/>
          </a:p>
        </p:txBody>
      </p:sp>
    </p:spTree>
    <p:extLst>
      <p:ext uri="{BB962C8B-B14F-4D97-AF65-F5344CB8AC3E}">
        <p14:creationId xmlns:p14="http://schemas.microsoft.com/office/powerpoint/2010/main" val="25369329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Q2 2025</a:t>
            </a:r>
          </a:p>
          <a:p>
            <a:endParaRPr lang="en-US" b="0" u="none"/>
          </a:p>
          <a:p>
            <a:r>
              <a:rPr lang="en-US" sz="1100" b="1" u="sng">
                <a:solidFill>
                  <a:schemeClr val="tx1"/>
                </a:solidFill>
                <a:latin typeface="Gilroy" panose="00000500000000000000"/>
                <a:cs typeface="Arial"/>
              </a:rPr>
              <a:t>Operating Expenses</a:t>
            </a:r>
          </a:p>
          <a:p>
            <a:pPr marL="171450" indent="-171450">
              <a:buFont typeface="Arial" panose="020B0604020202020204" pitchFamily="34" charset="0"/>
              <a:buChar char="•"/>
            </a:pPr>
            <a:r>
              <a:rPr lang="en-US" sz="1100" b="1">
                <a:solidFill>
                  <a:schemeClr val="tx1"/>
                </a:solidFill>
                <a:latin typeface="Gilroy" panose="00000500000000000000"/>
                <a:cs typeface="Arial"/>
              </a:rPr>
              <a:t>Utilities</a:t>
            </a:r>
          </a:p>
          <a:p>
            <a:pPr marL="628650" lvl="1" indent="-171450">
              <a:buFont typeface="Arial" panose="020B0604020202020204" pitchFamily="34" charset="0"/>
              <a:buChar char="•"/>
            </a:pPr>
            <a:r>
              <a:rPr lang="en-US" sz="1100">
                <a:solidFill>
                  <a:schemeClr val="tx1"/>
                </a:solidFill>
                <a:latin typeface="Gilroy" panose="00000500000000000000"/>
                <a:cs typeface="Arial"/>
              </a:rPr>
              <a:t>This variance is mainly due to a $200K tenant billbacks.</a:t>
            </a:r>
          </a:p>
          <a:p>
            <a:pPr marL="1085850" lvl="2" indent="-171450">
              <a:buFont typeface="Arial" panose="020B0604020202020204" pitchFamily="34" charset="0"/>
              <a:buChar char="•"/>
            </a:pPr>
            <a:r>
              <a:rPr lang="en-US" sz="1100">
                <a:solidFill>
                  <a:schemeClr val="tx1"/>
                </a:solidFill>
                <a:latin typeface="Gilroy" panose="00000500000000000000"/>
                <a:cs typeface="Arial"/>
              </a:rPr>
              <a:t>4290 Delp $69K for plumbing expenses</a:t>
            </a:r>
          </a:p>
          <a:p>
            <a:pPr marL="1085850" lvl="2" indent="-171450">
              <a:buFont typeface="Arial" panose="020B0604020202020204" pitchFamily="34" charset="0"/>
              <a:buChar char="•"/>
            </a:pPr>
            <a:r>
              <a:rPr lang="en-US" sz="1100">
                <a:solidFill>
                  <a:schemeClr val="tx1"/>
                </a:solidFill>
                <a:latin typeface="Gilroy" panose="00000500000000000000"/>
                <a:cs typeface="Arial"/>
              </a:rPr>
              <a:t>17-01 Pollitt Drive $41K in electric expenses.</a:t>
            </a:r>
          </a:p>
          <a:p>
            <a:pPr marL="1085850" lvl="2" indent="-171450">
              <a:buFont typeface="Arial" panose="020B0604020202020204" pitchFamily="34" charset="0"/>
              <a:buChar char="•"/>
            </a:pPr>
            <a:r>
              <a:rPr lang="en-US" sz="1100">
                <a:solidFill>
                  <a:schemeClr val="tx1"/>
                </a:solidFill>
                <a:latin typeface="Gilroy" panose="00000500000000000000"/>
                <a:cs typeface="Arial"/>
              </a:rPr>
              <a:t>220 NJ-70 $35k for multiple utility expenses.</a:t>
            </a:r>
            <a:endParaRPr lang="he-IL" sz="1100">
              <a:solidFill>
                <a:schemeClr val="tx1"/>
              </a:solidFill>
              <a:latin typeface="Gilroy" panose="00000500000000000000"/>
              <a:cs typeface="Arial"/>
            </a:endParaRPr>
          </a:p>
          <a:p>
            <a:pPr lvl="2"/>
            <a:endParaRPr lang="en-US" sz="1100">
              <a:solidFill>
                <a:schemeClr val="tx1"/>
              </a:solidFill>
              <a:latin typeface="Gilroy" panose="00000500000000000000"/>
              <a:cs typeface="Arial" panose="020B0604020202020204" pitchFamily="34" charset="0"/>
            </a:endParaRPr>
          </a:p>
          <a:p>
            <a:r>
              <a:rPr lang="en-US" sz="1100" b="1" u="sng">
                <a:solidFill>
                  <a:schemeClr val="tx1"/>
                </a:solidFill>
                <a:latin typeface="Gilroy" panose="00000500000000000000"/>
                <a:cs typeface="Arial"/>
              </a:rPr>
              <a:t>Non-Recoverable Expenses:</a:t>
            </a:r>
            <a:endParaRPr lang="en-US" sz="1100" b="1">
              <a:solidFill>
                <a:schemeClr val="tx1"/>
              </a:solidFill>
              <a:latin typeface="Gilroy" panose="00000500000000000000"/>
              <a:cs typeface="Arial"/>
            </a:endParaRPr>
          </a:p>
          <a:p>
            <a:pPr marL="171450" indent="-171450">
              <a:buFont typeface="Arial" panose="020B0604020202020204" pitchFamily="34" charset="0"/>
              <a:buChar char="•"/>
            </a:pPr>
            <a:r>
              <a:rPr lang="en-US" sz="1100" b="1">
                <a:solidFill>
                  <a:schemeClr val="tx1"/>
                </a:solidFill>
                <a:latin typeface="Gilroy" panose="00000500000000000000"/>
                <a:cs typeface="Arial"/>
              </a:rPr>
              <a:t>Building R&amp;M </a:t>
            </a:r>
          </a:p>
          <a:p>
            <a:pPr marL="628650" lvl="1" indent="-171450">
              <a:buFont typeface="Arial" panose="020B0604020202020204" pitchFamily="34" charset="0"/>
              <a:buChar char="•"/>
            </a:pPr>
            <a:r>
              <a:rPr lang="en-US" sz="1100">
                <a:solidFill>
                  <a:schemeClr val="tx1"/>
                </a:solidFill>
                <a:latin typeface="Gilroy" panose="00000500000000000000"/>
                <a:cs typeface="Arial"/>
              </a:rPr>
              <a:t>3857 Miller Park Drive: property demolition ~$95K (</a:t>
            </a:r>
            <a:r>
              <a:rPr lang="en-US" sz="1100">
                <a:solidFill>
                  <a:schemeClr val="tx1"/>
                </a:solidFill>
                <a:highlight>
                  <a:srgbClr val="FFFF00"/>
                </a:highlight>
                <a:latin typeface="Gilroy" panose="00000500000000000000"/>
                <a:cs typeface="Arial"/>
              </a:rPr>
              <a:t>Capex?)</a:t>
            </a:r>
            <a:endParaRPr lang="en-US" sz="1100" b="1">
              <a:solidFill>
                <a:schemeClr val="tx1"/>
              </a:solidFill>
              <a:highlight>
                <a:srgbClr val="FFFF00"/>
              </a:highlight>
              <a:latin typeface="Gilroy" panose="00000500000000000000"/>
              <a:cs typeface="Arial"/>
            </a:endParaRPr>
          </a:p>
          <a:p>
            <a:pPr marL="171450" indent="-171450">
              <a:buFont typeface="Arial" panose="020B0604020202020204" pitchFamily="34" charset="0"/>
              <a:buChar char="•"/>
            </a:pPr>
            <a:r>
              <a:rPr lang="en-US" sz="1100" b="1">
                <a:solidFill>
                  <a:schemeClr val="tx1"/>
                </a:solidFill>
                <a:latin typeface="Gilroy" panose="00000500000000000000"/>
                <a:cs typeface="Arial"/>
              </a:rPr>
              <a:t>Non-Recoverable</a:t>
            </a:r>
          </a:p>
          <a:p>
            <a:pPr lvl="2"/>
            <a:r>
              <a:rPr lang="en-US" sz="1100">
                <a:solidFill>
                  <a:schemeClr val="tx1"/>
                </a:solidFill>
                <a:latin typeface="Gilroy" panose="00000500000000000000"/>
                <a:cs typeface="Arial"/>
              </a:rPr>
              <a:t>6000 Irwin Road: Fire Protection ~$46K</a:t>
            </a:r>
          </a:p>
        </p:txBody>
      </p:sp>
      <p:sp>
        <p:nvSpPr>
          <p:cNvPr id="4" name="Slide Number Placeholder 3"/>
          <p:cNvSpPr>
            <a:spLocks noGrp="1"/>
          </p:cNvSpPr>
          <p:nvPr>
            <p:ph type="sldNum" sz="quarter" idx="5"/>
          </p:nvPr>
        </p:nvSpPr>
        <p:spPr/>
        <p:txBody>
          <a:bodyPr/>
          <a:lstStyle/>
          <a:p>
            <a:fld id="{0B187356-6C33-4566-B68D-1C57DD9181EB}" type="slidenum">
              <a:rPr lang="en-US" smtClean="0"/>
              <a:t>40</a:t>
            </a:fld>
            <a:endParaRPr lang="en-US"/>
          </a:p>
        </p:txBody>
      </p:sp>
    </p:spTree>
    <p:extLst>
      <p:ext uri="{BB962C8B-B14F-4D97-AF65-F5344CB8AC3E}">
        <p14:creationId xmlns:p14="http://schemas.microsoft.com/office/powerpoint/2010/main" val="1646578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22C1D-D007-6134-EC9F-5A41136406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D9FD5-1A70-0F78-3CF3-8B52BAB1C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55A41-151B-08EF-3053-CA5911F806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schemeClr val="tx1"/>
                </a:solidFill>
                <a:highlight>
                  <a:srgbClr val="FFFF00"/>
                </a:highlight>
                <a:latin typeface="Gilroy" panose="00000500000000000000"/>
                <a:cs typeface="Arial" panose="020B0604020202020204" pitchFamily="34" charset="0"/>
              </a:rPr>
              <a:t>Q2 2025: xnj19nev biggest concession falloff</a:t>
            </a:r>
          </a:p>
        </p:txBody>
      </p:sp>
      <p:sp>
        <p:nvSpPr>
          <p:cNvPr id="4" name="Slide Number Placeholder 3">
            <a:extLst>
              <a:ext uri="{FF2B5EF4-FFF2-40B4-BE49-F238E27FC236}">
                <a16:creationId xmlns:a16="http://schemas.microsoft.com/office/drawing/2014/main" id="{BE6FBBF5-BF03-5948-9D3D-EDA523AE43BB}"/>
              </a:ext>
            </a:extLst>
          </p:cNvPr>
          <p:cNvSpPr>
            <a:spLocks noGrp="1"/>
          </p:cNvSpPr>
          <p:nvPr>
            <p:ph type="sldNum" sz="quarter" idx="5"/>
          </p:nvPr>
        </p:nvSpPr>
        <p:spPr/>
        <p:txBody>
          <a:bodyPr/>
          <a:lstStyle/>
          <a:p>
            <a:fld id="{0B187356-6C33-4566-B68D-1C57DD9181EB}" type="slidenum">
              <a:rPr lang="en-US" smtClean="0"/>
              <a:t>41</a:t>
            </a:fld>
            <a:endParaRPr lang="en-US"/>
          </a:p>
        </p:txBody>
      </p:sp>
    </p:spTree>
    <p:extLst>
      <p:ext uri="{BB962C8B-B14F-4D97-AF65-F5344CB8AC3E}">
        <p14:creationId xmlns:p14="http://schemas.microsoft.com/office/powerpoint/2010/main" val="3958263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6081B-7FED-431F-B2C7-BB27E33D47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6D198-77F9-1926-76DD-3A05BA2CA3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C015F1-B0A9-917E-0D89-E23D1FDC87DF}"/>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842706B2-DE42-93CD-8BB5-9C57E0507577}"/>
              </a:ext>
            </a:extLst>
          </p:cNvPr>
          <p:cNvSpPr>
            <a:spLocks noGrp="1"/>
          </p:cNvSpPr>
          <p:nvPr>
            <p:ph type="sldNum" sz="quarter" idx="5"/>
          </p:nvPr>
        </p:nvSpPr>
        <p:spPr/>
        <p:txBody>
          <a:bodyPr/>
          <a:lstStyle/>
          <a:p>
            <a:fld id="{0B187356-6C33-4566-B68D-1C57DD9181EB}" type="slidenum">
              <a:rPr lang="en-US" smtClean="0"/>
              <a:t>42</a:t>
            </a:fld>
            <a:endParaRPr lang="en-US"/>
          </a:p>
        </p:txBody>
      </p:sp>
    </p:spTree>
    <p:extLst>
      <p:ext uri="{BB962C8B-B14F-4D97-AF65-F5344CB8AC3E}">
        <p14:creationId xmlns:p14="http://schemas.microsoft.com/office/powerpoint/2010/main" val="2667736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43</a:t>
            </a:fld>
            <a:endParaRPr lang="en-US"/>
          </a:p>
        </p:txBody>
      </p:sp>
    </p:spTree>
    <p:extLst>
      <p:ext uri="{BB962C8B-B14F-4D97-AF65-F5344CB8AC3E}">
        <p14:creationId xmlns:p14="http://schemas.microsoft.com/office/powerpoint/2010/main" val="2975291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44</a:t>
            </a:fld>
            <a:endParaRPr lang="en-US"/>
          </a:p>
        </p:txBody>
      </p:sp>
    </p:spTree>
    <p:extLst>
      <p:ext uri="{BB962C8B-B14F-4D97-AF65-F5344CB8AC3E}">
        <p14:creationId xmlns:p14="http://schemas.microsoft.com/office/powerpoint/2010/main" val="2212240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187356-6C33-4566-B68D-1C57DD9181EB}" type="slidenum">
              <a:rPr lang="en-US" smtClean="0"/>
              <a:t>45</a:t>
            </a:fld>
            <a:endParaRPr lang="en-US"/>
          </a:p>
        </p:txBody>
      </p:sp>
    </p:spTree>
    <p:extLst>
      <p:ext uri="{BB962C8B-B14F-4D97-AF65-F5344CB8AC3E}">
        <p14:creationId xmlns:p14="http://schemas.microsoft.com/office/powerpoint/2010/main" val="38742815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6F32B-8507-2B4A-559B-E2424014A9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791E74-C75C-30ED-7CCA-BA5799178F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B40F61-AFA1-426C-7092-6C47DA494C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schemeClr val="tx1"/>
                </a:solidFill>
                <a:highlight>
                  <a:srgbClr val="FFFF00"/>
                </a:highlight>
                <a:latin typeface="Gilroy" panose="00000500000000000000"/>
                <a:cs typeface="Arial" panose="020B0604020202020204" pitchFamily="34" charset="0"/>
              </a:rPr>
              <a:t>Q2 2025:</a:t>
            </a:r>
          </a:p>
        </p:txBody>
      </p:sp>
      <p:sp>
        <p:nvSpPr>
          <p:cNvPr id="4" name="Slide Number Placeholder 3">
            <a:extLst>
              <a:ext uri="{FF2B5EF4-FFF2-40B4-BE49-F238E27FC236}">
                <a16:creationId xmlns:a16="http://schemas.microsoft.com/office/drawing/2014/main" id="{F92CC775-EDF7-C34B-FC9D-1918264BA566}"/>
              </a:ext>
            </a:extLst>
          </p:cNvPr>
          <p:cNvSpPr>
            <a:spLocks noGrp="1"/>
          </p:cNvSpPr>
          <p:nvPr>
            <p:ph type="sldNum" sz="quarter" idx="5"/>
          </p:nvPr>
        </p:nvSpPr>
        <p:spPr/>
        <p:txBody>
          <a:bodyPr/>
          <a:lstStyle/>
          <a:p>
            <a:fld id="{0B187356-6C33-4566-B68D-1C57DD9181EB}" type="slidenum">
              <a:rPr lang="en-US" smtClean="0"/>
              <a:t>48</a:t>
            </a:fld>
            <a:endParaRPr lang="en-US"/>
          </a:p>
        </p:txBody>
      </p:sp>
    </p:spTree>
    <p:extLst>
      <p:ext uri="{BB962C8B-B14F-4D97-AF65-F5344CB8AC3E}">
        <p14:creationId xmlns:p14="http://schemas.microsoft.com/office/powerpoint/2010/main" val="10801947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F8130-7CB8-D245-9778-1CC31CFF1F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193590-9092-3D0F-163D-3E5050318D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F44917-CFDE-2C4F-EE15-33B7B380FE1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schemeClr val="tx1"/>
                </a:solidFill>
                <a:highlight>
                  <a:srgbClr val="FFFF00"/>
                </a:highlight>
                <a:latin typeface="Gilroy" panose="00000500000000000000"/>
                <a:cs typeface="Arial" panose="020B0604020202020204" pitchFamily="34" charset="0"/>
              </a:rPr>
              <a:t>Q2 2025:</a:t>
            </a:r>
          </a:p>
        </p:txBody>
      </p:sp>
      <p:sp>
        <p:nvSpPr>
          <p:cNvPr id="4" name="Slide Number Placeholder 3">
            <a:extLst>
              <a:ext uri="{FF2B5EF4-FFF2-40B4-BE49-F238E27FC236}">
                <a16:creationId xmlns:a16="http://schemas.microsoft.com/office/drawing/2014/main" id="{8596482D-930F-BD0F-C3CE-3E1E13D52F6E}"/>
              </a:ext>
            </a:extLst>
          </p:cNvPr>
          <p:cNvSpPr>
            <a:spLocks noGrp="1"/>
          </p:cNvSpPr>
          <p:nvPr>
            <p:ph type="sldNum" sz="quarter" idx="5"/>
          </p:nvPr>
        </p:nvSpPr>
        <p:spPr/>
        <p:txBody>
          <a:bodyPr/>
          <a:lstStyle/>
          <a:p>
            <a:fld id="{0B187356-6C33-4566-B68D-1C57DD9181EB}" type="slidenum">
              <a:rPr lang="en-US" smtClean="0"/>
              <a:t>49</a:t>
            </a:fld>
            <a:endParaRPr lang="en-US"/>
          </a:p>
        </p:txBody>
      </p:sp>
    </p:spTree>
    <p:extLst>
      <p:ext uri="{BB962C8B-B14F-4D97-AF65-F5344CB8AC3E}">
        <p14:creationId xmlns:p14="http://schemas.microsoft.com/office/powerpoint/2010/main" val="30257270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6FAD1-B9C9-2413-C22F-538FE66A6F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1A94FA-79E1-B075-0CD8-ADD7023A1E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BD1EFD-1806-F348-3601-EB1D7542F657}"/>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EE4796DC-7D82-09D5-9615-E4BFE51F4135}"/>
              </a:ext>
            </a:extLst>
          </p:cNvPr>
          <p:cNvSpPr>
            <a:spLocks noGrp="1"/>
          </p:cNvSpPr>
          <p:nvPr>
            <p:ph type="sldNum" sz="quarter" idx="5"/>
          </p:nvPr>
        </p:nvSpPr>
        <p:spPr/>
        <p:txBody>
          <a:bodyPr/>
          <a:lstStyle/>
          <a:p>
            <a:fld id="{0B187356-6C33-4566-B68D-1C57DD9181EB}" type="slidenum">
              <a:rPr lang="en-US" smtClean="0"/>
              <a:t>50</a:t>
            </a:fld>
            <a:endParaRPr lang="en-US"/>
          </a:p>
        </p:txBody>
      </p:sp>
    </p:spTree>
    <p:extLst>
      <p:ext uri="{BB962C8B-B14F-4D97-AF65-F5344CB8AC3E}">
        <p14:creationId xmlns:p14="http://schemas.microsoft.com/office/powerpoint/2010/main" val="702673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FB323-CBED-BBB6-B081-8C856EF116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F16F6A-5B66-AFF3-A9BB-D364726C22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32B311-7D6A-1FB1-1846-8ABF81952BF2}"/>
              </a:ext>
            </a:extLst>
          </p:cNvPr>
          <p:cNvSpPr>
            <a:spLocks noGrp="1"/>
          </p:cNvSpPr>
          <p:nvPr>
            <p:ph type="body" idx="1"/>
          </p:nvPr>
        </p:nvSpPr>
        <p:spPr/>
        <p:txBody>
          <a:bodyPr/>
          <a:lstStyle/>
          <a:p>
            <a:r>
              <a:rPr lang="en-US"/>
              <a:t>ITD -&gt; accumulated; add comments to key takeaways</a:t>
            </a:r>
            <a:endParaRPr lang="en-IL"/>
          </a:p>
        </p:txBody>
      </p:sp>
      <p:sp>
        <p:nvSpPr>
          <p:cNvPr id="4" name="Slide Number Placeholder 3">
            <a:extLst>
              <a:ext uri="{FF2B5EF4-FFF2-40B4-BE49-F238E27FC236}">
                <a16:creationId xmlns:a16="http://schemas.microsoft.com/office/drawing/2014/main" id="{E7EF1475-CB20-B2FE-2CA6-ECEFF9FD1326}"/>
              </a:ext>
            </a:extLst>
          </p:cNvPr>
          <p:cNvSpPr>
            <a:spLocks noGrp="1"/>
          </p:cNvSpPr>
          <p:nvPr>
            <p:ph type="sldNum" sz="quarter" idx="5"/>
          </p:nvPr>
        </p:nvSpPr>
        <p:spPr/>
        <p:txBody>
          <a:bodyPr/>
          <a:lstStyle/>
          <a:p>
            <a:fld id="{0B187356-6C33-4566-B68D-1C57DD9181EB}" type="slidenum">
              <a:rPr lang="en-US" smtClean="0"/>
              <a:t>51</a:t>
            </a:fld>
            <a:endParaRPr lang="en-US"/>
          </a:p>
        </p:txBody>
      </p:sp>
    </p:spTree>
    <p:extLst>
      <p:ext uri="{BB962C8B-B14F-4D97-AF65-F5344CB8AC3E}">
        <p14:creationId xmlns:p14="http://schemas.microsoft.com/office/powerpoint/2010/main" val="2874144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41D14-0AB5-6307-1E9B-750AE65585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2DE10D-ED3E-71D7-9A52-7645A76F8C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4DAC38-7AE3-5730-C06F-FE53F5EBE58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617E9D-93F6-9F82-AFD8-BBC5692B8D23}"/>
              </a:ext>
            </a:extLst>
          </p:cNvPr>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B435AEE9-3303-4C34-A294-634A7A90A612}"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9</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563858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52</a:t>
            </a:fld>
            <a:endParaRPr lang="en-US"/>
          </a:p>
        </p:txBody>
      </p:sp>
    </p:spTree>
    <p:extLst>
      <p:ext uri="{BB962C8B-B14F-4D97-AF65-F5344CB8AC3E}">
        <p14:creationId xmlns:p14="http://schemas.microsoft.com/office/powerpoint/2010/main" val="3085129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187356-6C33-4566-B68D-1C57DD9181EB}" type="slidenum">
              <a:rPr lang="en-US" smtClean="0"/>
              <a:t>54</a:t>
            </a:fld>
            <a:endParaRPr lang="en-US"/>
          </a:p>
        </p:txBody>
      </p:sp>
    </p:spTree>
    <p:extLst>
      <p:ext uri="{BB962C8B-B14F-4D97-AF65-F5344CB8AC3E}">
        <p14:creationId xmlns:p14="http://schemas.microsoft.com/office/powerpoint/2010/main" val="41970629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55</a:t>
            </a:fld>
            <a:endParaRPr lang="en-US"/>
          </a:p>
        </p:txBody>
      </p:sp>
    </p:spTree>
    <p:extLst>
      <p:ext uri="{BB962C8B-B14F-4D97-AF65-F5344CB8AC3E}">
        <p14:creationId xmlns:p14="http://schemas.microsoft.com/office/powerpoint/2010/main" val="39811039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8F8DF-FD1A-C5E3-8A0A-41CF2FF2DF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67738D-A0D9-B5A1-D599-5F18072D78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6B5B6B-55C0-2D86-68D1-FCA6AEF1E2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3C97063-8D30-3E9C-99B2-EDF44D20BBEF}"/>
              </a:ext>
            </a:extLst>
          </p:cNvPr>
          <p:cNvSpPr>
            <a:spLocks noGrp="1"/>
          </p:cNvSpPr>
          <p:nvPr>
            <p:ph type="sldNum" sz="quarter" idx="5"/>
          </p:nvPr>
        </p:nvSpPr>
        <p:spPr/>
        <p:txBody>
          <a:bodyPr/>
          <a:lstStyle/>
          <a:p>
            <a:fld id="{3E0A6665-0631-4FCF-99F9-25773F802548}" type="slidenum">
              <a:rPr lang="en-US" smtClean="0"/>
              <a:t>56</a:t>
            </a:fld>
            <a:endParaRPr lang="en-US"/>
          </a:p>
        </p:txBody>
      </p:sp>
    </p:spTree>
    <p:extLst>
      <p:ext uri="{BB962C8B-B14F-4D97-AF65-F5344CB8AC3E}">
        <p14:creationId xmlns:p14="http://schemas.microsoft.com/office/powerpoint/2010/main" val="24271700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F0E03-EB80-7BA6-1277-869E3E01E6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83CD57-1BEB-9DE1-2067-910D2F649C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B672FE-47E9-827E-E343-419A28A2D9A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5869D92-392D-55A0-554C-F50D0DADFC7A}"/>
              </a:ext>
            </a:extLst>
          </p:cNvPr>
          <p:cNvSpPr>
            <a:spLocks noGrp="1"/>
          </p:cNvSpPr>
          <p:nvPr>
            <p:ph type="sldNum" sz="quarter" idx="5"/>
          </p:nvPr>
        </p:nvSpPr>
        <p:spPr/>
        <p:txBody>
          <a:bodyPr/>
          <a:lstStyle/>
          <a:p>
            <a:fld id="{3E0A6665-0631-4FCF-99F9-25773F802548}" type="slidenum">
              <a:rPr lang="en-US" smtClean="0"/>
              <a:t>57</a:t>
            </a:fld>
            <a:endParaRPr lang="en-US"/>
          </a:p>
        </p:txBody>
      </p:sp>
    </p:spTree>
    <p:extLst>
      <p:ext uri="{BB962C8B-B14F-4D97-AF65-F5344CB8AC3E}">
        <p14:creationId xmlns:p14="http://schemas.microsoft.com/office/powerpoint/2010/main" val="40266338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58</a:t>
            </a:fld>
            <a:endParaRPr lang="en-US"/>
          </a:p>
        </p:txBody>
      </p:sp>
    </p:spTree>
    <p:extLst>
      <p:ext uri="{BB962C8B-B14F-4D97-AF65-F5344CB8AC3E}">
        <p14:creationId xmlns:p14="http://schemas.microsoft.com/office/powerpoint/2010/main" val="3701549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59</a:t>
            </a:fld>
            <a:endParaRPr lang="en-US"/>
          </a:p>
        </p:txBody>
      </p:sp>
    </p:spTree>
    <p:extLst>
      <p:ext uri="{BB962C8B-B14F-4D97-AF65-F5344CB8AC3E}">
        <p14:creationId xmlns:p14="http://schemas.microsoft.com/office/powerpoint/2010/main" val="32782609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AAF32-8EDC-54F3-E4B2-B23D9B0242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24B54-5473-E687-030F-FE8EA97539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EE4610-8021-F5EE-FBB7-32C389E8CA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01D48E-4FC1-7E7D-4248-E85920E5761F}"/>
              </a:ext>
            </a:extLst>
          </p:cNvPr>
          <p:cNvSpPr>
            <a:spLocks noGrp="1"/>
          </p:cNvSpPr>
          <p:nvPr>
            <p:ph type="sldNum" sz="quarter" idx="5"/>
          </p:nvPr>
        </p:nvSpPr>
        <p:spPr/>
        <p:txBody>
          <a:bodyPr/>
          <a:lstStyle/>
          <a:p>
            <a:fld id="{5D54FB3F-6255-4497-8285-DEBA2D90B396}" type="slidenum">
              <a:rPr lang="en-US" smtClean="0"/>
              <a:t>61</a:t>
            </a:fld>
            <a:endParaRPr lang="en-US"/>
          </a:p>
        </p:txBody>
      </p:sp>
    </p:spTree>
    <p:extLst>
      <p:ext uri="{BB962C8B-B14F-4D97-AF65-F5344CB8AC3E}">
        <p14:creationId xmlns:p14="http://schemas.microsoft.com/office/powerpoint/2010/main" val="32191879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35D22-69D8-162D-0DBD-C39B626CA2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898B8-7B8E-8FB2-57F8-9A56FAC3E7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2E71D-1B61-3C00-21D0-1C0D50AD1B2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16A934-53FB-CDAF-47FB-ECF2EE0C2C81}"/>
              </a:ext>
            </a:extLst>
          </p:cNvPr>
          <p:cNvSpPr>
            <a:spLocks noGrp="1"/>
          </p:cNvSpPr>
          <p:nvPr>
            <p:ph type="sldNum" sz="quarter" idx="5"/>
          </p:nvPr>
        </p:nvSpPr>
        <p:spPr/>
        <p:txBody>
          <a:bodyPr/>
          <a:lstStyle/>
          <a:p>
            <a:fld id="{5D54FB3F-6255-4497-8285-DEBA2D90B396}" type="slidenum">
              <a:rPr lang="en-US" smtClean="0"/>
              <a:t>62</a:t>
            </a:fld>
            <a:endParaRPr lang="en-US"/>
          </a:p>
        </p:txBody>
      </p:sp>
    </p:spTree>
    <p:extLst>
      <p:ext uri="{BB962C8B-B14F-4D97-AF65-F5344CB8AC3E}">
        <p14:creationId xmlns:p14="http://schemas.microsoft.com/office/powerpoint/2010/main" val="24191004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63</a:t>
            </a:fld>
            <a:endParaRPr lang="en-US"/>
          </a:p>
        </p:txBody>
      </p:sp>
    </p:spTree>
    <p:extLst>
      <p:ext uri="{BB962C8B-B14F-4D97-AF65-F5344CB8AC3E}">
        <p14:creationId xmlns:p14="http://schemas.microsoft.com/office/powerpoint/2010/main" val="2369089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10</a:t>
            </a:fld>
            <a:endParaRPr lang="en-US"/>
          </a:p>
        </p:txBody>
      </p:sp>
    </p:spTree>
    <p:extLst>
      <p:ext uri="{BB962C8B-B14F-4D97-AF65-F5344CB8AC3E}">
        <p14:creationId xmlns:p14="http://schemas.microsoft.com/office/powerpoint/2010/main" val="37418931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64</a:t>
            </a:fld>
            <a:endParaRPr lang="en-US"/>
          </a:p>
        </p:txBody>
      </p:sp>
    </p:spTree>
    <p:extLst>
      <p:ext uri="{BB962C8B-B14F-4D97-AF65-F5344CB8AC3E}">
        <p14:creationId xmlns:p14="http://schemas.microsoft.com/office/powerpoint/2010/main" val="31491418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166EB-F0A7-B350-15E5-180C2BDFE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4DC1BD-DB72-A747-6A48-0A16B7C81C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1A032-1B85-EB3C-3B48-B410E326C8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F93066-5B1D-7CDA-F449-437B276FCCBD}"/>
              </a:ext>
            </a:extLst>
          </p:cNvPr>
          <p:cNvSpPr>
            <a:spLocks noGrp="1"/>
          </p:cNvSpPr>
          <p:nvPr>
            <p:ph type="sldNum" sz="quarter" idx="5"/>
          </p:nvPr>
        </p:nvSpPr>
        <p:spPr/>
        <p:txBody>
          <a:bodyPr/>
          <a:lstStyle/>
          <a:p>
            <a:fld id="{0B187356-6C33-4566-B68D-1C57DD9181EB}" type="slidenum">
              <a:rPr lang="en-US" smtClean="0"/>
              <a:t>65</a:t>
            </a:fld>
            <a:endParaRPr lang="en-US"/>
          </a:p>
        </p:txBody>
      </p:sp>
    </p:spTree>
    <p:extLst>
      <p:ext uri="{BB962C8B-B14F-4D97-AF65-F5344CB8AC3E}">
        <p14:creationId xmlns:p14="http://schemas.microsoft.com/office/powerpoint/2010/main" val="7916365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8DAF6-3AEE-0EEB-10C3-9675F2F9ED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2DD3D-5E36-A955-A0EC-C922F09D9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054194-A4D2-F4FF-97EF-B98BFFD34DFD}"/>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43802177-B857-054B-5EA7-3F15A6ED347F}"/>
              </a:ext>
            </a:extLst>
          </p:cNvPr>
          <p:cNvSpPr>
            <a:spLocks noGrp="1"/>
          </p:cNvSpPr>
          <p:nvPr>
            <p:ph type="sldNum" sz="quarter" idx="5"/>
          </p:nvPr>
        </p:nvSpPr>
        <p:spPr/>
        <p:txBody>
          <a:bodyPr/>
          <a:lstStyle/>
          <a:p>
            <a:fld id="{0B187356-6C33-4566-B68D-1C57DD9181EB}" type="slidenum">
              <a:rPr lang="en-US" smtClean="0"/>
              <a:t>68</a:t>
            </a:fld>
            <a:endParaRPr lang="en-US"/>
          </a:p>
        </p:txBody>
      </p:sp>
    </p:spTree>
    <p:extLst>
      <p:ext uri="{BB962C8B-B14F-4D97-AF65-F5344CB8AC3E}">
        <p14:creationId xmlns:p14="http://schemas.microsoft.com/office/powerpoint/2010/main" val="26704138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296FA-F4DC-61B6-4E57-F89E4B80A5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97C83-E775-980E-CEAA-78091AD139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BD8965-08D8-B202-35D4-269975AF46BD}"/>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81256443-B2BD-B045-AB7A-7A4934FD09C3}"/>
              </a:ext>
            </a:extLst>
          </p:cNvPr>
          <p:cNvSpPr>
            <a:spLocks noGrp="1"/>
          </p:cNvSpPr>
          <p:nvPr>
            <p:ph type="sldNum" sz="quarter" idx="5"/>
          </p:nvPr>
        </p:nvSpPr>
        <p:spPr/>
        <p:txBody>
          <a:bodyPr/>
          <a:lstStyle/>
          <a:p>
            <a:fld id="{0B187356-6C33-4566-B68D-1C57DD9181EB}" type="slidenum">
              <a:rPr lang="en-US" smtClean="0"/>
              <a:t>69</a:t>
            </a:fld>
            <a:endParaRPr lang="en-US"/>
          </a:p>
        </p:txBody>
      </p:sp>
    </p:spTree>
    <p:extLst>
      <p:ext uri="{BB962C8B-B14F-4D97-AF65-F5344CB8AC3E}">
        <p14:creationId xmlns:p14="http://schemas.microsoft.com/office/powerpoint/2010/main" val="22841988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F25C4-8B08-BF37-305B-1CE9BFA24D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EEA49C-69EC-C291-1C07-1D390F664D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A99696-7123-74E9-0CE8-832F8EBF02EC}"/>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45295FFC-BDF0-F97F-22F4-937FFE7EC861}"/>
              </a:ext>
            </a:extLst>
          </p:cNvPr>
          <p:cNvSpPr>
            <a:spLocks noGrp="1"/>
          </p:cNvSpPr>
          <p:nvPr>
            <p:ph type="sldNum" sz="quarter" idx="5"/>
          </p:nvPr>
        </p:nvSpPr>
        <p:spPr/>
        <p:txBody>
          <a:bodyPr/>
          <a:lstStyle/>
          <a:p>
            <a:fld id="{0B187356-6C33-4566-B68D-1C57DD9181EB}" type="slidenum">
              <a:rPr lang="en-US" smtClean="0"/>
              <a:t>70</a:t>
            </a:fld>
            <a:endParaRPr lang="en-US"/>
          </a:p>
        </p:txBody>
      </p:sp>
    </p:spTree>
    <p:extLst>
      <p:ext uri="{BB962C8B-B14F-4D97-AF65-F5344CB8AC3E}">
        <p14:creationId xmlns:p14="http://schemas.microsoft.com/office/powerpoint/2010/main" val="38642625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72</a:t>
            </a:fld>
            <a:endParaRPr lang="en-US"/>
          </a:p>
        </p:txBody>
      </p:sp>
    </p:spTree>
    <p:extLst>
      <p:ext uri="{BB962C8B-B14F-4D97-AF65-F5344CB8AC3E}">
        <p14:creationId xmlns:p14="http://schemas.microsoft.com/office/powerpoint/2010/main" val="33737749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1DD5C-3953-084D-21CA-ACD9B61BEC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A573E3-1BDA-9D0E-0365-3FA47CE71A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0CFD0B-E910-9429-5DBE-3059E814091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9A27999-2F8C-6AF0-EE9F-815288D43FAC}"/>
              </a:ext>
            </a:extLst>
          </p:cNvPr>
          <p:cNvSpPr>
            <a:spLocks noGrp="1"/>
          </p:cNvSpPr>
          <p:nvPr>
            <p:ph type="sldNum" sz="quarter" idx="5"/>
          </p:nvPr>
        </p:nvSpPr>
        <p:spPr/>
        <p:txBody>
          <a:bodyPr/>
          <a:lstStyle/>
          <a:p>
            <a:fld id="{0B187356-6C33-4566-B68D-1C57DD9181EB}" type="slidenum">
              <a:rPr lang="en-US" smtClean="0"/>
              <a:t>73</a:t>
            </a:fld>
            <a:endParaRPr lang="en-US"/>
          </a:p>
        </p:txBody>
      </p:sp>
    </p:spTree>
    <p:extLst>
      <p:ext uri="{BB962C8B-B14F-4D97-AF65-F5344CB8AC3E}">
        <p14:creationId xmlns:p14="http://schemas.microsoft.com/office/powerpoint/2010/main" val="4119302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DF83A-7D6A-9723-96A1-70EEEA8F4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BA0A25-1782-B384-019D-F024B08E95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6211DC-CA28-BC61-B8EE-FD8E107E640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6998301-B235-2BB8-56CD-67CB34364812}"/>
              </a:ext>
            </a:extLst>
          </p:cNvPr>
          <p:cNvSpPr>
            <a:spLocks noGrp="1"/>
          </p:cNvSpPr>
          <p:nvPr>
            <p:ph type="sldNum" sz="quarter" idx="5"/>
          </p:nvPr>
        </p:nvSpPr>
        <p:spPr/>
        <p:txBody>
          <a:bodyPr/>
          <a:lstStyle/>
          <a:p>
            <a:fld id="{0B187356-6C33-4566-B68D-1C57DD9181EB}" type="slidenum">
              <a:rPr lang="en-US" smtClean="0"/>
              <a:t>74</a:t>
            </a:fld>
            <a:endParaRPr lang="en-US"/>
          </a:p>
        </p:txBody>
      </p:sp>
    </p:spTree>
    <p:extLst>
      <p:ext uri="{BB962C8B-B14F-4D97-AF65-F5344CB8AC3E}">
        <p14:creationId xmlns:p14="http://schemas.microsoft.com/office/powerpoint/2010/main" val="1580847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Due to loss of sales being removed from loan balance and also t-12 NOI drop</a:t>
            </a:r>
          </a:p>
        </p:txBody>
      </p:sp>
      <p:sp>
        <p:nvSpPr>
          <p:cNvPr id="4" name="Slide Number Placeholder 3"/>
          <p:cNvSpPr>
            <a:spLocks noGrp="1"/>
          </p:cNvSpPr>
          <p:nvPr>
            <p:ph type="sldNum" sz="quarter" idx="5"/>
          </p:nvPr>
        </p:nvSpPr>
        <p:spPr/>
        <p:txBody>
          <a:bodyPr/>
          <a:lstStyle/>
          <a:p>
            <a:fld id="{0B187356-6C33-4566-B68D-1C57DD9181EB}" type="slidenum">
              <a:rPr lang="en-US" smtClean="0"/>
              <a:t>76</a:t>
            </a:fld>
            <a:endParaRPr lang="en-US"/>
          </a:p>
        </p:txBody>
      </p:sp>
    </p:spTree>
    <p:extLst>
      <p:ext uri="{BB962C8B-B14F-4D97-AF65-F5344CB8AC3E}">
        <p14:creationId xmlns:p14="http://schemas.microsoft.com/office/powerpoint/2010/main" val="30526841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A9191-F8E6-C008-A10C-B5F9D903E7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0094A9-0975-6488-6177-3608D20A6F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9A1F73-85DE-36A1-089C-BF3E65DC337D}"/>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6EC8695D-01CE-6121-680A-4A53BA17BB18}"/>
              </a:ext>
            </a:extLst>
          </p:cNvPr>
          <p:cNvSpPr>
            <a:spLocks noGrp="1"/>
          </p:cNvSpPr>
          <p:nvPr>
            <p:ph type="sldNum" sz="quarter" idx="5"/>
          </p:nvPr>
        </p:nvSpPr>
        <p:spPr/>
        <p:txBody>
          <a:bodyPr/>
          <a:lstStyle/>
          <a:p>
            <a:fld id="{0B187356-6C33-4566-B68D-1C57DD9181EB}" type="slidenum">
              <a:rPr lang="en-US" smtClean="0"/>
              <a:t>77</a:t>
            </a:fld>
            <a:endParaRPr lang="en-US"/>
          </a:p>
        </p:txBody>
      </p:sp>
    </p:spTree>
    <p:extLst>
      <p:ext uri="{BB962C8B-B14F-4D97-AF65-F5344CB8AC3E}">
        <p14:creationId xmlns:p14="http://schemas.microsoft.com/office/powerpoint/2010/main" val="1936089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11</a:t>
            </a:fld>
            <a:endParaRPr lang="en-US"/>
          </a:p>
        </p:txBody>
      </p:sp>
    </p:spTree>
    <p:extLst>
      <p:ext uri="{BB962C8B-B14F-4D97-AF65-F5344CB8AC3E}">
        <p14:creationId xmlns:p14="http://schemas.microsoft.com/office/powerpoint/2010/main" val="15236955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4509A-1467-5147-7B83-26F56EA07C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D3A55D-39C5-4FB3-73BF-130713AD56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32941D-8B02-5CC2-D1BB-A405B1EC1100}"/>
              </a:ext>
            </a:extLst>
          </p:cNvPr>
          <p:cNvSpPr>
            <a:spLocks noGrp="1"/>
          </p:cNvSpPr>
          <p:nvPr>
            <p:ph type="body" idx="1"/>
          </p:nvPr>
        </p:nvSpPr>
        <p:spPr/>
        <p:txBody>
          <a:bodyPr/>
          <a:lstStyle/>
          <a:p>
            <a:r>
              <a:rPr lang="en-US"/>
              <a:t>d</a:t>
            </a:r>
            <a:endParaRPr lang="en-IL"/>
          </a:p>
        </p:txBody>
      </p:sp>
      <p:sp>
        <p:nvSpPr>
          <p:cNvPr id="4" name="Slide Number Placeholder 3">
            <a:extLst>
              <a:ext uri="{FF2B5EF4-FFF2-40B4-BE49-F238E27FC236}">
                <a16:creationId xmlns:a16="http://schemas.microsoft.com/office/drawing/2014/main" id="{9BA90E4A-51AD-5879-0FEE-B73C4D748D97}"/>
              </a:ext>
            </a:extLst>
          </p:cNvPr>
          <p:cNvSpPr>
            <a:spLocks noGrp="1"/>
          </p:cNvSpPr>
          <p:nvPr>
            <p:ph type="sldNum" sz="quarter" idx="5"/>
          </p:nvPr>
        </p:nvSpPr>
        <p:spPr/>
        <p:txBody>
          <a:bodyPr/>
          <a:lstStyle/>
          <a:p>
            <a:fld id="{0B187356-6C33-4566-B68D-1C57DD9181EB}" type="slidenum">
              <a:rPr lang="en-US" smtClean="0"/>
              <a:t>80</a:t>
            </a:fld>
            <a:endParaRPr lang="en-US"/>
          </a:p>
        </p:txBody>
      </p:sp>
    </p:spTree>
    <p:extLst>
      <p:ext uri="{BB962C8B-B14F-4D97-AF65-F5344CB8AC3E}">
        <p14:creationId xmlns:p14="http://schemas.microsoft.com/office/powerpoint/2010/main" val="42062188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81</a:t>
            </a:fld>
            <a:endParaRPr lang="en-US"/>
          </a:p>
        </p:txBody>
      </p:sp>
    </p:spTree>
    <p:extLst>
      <p:ext uri="{BB962C8B-B14F-4D97-AF65-F5344CB8AC3E}">
        <p14:creationId xmlns:p14="http://schemas.microsoft.com/office/powerpoint/2010/main" val="23906008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82</a:t>
            </a:fld>
            <a:endParaRPr lang="en-US"/>
          </a:p>
        </p:txBody>
      </p:sp>
    </p:spTree>
    <p:extLst>
      <p:ext uri="{BB962C8B-B14F-4D97-AF65-F5344CB8AC3E}">
        <p14:creationId xmlns:p14="http://schemas.microsoft.com/office/powerpoint/2010/main" val="42786145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83</a:t>
            </a:fld>
            <a:endParaRPr lang="en-US"/>
          </a:p>
        </p:txBody>
      </p:sp>
    </p:spTree>
    <p:extLst>
      <p:ext uri="{BB962C8B-B14F-4D97-AF65-F5344CB8AC3E}">
        <p14:creationId xmlns:p14="http://schemas.microsoft.com/office/powerpoint/2010/main" val="20259925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84</a:t>
            </a:fld>
            <a:endParaRPr lang="en-US"/>
          </a:p>
        </p:txBody>
      </p:sp>
    </p:spTree>
    <p:extLst>
      <p:ext uri="{BB962C8B-B14F-4D97-AF65-F5344CB8AC3E}">
        <p14:creationId xmlns:p14="http://schemas.microsoft.com/office/powerpoint/2010/main" val="24789356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90</a:t>
            </a:fld>
            <a:endParaRPr lang="en-US"/>
          </a:p>
        </p:txBody>
      </p:sp>
    </p:spTree>
    <p:extLst>
      <p:ext uri="{BB962C8B-B14F-4D97-AF65-F5344CB8AC3E}">
        <p14:creationId xmlns:p14="http://schemas.microsoft.com/office/powerpoint/2010/main" val="12971416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91</a:t>
            </a:fld>
            <a:endParaRPr lang="en-US"/>
          </a:p>
        </p:txBody>
      </p:sp>
    </p:spTree>
    <p:extLst>
      <p:ext uri="{BB962C8B-B14F-4D97-AF65-F5344CB8AC3E}">
        <p14:creationId xmlns:p14="http://schemas.microsoft.com/office/powerpoint/2010/main" val="5724593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92</a:t>
            </a:fld>
            <a:endParaRPr lang="en-US"/>
          </a:p>
        </p:txBody>
      </p:sp>
    </p:spTree>
    <p:extLst>
      <p:ext uri="{BB962C8B-B14F-4D97-AF65-F5344CB8AC3E}">
        <p14:creationId xmlns:p14="http://schemas.microsoft.com/office/powerpoint/2010/main" val="30155762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12BC0-BA4B-1374-1C3B-128527BE6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A8240A-ADF2-ACA0-4CBB-17A3F2E587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432947-E4B9-A593-CEBE-BE4D77E04AA8}"/>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BF0C38E8-1DE7-8192-A094-5836636221FE}"/>
              </a:ext>
            </a:extLst>
          </p:cNvPr>
          <p:cNvSpPr>
            <a:spLocks noGrp="1"/>
          </p:cNvSpPr>
          <p:nvPr>
            <p:ph type="sldNum" sz="quarter" idx="5"/>
          </p:nvPr>
        </p:nvSpPr>
        <p:spPr/>
        <p:txBody>
          <a:bodyPr/>
          <a:lstStyle/>
          <a:p>
            <a:fld id="{0B187356-6C33-4566-B68D-1C57DD9181EB}" type="slidenum">
              <a:rPr lang="en-US" smtClean="0"/>
              <a:t>93</a:t>
            </a:fld>
            <a:endParaRPr lang="en-US"/>
          </a:p>
        </p:txBody>
      </p:sp>
    </p:spTree>
    <p:extLst>
      <p:ext uri="{BB962C8B-B14F-4D97-AF65-F5344CB8AC3E}">
        <p14:creationId xmlns:p14="http://schemas.microsoft.com/office/powerpoint/2010/main" val="20022638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0BD86-63CC-8707-CCD4-B7542A574E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B6558-571D-85B5-C1A9-A736EF0E8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D5C66C-1250-2A74-437A-81102CF4E81B}"/>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38FAF15F-10D6-250E-0C20-4FF782055097}"/>
              </a:ext>
            </a:extLst>
          </p:cNvPr>
          <p:cNvSpPr>
            <a:spLocks noGrp="1"/>
          </p:cNvSpPr>
          <p:nvPr>
            <p:ph type="sldNum" sz="quarter" idx="5"/>
          </p:nvPr>
        </p:nvSpPr>
        <p:spPr/>
        <p:txBody>
          <a:bodyPr/>
          <a:lstStyle/>
          <a:p>
            <a:fld id="{0B187356-6C33-4566-B68D-1C57DD9181EB}" type="slidenum">
              <a:rPr lang="en-US" smtClean="0"/>
              <a:t>95</a:t>
            </a:fld>
            <a:endParaRPr lang="en-US"/>
          </a:p>
        </p:txBody>
      </p:sp>
    </p:spTree>
    <p:extLst>
      <p:ext uri="{BB962C8B-B14F-4D97-AF65-F5344CB8AC3E}">
        <p14:creationId xmlns:p14="http://schemas.microsoft.com/office/powerpoint/2010/main" val="1534571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12</a:t>
            </a:fld>
            <a:endParaRPr lang="en-US"/>
          </a:p>
        </p:txBody>
      </p:sp>
    </p:spTree>
    <p:extLst>
      <p:ext uri="{BB962C8B-B14F-4D97-AF65-F5344CB8AC3E}">
        <p14:creationId xmlns:p14="http://schemas.microsoft.com/office/powerpoint/2010/main" val="3716732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187356-6C33-4566-B68D-1C57DD9181EB}" type="slidenum">
              <a:rPr lang="en-US" smtClean="0"/>
              <a:t>17</a:t>
            </a:fld>
            <a:endParaRPr lang="en-US"/>
          </a:p>
        </p:txBody>
      </p:sp>
    </p:spTree>
    <p:extLst>
      <p:ext uri="{BB962C8B-B14F-4D97-AF65-F5344CB8AC3E}">
        <p14:creationId xmlns:p14="http://schemas.microsoft.com/office/powerpoint/2010/main" val="3250343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0B0EB-D989-418F-C388-BA9E774E14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2C8278-CB06-0A5E-B297-23F447B4F7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E040F-E5BB-E2BC-7936-20C09A7905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A102E52-E862-1B3E-D36C-A52585C380AC}"/>
              </a:ext>
            </a:extLst>
          </p:cNvPr>
          <p:cNvSpPr>
            <a:spLocks noGrp="1"/>
          </p:cNvSpPr>
          <p:nvPr>
            <p:ph type="sldNum" sz="quarter" idx="5"/>
          </p:nvPr>
        </p:nvSpPr>
        <p:spPr/>
        <p:txBody>
          <a:bodyPr/>
          <a:lstStyle/>
          <a:p>
            <a:fld id="{A79E4FA1-FB85-E442-9BE3-9BB8C8EA2B3D}" type="slidenum">
              <a:rPr lang="en-US" smtClean="0"/>
              <a:t>18</a:t>
            </a:fld>
            <a:endParaRPr lang="en-US"/>
          </a:p>
        </p:txBody>
      </p:sp>
    </p:spTree>
    <p:extLst>
      <p:ext uri="{BB962C8B-B14F-4D97-AF65-F5344CB8AC3E}">
        <p14:creationId xmlns:p14="http://schemas.microsoft.com/office/powerpoint/2010/main" val="2082751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6.emf"/><Relationship Id="rId18" Type="http://schemas.openxmlformats.org/officeDocument/2006/relationships/image" Target="../media/image31.emf"/><Relationship Id="rId3" Type="http://schemas.openxmlformats.org/officeDocument/2006/relationships/image" Target="../media/image16.emf"/><Relationship Id="rId7" Type="http://schemas.openxmlformats.org/officeDocument/2006/relationships/image" Target="../media/image20.emf"/><Relationship Id="rId12" Type="http://schemas.openxmlformats.org/officeDocument/2006/relationships/image" Target="../media/image25.emf"/><Relationship Id="rId17" Type="http://schemas.openxmlformats.org/officeDocument/2006/relationships/image" Target="../media/image30.emf"/><Relationship Id="rId2" Type="http://schemas.openxmlformats.org/officeDocument/2006/relationships/image" Target="../media/image15.emf"/><Relationship Id="rId16" Type="http://schemas.openxmlformats.org/officeDocument/2006/relationships/image" Target="../media/image29.emf"/><Relationship Id="rId20" Type="http://schemas.openxmlformats.org/officeDocument/2006/relationships/image" Target="../media/image33.emf"/><Relationship Id="rId1" Type="http://schemas.openxmlformats.org/officeDocument/2006/relationships/slideMaster" Target="../slideMasters/slideMaster1.xml"/><Relationship Id="rId6" Type="http://schemas.openxmlformats.org/officeDocument/2006/relationships/image" Target="../media/image19.emf"/><Relationship Id="rId11" Type="http://schemas.openxmlformats.org/officeDocument/2006/relationships/image" Target="../media/image24.emf"/><Relationship Id="rId5" Type="http://schemas.openxmlformats.org/officeDocument/2006/relationships/image" Target="../media/image18.emf"/><Relationship Id="rId15" Type="http://schemas.openxmlformats.org/officeDocument/2006/relationships/image" Target="../media/image28.emf"/><Relationship Id="rId10" Type="http://schemas.openxmlformats.org/officeDocument/2006/relationships/image" Target="../media/image23.emf"/><Relationship Id="rId19" Type="http://schemas.openxmlformats.org/officeDocument/2006/relationships/image" Target="../media/image32.emf"/><Relationship Id="rId4" Type="http://schemas.openxmlformats.org/officeDocument/2006/relationships/image" Target="../media/image17.emf"/><Relationship Id="rId9" Type="http://schemas.openxmlformats.org/officeDocument/2006/relationships/image" Target="../media/image22.emf"/><Relationship Id="rId14" Type="http://schemas.openxmlformats.org/officeDocument/2006/relationships/image" Target="../media/image27.emf"/></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asdfas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5823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Icon system">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102BAFF-78E0-A942-BC4E-221A19DE3727}"/>
              </a:ext>
            </a:extLst>
          </p:cNvPr>
          <p:cNvSpPr/>
          <p:nvPr/>
        </p:nvSpPr>
        <p:spPr>
          <a:xfrm>
            <a:off x="1364087" y="4990014"/>
            <a:ext cx="4749808" cy="1136468"/>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16" name="TextBox 15">
            <a:extLst>
              <a:ext uri="{FF2B5EF4-FFF2-40B4-BE49-F238E27FC236}">
                <a16:creationId xmlns:a16="http://schemas.microsoft.com/office/drawing/2014/main" id="{BA0D80FE-B886-4344-9706-F8E8749BF116}"/>
              </a:ext>
            </a:extLst>
          </p:cNvPr>
          <p:cNvSpPr txBox="1"/>
          <p:nvPr/>
        </p:nvSpPr>
        <p:spPr>
          <a:xfrm>
            <a:off x="910664" y="41898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Icon system</a:t>
            </a:r>
          </a:p>
        </p:txBody>
      </p:sp>
      <p:pic>
        <p:nvPicPr>
          <p:cNvPr id="3" name="Picture 2">
            <a:extLst>
              <a:ext uri="{FF2B5EF4-FFF2-40B4-BE49-F238E27FC236}">
                <a16:creationId xmlns:a16="http://schemas.microsoft.com/office/drawing/2014/main" id="{2FF47634-1965-0A40-9DE7-455266882A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663" y="1525633"/>
            <a:ext cx="906851" cy="906780"/>
          </a:xfrm>
          <a:prstGeom prst="rect">
            <a:avLst/>
          </a:prstGeom>
        </p:spPr>
      </p:pic>
      <p:pic>
        <p:nvPicPr>
          <p:cNvPr id="4" name="Picture 3">
            <a:extLst>
              <a:ext uri="{FF2B5EF4-FFF2-40B4-BE49-F238E27FC236}">
                <a16:creationId xmlns:a16="http://schemas.microsoft.com/office/drawing/2014/main" id="{C9EB3071-F6D2-7F49-B65A-21378C9C29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7246" y="1518013"/>
            <a:ext cx="906851" cy="914400"/>
          </a:xfrm>
          <a:prstGeom prst="rect">
            <a:avLst/>
          </a:prstGeom>
        </p:spPr>
      </p:pic>
      <p:pic>
        <p:nvPicPr>
          <p:cNvPr id="5" name="Picture 4">
            <a:extLst>
              <a:ext uri="{FF2B5EF4-FFF2-40B4-BE49-F238E27FC236}">
                <a16:creationId xmlns:a16="http://schemas.microsoft.com/office/drawing/2014/main" id="{F2B375C3-6CF2-864D-982A-83B494527D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3828" y="1518013"/>
            <a:ext cx="914471" cy="914400"/>
          </a:xfrm>
          <a:prstGeom prst="rect">
            <a:avLst/>
          </a:prstGeom>
        </p:spPr>
      </p:pic>
      <p:pic>
        <p:nvPicPr>
          <p:cNvPr id="6" name="Picture 5">
            <a:extLst>
              <a:ext uri="{FF2B5EF4-FFF2-40B4-BE49-F238E27FC236}">
                <a16:creationId xmlns:a16="http://schemas.microsoft.com/office/drawing/2014/main" id="{391B44EF-8CF6-1F47-8ABF-C2C7612B6F9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8032" y="1525633"/>
            <a:ext cx="1143089" cy="990600"/>
          </a:xfrm>
          <a:prstGeom prst="rect">
            <a:avLst/>
          </a:prstGeom>
        </p:spPr>
      </p:pic>
      <p:pic>
        <p:nvPicPr>
          <p:cNvPr id="7" name="Picture 6">
            <a:extLst>
              <a:ext uri="{FF2B5EF4-FFF2-40B4-BE49-F238E27FC236}">
                <a16:creationId xmlns:a16="http://schemas.microsoft.com/office/drawing/2014/main" id="{7BD4E978-1FA2-6944-96FE-72B6B318720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03830" y="3162407"/>
            <a:ext cx="1066883" cy="914400"/>
          </a:xfrm>
          <a:prstGeom prst="rect">
            <a:avLst/>
          </a:prstGeom>
        </p:spPr>
      </p:pic>
      <p:pic>
        <p:nvPicPr>
          <p:cNvPr id="8" name="Picture 7">
            <a:extLst>
              <a:ext uri="{FF2B5EF4-FFF2-40B4-BE49-F238E27FC236}">
                <a16:creationId xmlns:a16="http://schemas.microsoft.com/office/drawing/2014/main" id="{7EC29B75-8C4F-2A42-905B-E6303D075CF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638238" y="3163602"/>
            <a:ext cx="891610" cy="914400"/>
          </a:xfrm>
          <a:prstGeom prst="rect">
            <a:avLst/>
          </a:prstGeom>
        </p:spPr>
      </p:pic>
      <p:pic>
        <p:nvPicPr>
          <p:cNvPr id="9" name="Picture 8">
            <a:extLst>
              <a:ext uri="{FF2B5EF4-FFF2-40B4-BE49-F238E27FC236}">
                <a16:creationId xmlns:a16="http://schemas.microsoft.com/office/drawing/2014/main" id="{30B56AF6-5C85-0240-9549-E6AC3B495AE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83296" y="3163602"/>
            <a:ext cx="876368" cy="990600"/>
          </a:xfrm>
          <a:prstGeom prst="rect">
            <a:avLst/>
          </a:prstGeom>
        </p:spPr>
      </p:pic>
      <p:pic>
        <p:nvPicPr>
          <p:cNvPr id="10" name="Picture 9">
            <a:extLst>
              <a:ext uri="{FF2B5EF4-FFF2-40B4-BE49-F238E27FC236}">
                <a16:creationId xmlns:a16="http://schemas.microsoft.com/office/drawing/2014/main" id="{6FA056DF-BB41-564D-94DF-FC298D4F545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351408" y="5459186"/>
            <a:ext cx="198135" cy="198120"/>
          </a:xfrm>
          <a:prstGeom prst="rect">
            <a:avLst/>
          </a:prstGeom>
        </p:spPr>
      </p:pic>
      <p:pic>
        <p:nvPicPr>
          <p:cNvPr id="11" name="Picture 10">
            <a:extLst>
              <a:ext uri="{FF2B5EF4-FFF2-40B4-BE49-F238E27FC236}">
                <a16:creationId xmlns:a16="http://schemas.microsoft.com/office/drawing/2014/main" id="{2D87282D-3C58-9A4E-B5D9-E0034B0BB12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91095" y="5459186"/>
            <a:ext cx="198135" cy="198120"/>
          </a:xfrm>
          <a:prstGeom prst="rect">
            <a:avLst/>
          </a:prstGeom>
        </p:spPr>
      </p:pic>
      <p:pic>
        <p:nvPicPr>
          <p:cNvPr id="12" name="Picture 11">
            <a:extLst>
              <a:ext uri="{FF2B5EF4-FFF2-40B4-BE49-F238E27FC236}">
                <a16:creationId xmlns:a16="http://schemas.microsoft.com/office/drawing/2014/main" id="{45268CF9-1EDB-A74E-844D-1EE0B2DD8C1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430782" y="5459186"/>
            <a:ext cx="198135" cy="198120"/>
          </a:xfrm>
          <a:prstGeom prst="rect">
            <a:avLst/>
          </a:prstGeom>
        </p:spPr>
      </p:pic>
      <p:pic>
        <p:nvPicPr>
          <p:cNvPr id="13" name="Picture 12">
            <a:extLst>
              <a:ext uri="{FF2B5EF4-FFF2-40B4-BE49-F238E27FC236}">
                <a16:creationId xmlns:a16="http://schemas.microsoft.com/office/drawing/2014/main" id="{F72FE4CD-2058-E14E-B4D9-A15E0800712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970468" y="5424896"/>
            <a:ext cx="266721" cy="266700"/>
          </a:xfrm>
          <a:prstGeom prst="rect">
            <a:avLst/>
          </a:prstGeom>
        </p:spPr>
      </p:pic>
      <p:pic>
        <p:nvPicPr>
          <p:cNvPr id="14" name="Picture 13">
            <a:extLst>
              <a:ext uri="{FF2B5EF4-FFF2-40B4-BE49-F238E27FC236}">
                <a16:creationId xmlns:a16="http://schemas.microsoft.com/office/drawing/2014/main" id="{94700669-8FE2-A84E-A725-1B495E03809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78741" y="5424896"/>
            <a:ext cx="266721" cy="266700"/>
          </a:xfrm>
          <a:prstGeom prst="rect">
            <a:avLst/>
          </a:prstGeom>
        </p:spPr>
      </p:pic>
      <p:pic>
        <p:nvPicPr>
          <p:cNvPr id="17" name="Picture 16">
            <a:extLst>
              <a:ext uri="{FF2B5EF4-FFF2-40B4-BE49-F238E27FC236}">
                <a16:creationId xmlns:a16="http://schemas.microsoft.com/office/drawing/2014/main" id="{ADB5F2BF-C2B1-F640-872F-453505C93D1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843566" y="3030039"/>
            <a:ext cx="5143902" cy="3482340"/>
          </a:xfrm>
          <a:prstGeom prst="rect">
            <a:avLst/>
          </a:prstGeom>
        </p:spPr>
      </p:pic>
      <p:pic>
        <p:nvPicPr>
          <p:cNvPr id="18" name="Picture 17">
            <a:extLst>
              <a:ext uri="{FF2B5EF4-FFF2-40B4-BE49-F238E27FC236}">
                <a16:creationId xmlns:a16="http://schemas.microsoft.com/office/drawing/2014/main" id="{45D82D7F-FFB1-EF43-BB1F-3BA62D92B4F6}"/>
              </a:ext>
            </a:extLst>
          </p:cNvPr>
          <p:cNvPicPr>
            <a:picLocks noChangeAspect="1"/>
          </p:cNvPicPr>
          <p:nvPr/>
        </p:nvPicPr>
        <p:blipFill>
          <a:blip r:embed="rId15"/>
          <a:stretch>
            <a:fillRect/>
          </a:stretch>
        </p:blipFill>
        <p:spPr>
          <a:xfrm>
            <a:off x="5799170" y="3162407"/>
            <a:ext cx="888706" cy="915840"/>
          </a:xfrm>
          <a:prstGeom prst="rect">
            <a:avLst/>
          </a:prstGeom>
        </p:spPr>
      </p:pic>
      <p:pic>
        <p:nvPicPr>
          <p:cNvPr id="19" name="Picture 18">
            <a:extLst>
              <a:ext uri="{FF2B5EF4-FFF2-40B4-BE49-F238E27FC236}">
                <a16:creationId xmlns:a16="http://schemas.microsoft.com/office/drawing/2014/main" id="{E8339A44-A126-0448-945B-9C6A44D82D87}"/>
              </a:ext>
            </a:extLst>
          </p:cNvPr>
          <p:cNvPicPr>
            <a:picLocks noChangeAspect="1"/>
          </p:cNvPicPr>
          <p:nvPr/>
        </p:nvPicPr>
        <p:blipFill>
          <a:blip r:embed="rId16"/>
          <a:stretch>
            <a:fillRect/>
          </a:stretch>
        </p:blipFill>
        <p:spPr>
          <a:xfrm>
            <a:off x="7540853" y="1521103"/>
            <a:ext cx="979390" cy="915840"/>
          </a:xfrm>
          <a:prstGeom prst="rect">
            <a:avLst/>
          </a:prstGeom>
        </p:spPr>
      </p:pic>
      <p:pic>
        <p:nvPicPr>
          <p:cNvPr id="20" name="Picture 19">
            <a:extLst>
              <a:ext uri="{FF2B5EF4-FFF2-40B4-BE49-F238E27FC236}">
                <a16:creationId xmlns:a16="http://schemas.microsoft.com/office/drawing/2014/main" id="{E8CE8A3C-FD01-9348-8E4C-799A5B769D19}"/>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635893" y="6359979"/>
            <a:ext cx="152412" cy="152400"/>
          </a:xfrm>
          <a:prstGeom prst="rect">
            <a:avLst/>
          </a:prstGeom>
        </p:spPr>
      </p:pic>
      <p:pic>
        <p:nvPicPr>
          <p:cNvPr id="21" name="Picture 20">
            <a:extLst>
              <a:ext uri="{FF2B5EF4-FFF2-40B4-BE49-F238E27FC236}">
                <a16:creationId xmlns:a16="http://schemas.microsoft.com/office/drawing/2014/main" id="{75A9DC72-A556-C744-B5A5-591378289CEE}"/>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376998" y="5438590"/>
            <a:ext cx="198135" cy="198120"/>
          </a:xfrm>
          <a:prstGeom prst="rect">
            <a:avLst/>
          </a:prstGeom>
        </p:spPr>
      </p:pic>
      <p:pic>
        <p:nvPicPr>
          <p:cNvPr id="23" name="Picture 22">
            <a:extLst>
              <a:ext uri="{FF2B5EF4-FFF2-40B4-BE49-F238E27FC236}">
                <a16:creationId xmlns:a16="http://schemas.microsoft.com/office/drawing/2014/main" id="{FC18FEE8-A021-D648-858F-F0F0041DE8ED}"/>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117976" y="1604117"/>
            <a:ext cx="914471" cy="952500"/>
          </a:xfrm>
          <a:prstGeom prst="rect">
            <a:avLst/>
          </a:prstGeom>
        </p:spPr>
      </p:pic>
      <p:pic>
        <p:nvPicPr>
          <p:cNvPr id="24" name="Picture 23">
            <a:extLst>
              <a:ext uri="{FF2B5EF4-FFF2-40B4-BE49-F238E27FC236}">
                <a16:creationId xmlns:a16="http://schemas.microsoft.com/office/drawing/2014/main" id="{97EA992E-97DE-E44A-8FDD-B44DB00DEACA}"/>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741639" y="1665077"/>
            <a:ext cx="914471" cy="891540"/>
          </a:xfrm>
          <a:prstGeom prst="rect">
            <a:avLst/>
          </a:prstGeom>
        </p:spPr>
      </p:pic>
      <p:sp>
        <p:nvSpPr>
          <p:cNvPr id="2" name="Rectangle 1">
            <a:extLst>
              <a:ext uri="{FF2B5EF4-FFF2-40B4-BE49-F238E27FC236}">
                <a16:creationId xmlns:a16="http://schemas.microsoft.com/office/drawing/2014/main" id="{C314ED8D-26FE-95BF-5BFF-CD74E44A8D57}"/>
              </a:ext>
            </a:extLst>
          </p:cNvPr>
          <p:cNvSpPr/>
          <p:nvPr/>
        </p:nvSpPr>
        <p:spPr>
          <a:xfrm>
            <a:off x="1364087" y="4990014"/>
            <a:ext cx="4749808" cy="1136468"/>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2" name="TextBox 21">
            <a:extLst>
              <a:ext uri="{FF2B5EF4-FFF2-40B4-BE49-F238E27FC236}">
                <a16:creationId xmlns:a16="http://schemas.microsoft.com/office/drawing/2014/main" id="{39892D75-3BC3-FFC5-76B6-867585959F30}"/>
              </a:ext>
            </a:extLst>
          </p:cNvPr>
          <p:cNvSpPr txBox="1"/>
          <p:nvPr/>
        </p:nvSpPr>
        <p:spPr>
          <a:xfrm>
            <a:off x="910663" y="41898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Icon system</a:t>
            </a:r>
          </a:p>
        </p:txBody>
      </p:sp>
      <p:pic>
        <p:nvPicPr>
          <p:cNvPr id="25" name="Picture 24">
            <a:extLst>
              <a:ext uri="{FF2B5EF4-FFF2-40B4-BE49-F238E27FC236}">
                <a16:creationId xmlns:a16="http://schemas.microsoft.com/office/drawing/2014/main" id="{6224BCD4-2EDC-E1E2-C847-4DB41AA831F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662" y="1525633"/>
            <a:ext cx="906851" cy="906780"/>
          </a:xfrm>
          <a:prstGeom prst="rect">
            <a:avLst/>
          </a:prstGeom>
        </p:spPr>
      </p:pic>
      <p:pic>
        <p:nvPicPr>
          <p:cNvPr id="26" name="Picture 25">
            <a:extLst>
              <a:ext uri="{FF2B5EF4-FFF2-40B4-BE49-F238E27FC236}">
                <a16:creationId xmlns:a16="http://schemas.microsoft.com/office/drawing/2014/main" id="{CBC3E924-DBAE-355C-72E6-533FF390CC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7245" y="1518013"/>
            <a:ext cx="906851" cy="914400"/>
          </a:xfrm>
          <a:prstGeom prst="rect">
            <a:avLst/>
          </a:prstGeom>
        </p:spPr>
      </p:pic>
      <p:pic>
        <p:nvPicPr>
          <p:cNvPr id="27" name="Picture 26">
            <a:extLst>
              <a:ext uri="{FF2B5EF4-FFF2-40B4-BE49-F238E27FC236}">
                <a16:creationId xmlns:a16="http://schemas.microsoft.com/office/drawing/2014/main" id="{B900F2CA-4099-4F00-2311-E9A3AD2EEB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3828" y="1518013"/>
            <a:ext cx="914471" cy="914400"/>
          </a:xfrm>
          <a:prstGeom prst="rect">
            <a:avLst/>
          </a:prstGeom>
        </p:spPr>
      </p:pic>
      <p:pic>
        <p:nvPicPr>
          <p:cNvPr id="28" name="Picture 27">
            <a:extLst>
              <a:ext uri="{FF2B5EF4-FFF2-40B4-BE49-F238E27FC236}">
                <a16:creationId xmlns:a16="http://schemas.microsoft.com/office/drawing/2014/main" id="{BE7F1FAF-D591-6C0F-095D-E472F8B5F2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8031" y="1525633"/>
            <a:ext cx="1143089" cy="990600"/>
          </a:xfrm>
          <a:prstGeom prst="rect">
            <a:avLst/>
          </a:prstGeom>
        </p:spPr>
      </p:pic>
      <p:pic>
        <p:nvPicPr>
          <p:cNvPr id="29" name="Picture 28">
            <a:extLst>
              <a:ext uri="{FF2B5EF4-FFF2-40B4-BE49-F238E27FC236}">
                <a16:creationId xmlns:a16="http://schemas.microsoft.com/office/drawing/2014/main" id="{E48A39A6-9427-8444-905C-AF296A55AE7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03829" y="3162407"/>
            <a:ext cx="1066883" cy="914400"/>
          </a:xfrm>
          <a:prstGeom prst="rect">
            <a:avLst/>
          </a:prstGeom>
        </p:spPr>
      </p:pic>
      <p:pic>
        <p:nvPicPr>
          <p:cNvPr id="30" name="Picture 29">
            <a:extLst>
              <a:ext uri="{FF2B5EF4-FFF2-40B4-BE49-F238E27FC236}">
                <a16:creationId xmlns:a16="http://schemas.microsoft.com/office/drawing/2014/main" id="{FB6C4BE8-9790-1CAD-CBEA-D6FE40D476F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638238" y="3163602"/>
            <a:ext cx="891610" cy="914400"/>
          </a:xfrm>
          <a:prstGeom prst="rect">
            <a:avLst/>
          </a:prstGeom>
        </p:spPr>
      </p:pic>
      <p:pic>
        <p:nvPicPr>
          <p:cNvPr id="31" name="Picture 30">
            <a:extLst>
              <a:ext uri="{FF2B5EF4-FFF2-40B4-BE49-F238E27FC236}">
                <a16:creationId xmlns:a16="http://schemas.microsoft.com/office/drawing/2014/main" id="{0BB88A8C-232E-AC23-861D-4639DD9E761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83296" y="3163602"/>
            <a:ext cx="876368" cy="990600"/>
          </a:xfrm>
          <a:prstGeom prst="rect">
            <a:avLst/>
          </a:prstGeom>
        </p:spPr>
      </p:pic>
      <p:pic>
        <p:nvPicPr>
          <p:cNvPr id="32" name="Picture 31">
            <a:extLst>
              <a:ext uri="{FF2B5EF4-FFF2-40B4-BE49-F238E27FC236}">
                <a16:creationId xmlns:a16="http://schemas.microsoft.com/office/drawing/2014/main" id="{FB41DA77-E4F3-8F19-CF58-E6AC24DCD28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351407" y="5459186"/>
            <a:ext cx="198135" cy="198120"/>
          </a:xfrm>
          <a:prstGeom prst="rect">
            <a:avLst/>
          </a:prstGeom>
        </p:spPr>
      </p:pic>
      <p:pic>
        <p:nvPicPr>
          <p:cNvPr id="33" name="Picture 32">
            <a:extLst>
              <a:ext uri="{FF2B5EF4-FFF2-40B4-BE49-F238E27FC236}">
                <a16:creationId xmlns:a16="http://schemas.microsoft.com/office/drawing/2014/main" id="{0EAD01BA-F7F9-440B-611D-7F8A9AD3F1E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91094" y="5459186"/>
            <a:ext cx="198135" cy="198120"/>
          </a:xfrm>
          <a:prstGeom prst="rect">
            <a:avLst/>
          </a:prstGeom>
        </p:spPr>
      </p:pic>
      <p:pic>
        <p:nvPicPr>
          <p:cNvPr id="34" name="Picture 33">
            <a:extLst>
              <a:ext uri="{FF2B5EF4-FFF2-40B4-BE49-F238E27FC236}">
                <a16:creationId xmlns:a16="http://schemas.microsoft.com/office/drawing/2014/main" id="{37AD11A8-D19D-979D-933A-E00EEFDBEE8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430781" y="5459186"/>
            <a:ext cx="198135" cy="198120"/>
          </a:xfrm>
          <a:prstGeom prst="rect">
            <a:avLst/>
          </a:prstGeom>
        </p:spPr>
      </p:pic>
      <p:pic>
        <p:nvPicPr>
          <p:cNvPr id="35" name="Picture 34">
            <a:extLst>
              <a:ext uri="{FF2B5EF4-FFF2-40B4-BE49-F238E27FC236}">
                <a16:creationId xmlns:a16="http://schemas.microsoft.com/office/drawing/2014/main" id="{2E8C21AD-F21E-404A-8904-B8E585BCBFC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970467" y="5424896"/>
            <a:ext cx="266721" cy="266700"/>
          </a:xfrm>
          <a:prstGeom prst="rect">
            <a:avLst/>
          </a:prstGeom>
        </p:spPr>
      </p:pic>
      <p:pic>
        <p:nvPicPr>
          <p:cNvPr id="36" name="Picture 35">
            <a:extLst>
              <a:ext uri="{FF2B5EF4-FFF2-40B4-BE49-F238E27FC236}">
                <a16:creationId xmlns:a16="http://schemas.microsoft.com/office/drawing/2014/main" id="{EEAA5426-C68F-4884-B74C-D507B070F34C}"/>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78740" y="5424896"/>
            <a:ext cx="266721" cy="266700"/>
          </a:xfrm>
          <a:prstGeom prst="rect">
            <a:avLst/>
          </a:prstGeom>
        </p:spPr>
      </p:pic>
      <p:pic>
        <p:nvPicPr>
          <p:cNvPr id="37" name="Picture 36">
            <a:extLst>
              <a:ext uri="{FF2B5EF4-FFF2-40B4-BE49-F238E27FC236}">
                <a16:creationId xmlns:a16="http://schemas.microsoft.com/office/drawing/2014/main" id="{46C7FB9D-B135-FD2F-E939-F84DDDBD74E6}"/>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843566" y="3030039"/>
            <a:ext cx="5143902" cy="3482340"/>
          </a:xfrm>
          <a:prstGeom prst="rect">
            <a:avLst/>
          </a:prstGeom>
        </p:spPr>
      </p:pic>
      <p:pic>
        <p:nvPicPr>
          <p:cNvPr id="38" name="Picture 37">
            <a:extLst>
              <a:ext uri="{FF2B5EF4-FFF2-40B4-BE49-F238E27FC236}">
                <a16:creationId xmlns:a16="http://schemas.microsoft.com/office/drawing/2014/main" id="{DE3D55E9-E4DD-5290-518B-B5FAF06B5C7E}"/>
              </a:ext>
            </a:extLst>
          </p:cNvPr>
          <p:cNvPicPr>
            <a:picLocks noChangeAspect="1"/>
          </p:cNvPicPr>
          <p:nvPr/>
        </p:nvPicPr>
        <p:blipFill>
          <a:blip r:embed="rId15"/>
          <a:stretch>
            <a:fillRect/>
          </a:stretch>
        </p:blipFill>
        <p:spPr>
          <a:xfrm>
            <a:off x="5799170" y="3162407"/>
            <a:ext cx="888706" cy="915840"/>
          </a:xfrm>
          <a:prstGeom prst="rect">
            <a:avLst/>
          </a:prstGeom>
        </p:spPr>
      </p:pic>
      <p:pic>
        <p:nvPicPr>
          <p:cNvPr id="39" name="Picture 38">
            <a:extLst>
              <a:ext uri="{FF2B5EF4-FFF2-40B4-BE49-F238E27FC236}">
                <a16:creationId xmlns:a16="http://schemas.microsoft.com/office/drawing/2014/main" id="{04C599C3-26C5-F887-EEE7-7D314CE4D9BF}"/>
              </a:ext>
            </a:extLst>
          </p:cNvPr>
          <p:cNvPicPr>
            <a:picLocks noChangeAspect="1"/>
          </p:cNvPicPr>
          <p:nvPr/>
        </p:nvPicPr>
        <p:blipFill>
          <a:blip r:embed="rId16"/>
          <a:stretch>
            <a:fillRect/>
          </a:stretch>
        </p:blipFill>
        <p:spPr>
          <a:xfrm>
            <a:off x="7540852" y="1521103"/>
            <a:ext cx="979390" cy="915840"/>
          </a:xfrm>
          <a:prstGeom prst="rect">
            <a:avLst/>
          </a:prstGeom>
        </p:spPr>
      </p:pic>
      <p:pic>
        <p:nvPicPr>
          <p:cNvPr id="40" name="Picture 39">
            <a:extLst>
              <a:ext uri="{FF2B5EF4-FFF2-40B4-BE49-F238E27FC236}">
                <a16:creationId xmlns:a16="http://schemas.microsoft.com/office/drawing/2014/main" id="{BEF8E566-CD06-83CD-3496-614B5FFF071D}"/>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635893" y="6359979"/>
            <a:ext cx="152412" cy="152400"/>
          </a:xfrm>
          <a:prstGeom prst="rect">
            <a:avLst/>
          </a:prstGeom>
        </p:spPr>
      </p:pic>
      <p:pic>
        <p:nvPicPr>
          <p:cNvPr id="41" name="Picture 40">
            <a:extLst>
              <a:ext uri="{FF2B5EF4-FFF2-40B4-BE49-F238E27FC236}">
                <a16:creationId xmlns:a16="http://schemas.microsoft.com/office/drawing/2014/main" id="{8A4EB9D2-A23F-FC1B-5099-B2BBAE7E7D22}"/>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376997" y="5438590"/>
            <a:ext cx="198135" cy="198120"/>
          </a:xfrm>
          <a:prstGeom prst="rect">
            <a:avLst/>
          </a:prstGeom>
        </p:spPr>
      </p:pic>
      <p:pic>
        <p:nvPicPr>
          <p:cNvPr id="42" name="Picture 41">
            <a:extLst>
              <a:ext uri="{FF2B5EF4-FFF2-40B4-BE49-F238E27FC236}">
                <a16:creationId xmlns:a16="http://schemas.microsoft.com/office/drawing/2014/main" id="{2484A63E-8351-D7C4-A5D8-E9386FDBC090}"/>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117975" y="1604117"/>
            <a:ext cx="914471" cy="952500"/>
          </a:xfrm>
          <a:prstGeom prst="rect">
            <a:avLst/>
          </a:prstGeom>
        </p:spPr>
      </p:pic>
      <p:pic>
        <p:nvPicPr>
          <p:cNvPr id="43" name="Picture 42">
            <a:extLst>
              <a:ext uri="{FF2B5EF4-FFF2-40B4-BE49-F238E27FC236}">
                <a16:creationId xmlns:a16="http://schemas.microsoft.com/office/drawing/2014/main" id="{7B674541-6CAA-29BE-E521-94237949F4D2}"/>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741638" y="1665077"/>
            <a:ext cx="914471" cy="891540"/>
          </a:xfrm>
          <a:prstGeom prst="rect">
            <a:avLst/>
          </a:prstGeom>
        </p:spPr>
      </p:pic>
    </p:spTree>
    <p:extLst>
      <p:ext uri="{BB962C8B-B14F-4D97-AF65-F5344CB8AC3E}">
        <p14:creationId xmlns:p14="http://schemas.microsoft.com/office/powerpoint/2010/main" val="1416788231"/>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Icon system">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A0D80FE-B886-4344-9706-F8E8749BF116}"/>
              </a:ext>
            </a:extLst>
          </p:cNvPr>
          <p:cNvSpPr txBox="1"/>
          <p:nvPr/>
        </p:nvSpPr>
        <p:spPr>
          <a:xfrm>
            <a:off x="910664" y="41898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Logos</a:t>
            </a:r>
          </a:p>
        </p:txBody>
      </p:sp>
      <p:pic>
        <p:nvPicPr>
          <p:cNvPr id="2" name="Picture 1">
            <a:extLst>
              <a:ext uri="{FF2B5EF4-FFF2-40B4-BE49-F238E27FC236}">
                <a16:creationId xmlns:a16="http://schemas.microsoft.com/office/drawing/2014/main" id="{A82C6694-360C-5A46-A8C4-58B3DA67C160}"/>
              </a:ext>
            </a:extLst>
          </p:cNvPr>
          <p:cNvPicPr>
            <a:picLocks noChangeAspect="1"/>
          </p:cNvPicPr>
          <p:nvPr/>
        </p:nvPicPr>
        <p:blipFill>
          <a:blip r:embed="rId2"/>
          <a:stretch>
            <a:fillRect/>
          </a:stretch>
        </p:blipFill>
        <p:spPr>
          <a:xfrm>
            <a:off x="1504593" y="1558290"/>
            <a:ext cx="9182817" cy="3741420"/>
          </a:xfrm>
          <a:prstGeom prst="rect">
            <a:avLst/>
          </a:prstGeom>
        </p:spPr>
      </p:pic>
      <p:sp>
        <p:nvSpPr>
          <p:cNvPr id="3" name="TextBox 2">
            <a:extLst>
              <a:ext uri="{FF2B5EF4-FFF2-40B4-BE49-F238E27FC236}">
                <a16:creationId xmlns:a16="http://schemas.microsoft.com/office/drawing/2014/main" id="{ED4D3C6C-22B7-9431-0125-7BDBF67C72A2}"/>
              </a:ext>
            </a:extLst>
          </p:cNvPr>
          <p:cNvSpPr txBox="1"/>
          <p:nvPr/>
        </p:nvSpPr>
        <p:spPr>
          <a:xfrm>
            <a:off x="910663" y="41898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Logos</a:t>
            </a:r>
          </a:p>
        </p:txBody>
      </p:sp>
      <p:pic>
        <p:nvPicPr>
          <p:cNvPr id="4" name="Picture 3">
            <a:extLst>
              <a:ext uri="{FF2B5EF4-FFF2-40B4-BE49-F238E27FC236}">
                <a16:creationId xmlns:a16="http://schemas.microsoft.com/office/drawing/2014/main" id="{BB1E15FB-1C75-14B4-F447-CD37444A7A3F}"/>
              </a:ext>
            </a:extLst>
          </p:cNvPr>
          <p:cNvPicPr>
            <a:picLocks noChangeAspect="1"/>
          </p:cNvPicPr>
          <p:nvPr/>
        </p:nvPicPr>
        <p:blipFill>
          <a:blip r:embed="rId2"/>
          <a:stretch>
            <a:fillRect/>
          </a:stretch>
        </p:blipFill>
        <p:spPr>
          <a:xfrm>
            <a:off x="1504592" y="1558290"/>
            <a:ext cx="9182817" cy="3741420"/>
          </a:xfrm>
          <a:prstGeom prst="rect">
            <a:avLst/>
          </a:prstGeom>
        </p:spPr>
      </p:pic>
    </p:spTree>
    <p:extLst>
      <p:ext uri="{BB962C8B-B14F-4D97-AF65-F5344CB8AC3E}">
        <p14:creationId xmlns:p14="http://schemas.microsoft.com/office/powerpoint/2010/main" val="2184151959"/>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Icon syst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3132BE-468A-4548-B5B0-2BDEC6079EF6}"/>
              </a:ext>
            </a:extLst>
          </p:cNvPr>
          <p:cNvPicPr>
            <a:picLocks noChangeAspect="1"/>
          </p:cNvPicPr>
          <p:nvPr/>
        </p:nvPicPr>
        <p:blipFill>
          <a:blip r:embed="rId2"/>
          <a:stretch>
            <a:fillRect/>
          </a:stretch>
        </p:blipFill>
        <p:spPr>
          <a:xfrm>
            <a:off x="913997" y="2084070"/>
            <a:ext cx="10364009" cy="2689860"/>
          </a:xfrm>
          <a:prstGeom prst="rect">
            <a:avLst/>
          </a:prstGeom>
        </p:spPr>
      </p:pic>
      <p:pic>
        <p:nvPicPr>
          <p:cNvPr id="2" name="Picture 1">
            <a:extLst>
              <a:ext uri="{FF2B5EF4-FFF2-40B4-BE49-F238E27FC236}">
                <a16:creationId xmlns:a16="http://schemas.microsoft.com/office/drawing/2014/main" id="{6D3A8713-FF38-E92E-90F6-6F773848C42D}"/>
              </a:ext>
            </a:extLst>
          </p:cNvPr>
          <p:cNvPicPr>
            <a:picLocks noChangeAspect="1"/>
          </p:cNvPicPr>
          <p:nvPr/>
        </p:nvPicPr>
        <p:blipFill>
          <a:blip r:embed="rId2"/>
          <a:stretch>
            <a:fillRect/>
          </a:stretch>
        </p:blipFill>
        <p:spPr>
          <a:xfrm>
            <a:off x="913996" y="2084070"/>
            <a:ext cx="10364009" cy="2689860"/>
          </a:xfrm>
          <a:prstGeom prst="rect">
            <a:avLst/>
          </a:prstGeom>
        </p:spPr>
      </p:pic>
    </p:spTree>
    <p:extLst>
      <p:ext uri="{BB962C8B-B14F-4D97-AF65-F5344CB8AC3E}">
        <p14:creationId xmlns:p14="http://schemas.microsoft.com/office/powerpoint/2010/main" val="52223730"/>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8E8D1-0BCD-BFEB-A405-BB040CBACCBC}"/>
              </a:ext>
            </a:extLst>
          </p:cNvPr>
          <p:cNvSpPr>
            <a:spLocks noGrp="1"/>
          </p:cNvSpPr>
          <p:nvPr>
            <p:ph type="title" hasCustomPrompt="1"/>
          </p:nvPr>
        </p:nvSpPr>
        <p:spPr>
          <a:xfrm>
            <a:off x="838200" y="87537"/>
            <a:ext cx="10515600" cy="905377"/>
          </a:xfrm>
        </p:spPr>
        <p:txBody>
          <a:bodyPr anchor="b">
            <a:normAutofit/>
          </a:bodyPr>
          <a:lstStyle>
            <a:lvl1pPr>
              <a:defRPr sz="3200" b="1">
                <a:solidFill>
                  <a:srgbClr val="717984"/>
                </a:solidFill>
                <a:latin typeface="Poppins Medium" panose="00000600000000000000" pitchFamily="2" charset="0"/>
                <a:cs typeface="Poppins Medium" panose="00000600000000000000" pitchFamily="2" charset="0"/>
              </a:defRPr>
            </a:lvl1pPr>
          </a:lstStyle>
          <a:p>
            <a:r>
              <a:rPr lang="en-US"/>
              <a:t>Agenda</a:t>
            </a:r>
          </a:p>
        </p:txBody>
      </p:sp>
      <p:sp>
        <p:nvSpPr>
          <p:cNvPr id="5" name="Footer Placeholder 4">
            <a:extLst>
              <a:ext uri="{FF2B5EF4-FFF2-40B4-BE49-F238E27FC236}">
                <a16:creationId xmlns:a16="http://schemas.microsoft.com/office/drawing/2014/main" id="{344C3062-9393-DE93-FCA3-576BC1C5006A}"/>
              </a:ext>
            </a:extLst>
          </p:cNvPr>
          <p:cNvSpPr>
            <a:spLocks noGrp="1"/>
          </p:cNvSpPr>
          <p:nvPr>
            <p:ph type="ftr" sz="quarter" idx="11"/>
          </p:nvPr>
        </p:nvSpPr>
        <p:spPr>
          <a:xfrm>
            <a:off x="4038600" y="6356350"/>
            <a:ext cx="4114800" cy="365125"/>
          </a:xfrm>
          <a:prstGeom prst="rect">
            <a:avLst/>
          </a:prstGeom>
        </p:spPr>
        <p:txBody>
          <a:bodyPr/>
          <a:lstStyle>
            <a:lvl1pPr>
              <a:defRPr>
                <a:solidFill>
                  <a:srgbClr val="334050"/>
                </a:solidFill>
                <a:latin typeface="Poppins ExtraBold" panose="00000900000000000000" pitchFamily="2" charset="0"/>
                <a:cs typeface="Poppins ExtraBold" panose="00000900000000000000" pitchFamily="2" charset="0"/>
              </a:defRPr>
            </a:lvl1pPr>
          </a:lstStyle>
          <a:p>
            <a:endParaRPr lang="en-US"/>
          </a:p>
        </p:txBody>
      </p:sp>
      <p:cxnSp>
        <p:nvCxnSpPr>
          <p:cNvPr id="7" name="Straight Connector 6">
            <a:extLst>
              <a:ext uri="{FF2B5EF4-FFF2-40B4-BE49-F238E27FC236}">
                <a16:creationId xmlns:a16="http://schemas.microsoft.com/office/drawing/2014/main" id="{FCF49685-D97F-7207-BF2F-D4192A2E4F72}"/>
              </a:ext>
            </a:extLst>
          </p:cNvPr>
          <p:cNvCxnSpPr>
            <a:cxnSpLocks/>
          </p:cNvCxnSpPr>
          <p:nvPr userDrawn="1"/>
        </p:nvCxnSpPr>
        <p:spPr>
          <a:xfrm>
            <a:off x="609600" y="975765"/>
            <a:ext cx="10972800" cy="0"/>
          </a:xfrm>
          <a:prstGeom prst="line">
            <a:avLst/>
          </a:prstGeom>
          <a:ln w="38100">
            <a:solidFill>
              <a:srgbClr val="FEAB2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B5AD3E59-6322-BB78-C2B8-49ED33E36444}"/>
              </a:ext>
            </a:extLst>
          </p:cNvPr>
          <p:cNvSpPr>
            <a:spLocks noGrp="1"/>
          </p:cNvSpPr>
          <p:nvPr>
            <p:ph idx="1"/>
          </p:nvPr>
        </p:nvSpPr>
        <p:spPr>
          <a:xfrm>
            <a:off x="838200" y="1825625"/>
            <a:ext cx="10515600" cy="4351338"/>
          </a:xfrm>
        </p:spPr>
        <p:txBody>
          <a:bodyPr/>
          <a:lstStyle>
            <a:lvl1pPr marL="228600" indent="-228600">
              <a:buClr>
                <a:srgbClr val="FEAB21"/>
              </a:buClr>
              <a:buFont typeface="Wingdings" panose="05000000000000000000" pitchFamily="2" charset="2"/>
              <a:buChar char="§"/>
              <a:defRPr sz="2400">
                <a:solidFill>
                  <a:srgbClr val="334050"/>
                </a:solidFill>
                <a:latin typeface="Poppins Medium" panose="00000600000000000000" pitchFamily="2" charset="0"/>
                <a:cs typeface="Poppins Medium" panose="00000600000000000000" pitchFamily="2" charset="0"/>
              </a:defRPr>
            </a:lvl1pPr>
            <a:lvl2pPr>
              <a:defRPr sz="2000">
                <a:solidFill>
                  <a:srgbClr val="717984"/>
                </a:solidFill>
                <a:latin typeface="Poppins Medium" panose="00000600000000000000" pitchFamily="2" charset="0"/>
                <a:cs typeface="Poppins Medium" panose="00000600000000000000" pitchFamily="2" charset="0"/>
              </a:defRPr>
            </a:lvl2pPr>
            <a:lvl3pPr marL="1143000" indent="-228600">
              <a:buSzPct val="85000"/>
              <a:buFont typeface="Courier New" panose="02070309020205020404" pitchFamily="49" charset="0"/>
              <a:buChar char="o"/>
              <a:defRPr sz="1800">
                <a:solidFill>
                  <a:srgbClr val="717984"/>
                </a:solidFill>
                <a:latin typeface="Poppins Light" panose="00000400000000000000" pitchFamily="2" charset="0"/>
                <a:cs typeface="Poppins Light" panose="00000400000000000000" pitchFamily="2" charset="0"/>
              </a:defRPr>
            </a:lvl3pPr>
            <a:lvl4pPr marL="1600200" indent="-228600">
              <a:buFont typeface="Calibri" panose="020F0502020204030204" pitchFamily="34" charset="0"/>
              <a:buChar char="­"/>
              <a:defRPr>
                <a:solidFill>
                  <a:srgbClr val="717984"/>
                </a:solidFill>
                <a:latin typeface="Poppins Light" panose="00000400000000000000" pitchFamily="2" charset="0"/>
                <a:cs typeface="Poppins Light" panose="00000400000000000000" pitchFamily="2" charset="0"/>
              </a:defRPr>
            </a:lvl4pPr>
            <a:lvl5pPr marL="2057400" indent="-228600">
              <a:buSzPct val="70000"/>
              <a:buFont typeface="Wingdings" panose="05000000000000000000" pitchFamily="2" charset="2"/>
              <a:buChar char="Ø"/>
              <a:defRPr>
                <a:solidFill>
                  <a:srgbClr val="717984"/>
                </a:solidFill>
                <a:latin typeface="Poppins Light" panose="00000400000000000000" pitchFamily="2" charset="0"/>
                <a:cs typeface="Poppins Light" panose="000004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655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8E8D1-0BCD-BFEB-A405-BB040CBACCBC}"/>
              </a:ext>
            </a:extLst>
          </p:cNvPr>
          <p:cNvSpPr>
            <a:spLocks noGrp="1"/>
          </p:cNvSpPr>
          <p:nvPr>
            <p:ph type="title"/>
          </p:nvPr>
        </p:nvSpPr>
        <p:spPr>
          <a:xfrm>
            <a:off x="838200" y="87537"/>
            <a:ext cx="10515600" cy="905377"/>
          </a:xfrm>
        </p:spPr>
        <p:txBody>
          <a:bodyPr anchor="b">
            <a:normAutofit/>
          </a:bodyPr>
          <a:lstStyle>
            <a:lvl1pPr>
              <a:defRPr sz="3200" b="1">
                <a:solidFill>
                  <a:srgbClr val="334050"/>
                </a:solidFill>
                <a:latin typeface="Poppins Medium" panose="00000600000000000000" pitchFamily="2" charset="0"/>
                <a:cs typeface="Poppins Medium" panose="000006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25366EE3-8439-8E54-2FAD-E1495189BD89}"/>
              </a:ext>
            </a:extLst>
          </p:cNvPr>
          <p:cNvSpPr>
            <a:spLocks noGrp="1"/>
          </p:cNvSpPr>
          <p:nvPr>
            <p:ph idx="1"/>
          </p:nvPr>
        </p:nvSpPr>
        <p:spPr/>
        <p:txBody>
          <a:bodyPr/>
          <a:lstStyle>
            <a:lvl1pPr marL="228600" indent="-228600">
              <a:buClr>
                <a:srgbClr val="FEAB21"/>
              </a:buClr>
              <a:buFont typeface="Wingdings" panose="05000000000000000000" pitchFamily="2" charset="2"/>
              <a:buChar char="§"/>
              <a:defRPr sz="2400">
                <a:solidFill>
                  <a:srgbClr val="334050"/>
                </a:solidFill>
                <a:latin typeface="Poppins Medium" panose="00000600000000000000" pitchFamily="2" charset="0"/>
                <a:cs typeface="Poppins Medium" panose="00000600000000000000" pitchFamily="2" charset="0"/>
              </a:defRPr>
            </a:lvl1pPr>
            <a:lvl2pPr>
              <a:defRPr sz="2000">
                <a:solidFill>
                  <a:srgbClr val="717984"/>
                </a:solidFill>
                <a:latin typeface="Poppins Medium" panose="00000600000000000000" pitchFamily="2" charset="0"/>
                <a:cs typeface="Poppins Medium" panose="00000600000000000000" pitchFamily="2" charset="0"/>
              </a:defRPr>
            </a:lvl2pPr>
            <a:lvl3pPr marL="1143000" indent="-228600">
              <a:buSzPct val="85000"/>
              <a:buFont typeface="Courier New" panose="02070309020205020404" pitchFamily="49" charset="0"/>
              <a:buChar char="o"/>
              <a:defRPr sz="1800">
                <a:solidFill>
                  <a:srgbClr val="717984"/>
                </a:solidFill>
                <a:latin typeface="Poppins Light" panose="00000400000000000000" pitchFamily="2" charset="0"/>
                <a:cs typeface="Poppins Light" panose="00000400000000000000" pitchFamily="2" charset="0"/>
              </a:defRPr>
            </a:lvl3pPr>
            <a:lvl4pPr marL="1600200" indent="-228600">
              <a:buFont typeface="Calibri" panose="020F0502020204030204" pitchFamily="34" charset="0"/>
              <a:buChar char="­"/>
              <a:defRPr>
                <a:solidFill>
                  <a:srgbClr val="717984"/>
                </a:solidFill>
                <a:latin typeface="Poppins Light" panose="00000400000000000000" pitchFamily="2" charset="0"/>
                <a:cs typeface="Poppins Light" panose="00000400000000000000" pitchFamily="2" charset="0"/>
              </a:defRPr>
            </a:lvl4pPr>
            <a:lvl5pPr marL="2057400" indent="-228600">
              <a:buSzPct val="70000"/>
              <a:buFont typeface="Wingdings" panose="05000000000000000000" pitchFamily="2" charset="2"/>
              <a:buChar char="Ø"/>
              <a:defRPr>
                <a:solidFill>
                  <a:srgbClr val="717984"/>
                </a:solidFill>
                <a:latin typeface="Poppins Light" panose="00000400000000000000" pitchFamily="2" charset="0"/>
                <a:cs typeface="Poppins Light" panose="000004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FCF49685-D97F-7207-BF2F-D4192A2E4F72}"/>
              </a:ext>
            </a:extLst>
          </p:cNvPr>
          <p:cNvCxnSpPr>
            <a:cxnSpLocks/>
          </p:cNvCxnSpPr>
          <p:nvPr userDrawn="1"/>
        </p:nvCxnSpPr>
        <p:spPr>
          <a:xfrm>
            <a:off x="609600" y="975765"/>
            <a:ext cx="10972800" cy="0"/>
          </a:xfrm>
          <a:prstGeom prst="line">
            <a:avLst/>
          </a:prstGeom>
          <a:ln w="38100">
            <a:solidFill>
              <a:srgbClr val="FEAB2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2A556840-47B9-FF6B-C0B8-112142E89D2F}"/>
              </a:ext>
            </a:extLst>
          </p:cNvPr>
          <p:cNvSpPr>
            <a:spLocks noGrp="1"/>
          </p:cNvSpPr>
          <p:nvPr>
            <p:ph type="body" sz="quarter" idx="12"/>
          </p:nvPr>
        </p:nvSpPr>
        <p:spPr>
          <a:xfrm>
            <a:off x="838201" y="1016221"/>
            <a:ext cx="10515599" cy="499386"/>
          </a:xfrm>
        </p:spPr>
        <p:txBody>
          <a:bodyPr>
            <a:normAutofit/>
          </a:bodyPr>
          <a:lstStyle>
            <a:lvl1pPr marL="0" indent="0">
              <a:buNone/>
              <a:defRPr sz="2400" i="1">
                <a:solidFill>
                  <a:srgbClr val="717984"/>
                </a:solidFill>
                <a:latin typeface="Poppins Medium" panose="00000600000000000000" pitchFamily="2" charset="0"/>
                <a:cs typeface="Poppins Medium" panose="00000600000000000000" pitchFamily="2" charset="0"/>
              </a:defRPr>
            </a:lvl1pPr>
          </a:lstStyle>
          <a:p>
            <a:pPr lvl="0"/>
            <a:r>
              <a:rPr lang="en-US"/>
              <a:t>Click to edit Master text styles</a:t>
            </a:r>
          </a:p>
        </p:txBody>
      </p:sp>
    </p:spTree>
    <p:extLst>
      <p:ext uri="{BB962C8B-B14F-4D97-AF65-F5344CB8AC3E}">
        <p14:creationId xmlns:p14="http://schemas.microsoft.com/office/powerpoint/2010/main" val="3365007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8E8D1-0BCD-BFEB-A405-BB040CBACCBC}"/>
              </a:ext>
            </a:extLst>
          </p:cNvPr>
          <p:cNvSpPr>
            <a:spLocks noGrp="1"/>
          </p:cNvSpPr>
          <p:nvPr>
            <p:ph type="title"/>
          </p:nvPr>
        </p:nvSpPr>
        <p:spPr>
          <a:xfrm>
            <a:off x="838200" y="87537"/>
            <a:ext cx="10515600" cy="905377"/>
          </a:xfrm>
        </p:spPr>
        <p:txBody>
          <a:bodyPr anchor="b">
            <a:normAutofit/>
          </a:bodyPr>
          <a:lstStyle>
            <a:lvl1pPr>
              <a:defRPr sz="2800" b="1">
                <a:solidFill>
                  <a:srgbClr val="334050"/>
                </a:solidFill>
                <a:latin typeface="Poppins Medium" panose="00000600000000000000" pitchFamily="2" charset="0"/>
                <a:cs typeface="Poppins Medium" panose="000006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25366EE3-8439-8E54-2FAD-E1495189BD89}"/>
              </a:ext>
            </a:extLst>
          </p:cNvPr>
          <p:cNvSpPr>
            <a:spLocks noGrp="1"/>
          </p:cNvSpPr>
          <p:nvPr>
            <p:ph idx="1"/>
          </p:nvPr>
        </p:nvSpPr>
        <p:spPr/>
        <p:txBody>
          <a:bodyPr>
            <a:normAutofit/>
          </a:bodyPr>
          <a:lstStyle>
            <a:lvl1pPr marL="228600" indent="-228600">
              <a:buClr>
                <a:srgbClr val="FEAB21"/>
              </a:buClr>
              <a:buFont typeface="Wingdings" panose="05000000000000000000" pitchFamily="2" charset="2"/>
              <a:buChar char="§"/>
              <a:defRPr sz="1800">
                <a:solidFill>
                  <a:srgbClr val="334050"/>
                </a:solidFill>
                <a:latin typeface="Poppins Medium" panose="00000600000000000000" pitchFamily="2" charset="0"/>
                <a:cs typeface="Poppins Medium" panose="00000600000000000000" pitchFamily="2" charset="0"/>
              </a:defRPr>
            </a:lvl1pPr>
            <a:lvl2pPr>
              <a:defRPr sz="1600">
                <a:solidFill>
                  <a:srgbClr val="717984"/>
                </a:solidFill>
                <a:latin typeface="Poppins Medium" panose="00000600000000000000" pitchFamily="2" charset="0"/>
                <a:cs typeface="Poppins Medium" panose="00000600000000000000" pitchFamily="2" charset="0"/>
              </a:defRPr>
            </a:lvl2pPr>
            <a:lvl3pPr marL="1143000" indent="-228600">
              <a:buSzPct val="85000"/>
              <a:buFont typeface="Courier New" panose="02070309020205020404" pitchFamily="49" charset="0"/>
              <a:buChar char="o"/>
              <a:defRPr sz="1400">
                <a:solidFill>
                  <a:srgbClr val="717984"/>
                </a:solidFill>
                <a:latin typeface="Poppins Light" panose="00000400000000000000" pitchFamily="2" charset="0"/>
                <a:cs typeface="Poppins Light" panose="00000400000000000000" pitchFamily="2" charset="0"/>
              </a:defRPr>
            </a:lvl3pPr>
            <a:lvl4pPr marL="1600200" indent="-228600">
              <a:buFont typeface="Calibri" panose="020F0502020204030204" pitchFamily="34" charset="0"/>
              <a:buChar char="­"/>
              <a:defRPr sz="1400">
                <a:solidFill>
                  <a:srgbClr val="717984"/>
                </a:solidFill>
                <a:latin typeface="Poppins Light" panose="00000400000000000000" pitchFamily="2" charset="0"/>
                <a:cs typeface="Poppins Light" panose="00000400000000000000" pitchFamily="2" charset="0"/>
              </a:defRPr>
            </a:lvl4pPr>
            <a:lvl5pPr marL="2057400" indent="-228600">
              <a:buSzPct val="70000"/>
              <a:buFont typeface="Wingdings" panose="05000000000000000000" pitchFamily="2" charset="2"/>
              <a:buChar char="Ø"/>
              <a:defRPr sz="1400">
                <a:solidFill>
                  <a:srgbClr val="717984"/>
                </a:solidFill>
                <a:latin typeface="Poppins Light" panose="00000400000000000000" pitchFamily="2" charset="0"/>
                <a:cs typeface="Poppins Light" panose="000004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44C3062-9393-DE93-FCA3-576BC1C5006A}"/>
              </a:ext>
            </a:extLst>
          </p:cNvPr>
          <p:cNvSpPr>
            <a:spLocks noGrp="1"/>
          </p:cNvSpPr>
          <p:nvPr>
            <p:ph type="ftr" sz="quarter" idx="11"/>
          </p:nvPr>
        </p:nvSpPr>
        <p:spPr/>
        <p:txBody>
          <a:bodyPr/>
          <a:lstStyle>
            <a:lvl1pPr>
              <a:defRPr>
                <a:solidFill>
                  <a:srgbClr val="334050"/>
                </a:solidFill>
                <a:latin typeface="Poppins ExtraBold" panose="00000900000000000000" pitchFamily="2" charset="0"/>
                <a:cs typeface="Poppins ExtraBold" panose="00000900000000000000" pitchFamily="2" charset="0"/>
              </a:defRPr>
            </a:lvl1pPr>
          </a:lstStyle>
          <a:p>
            <a:endParaRPr lang="en-US"/>
          </a:p>
        </p:txBody>
      </p:sp>
      <p:sp>
        <p:nvSpPr>
          <p:cNvPr id="9" name="Text Placeholder 8">
            <a:extLst>
              <a:ext uri="{FF2B5EF4-FFF2-40B4-BE49-F238E27FC236}">
                <a16:creationId xmlns:a16="http://schemas.microsoft.com/office/drawing/2014/main" id="{2A556840-47B9-FF6B-C0B8-112142E89D2F}"/>
              </a:ext>
            </a:extLst>
          </p:cNvPr>
          <p:cNvSpPr>
            <a:spLocks noGrp="1"/>
          </p:cNvSpPr>
          <p:nvPr>
            <p:ph type="body" sz="quarter" idx="12"/>
          </p:nvPr>
        </p:nvSpPr>
        <p:spPr>
          <a:xfrm>
            <a:off x="838201" y="1016221"/>
            <a:ext cx="10515599" cy="499386"/>
          </a:xfrm>
        </p:spPr>
        <p:txBody>
          <a:bodyPr>
            <a:normAutofit/>
          </a:bodyPr>
          <a:lstStyle>
            <a:lvl1pPr marL="0" indent="0">
              <a:buNone/>
              <a:defRPr sz="2000" i="1">
                <a:solidFill>
                  <a:srgbClr val="717984"/>
                </a:solidFill>
                <a:latin typeface="Poppins Medium" panose="00000600000000000000" pitchFamily="2" charset="0"/>
                <a:cs typeface="Poppins Medium" panose="00000600000000000000" pitchFamily="2" charset="0"/>
              </a:defRPr>
            </a:lvl1pPr>
          </a:lstStyle>
          <a:p>
            <a:pPr lvl="0"/>
            <a:r>
              <a:rPr lang="en-US"/>
              <a:t>Click to edit Master text styles</a:t>
            </a:r>
          </a:p>
        </p:txBody>
      </p:sp>
    </p:spTree>
    <p:extLst>
      <p:ext uri="{BB962C8B-B14F-4D97-AF65-F5344CB8AC3E}">
        <p14:creationId xmlns:p14="http://schemas.microsoft.com/office/powerpoint/2010/main" val="998618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9CA97C3-8140-4347-AE5B-2B1BD1DAD8A4}"/>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2827489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38818"/>
            <a:ext cx="10515600" cy="765175"/>
          </a:xfrm>
        </p:spPr>
        <p:txBody>
          <a:bodyPr>
            <a:noAutofit/>
          </a:bodyPr>
          <a:lstStyle>
            <a:lvl1pPr algn="ctr">
              <a:defRPr sz="6600"/>
            </a:lvl1pPr>
          </a:lstStyle>
          <a:p>
            <a:r>
              <a:rPr lang="en-US"/>
              <a:t>Click to edit Master title style</a:t>
            </a:r>
          </a:p>
        </p:txBody>
      </p:sp>
      <p:sp>
        <p:nvSpPr>
          <p:cNvPr id="5" name="Slide Number Placeholder 4"/>
          <p:cNvSpPr>
            <a:spLocks noGrp="1"/>
          </p:cNvSpPr>
          <p:nvPr>
            <p:ph type="sldNum" sz="quarter" idx="12"/>
          </p:nvPr>
        </p:nvSpPr>
        <p:spPr/>
        <p:txBody>
          <a:bodyPr/>
          <a:lstStyle/>
          <a:p>
            <a:fld id="{32ECD629-4DA5-4EAE-B174-69948CAAE2CE}" type="slidenum">
              <a:rPr lang="en-US" smtClean="0"/>
              <a:t>‹#›</a:t>
            </a:fld>
            <a:endParaRPr lang="en-US"/>
          </a:p>
        </p:txBody>
      </p:sp>
      <p:sp>
        <p:nvSpPr>
          <p:cNvPr id="4" name="Content Placeholder 3"/>
          <p:cNvSpPr>
            <a:spLocks noGrp="1"/>
          </p:cNvSpPr>
          <p:nvPr>
            <p:ph sz="quarter" idx="13"/>
          </p:nvPr>
        </p:nvSpPr>
        <p:spPr>
          <a:xfrm>
            <a:off x="3644900" y="1147534"/>
            <a:ext cx="4902200" cy="406400"/>
          </a:xfrm>
        </p:spPr>
        <p:txBody>
          <a:bodyPr anchor="ctr">
            <a:noAutofit/>
          </a:bodyPr>
          <a:lstStyle>
            <a:lvl1pPr marL="0" indent="0" algn="ctr">
              <a:buFont typeface="Arial" panose="020B0604020202020204" pitchFamily="34" charset="0"/>
              <a:buNone/>
              <a:defRPr sz="1600"/>
            </a:lvl1pPr>
          </a:lstStyle>
          <a:p>
            <a:pPr lvl="0"/>
            <a:r>
              <a:rPr lang="en-US"/>
              <a:t>Click to edit Master text styles</a:t>
            </a:r>
          </a:p>
        </p:txBody>
      </p:sp>
    </p:spTree>
    <p:extLst>
      <p:ext uri="{BB962C8B-B14F-4D97-AF65-F5344CB8AC3E}">
        <p14:creationId xmlns:p14="http://schemas.microsoft.com/office/powerpoint/2010/main" val="22849217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555" y="546306"/>
            <a:ext cx="10072437" cy="685481"/>
          </a:xfrm>
        </p:spPr>
        <p:txBody>
          <a:bodyPr anchor="ctr">
            <a:normAutofit/>
          </a:bodyPr>
          <a:lstStyle>
            <a:lvl1pPr>
              <a:defRPr sz="2160" b="1">
                <a:solidFill>
                  <a:srgbClr val="44546A"/>
                </a:solidFill>
                <a:latin typeface="Gilroy"/>
              </a:defRPr>
            </a:lvl1pPr>
          </a:lstStyle>
          <a:p>
            <a:r>
              <a:rPr lang="en-US"/>
              <a:t>Click to edit Master title style</a:t>
            </a:r>
          </a:p>
        </p:txBody>
      </p:sp>
      <p:sp>
        <p:nvSpPr>
          <p:cNvPr id="3" name="Content Placeholder 2"/>
          <p:cNvSpPr>
            <a:spLocks noGrp="1"/>
          </p:cNvSpPr>
          <p:nvPr>
            <p:ph idx="1"/>
          </p:nvPr>
        </p:nvSpPr>
        <p:spPr>
          <a:xfrm>
            <a:off x="1069349" y="2469163"/>
            <a:ext cx="10206082" cy="2209026"/>
          </a:xfrm>
        </p:spPr>
        <p:txBody>
          <a:bodyPr>
            <a:normAutofit/>
          </a:bodyPr>
          <a:lstStyle>
            <a:lvl1pPr marL="228605" indent="-228605">
              <a:buClr>
                <a:srgbClr val="FFAB21"/>
              </a:buClr>
              <a:buFont typeface="Wingdings" panose="05000000000000000000" pitchFamily="2" charset="2"/>
              <a:buChar char="§"/>
              <a:defRPr sz="2000">
                <a:solidFill>
                  <a:srgbClr val="44546A"/>
                </a:solidFill>
                <a:latin typeface="Gilroy"/>
              </a:defRPr>
            </a:lvl1pPr>
            <a:lvl2pPr marL="685814" indent="-228605">
              <a:buClr>
                <a:srgbClr val="44546A"/>
              </a:buClr>
              <a:buFont typeface="Arial" panose="020B0604020202020204" pitchFamily="34" charset="0"/>
              <a:buChar char="•"/>
              <a:defRPr sz="1800">
                <a:solidFill>
                  <a:srgbClr val="707984"/>
                </a:solidFill>
                <a:latin typeface="Gilroy"/>
              </a:defRPr>
            </a:lvl2pPr>
            <a:lvl3pPr marL="1143023" indent="-228605">
              <a:buClr>
                <a:srgbClr val="FFAB21"/>
              </a:buClr>
              <a:buFont typeface="Courier New" panose="02070309020205020404" pitchFamily="49" charset="0"/>
              <a:buChar char="o"/>
              <a:defRPr sz="1600">
                <a:solidFill>
                  <a:srgbClr val="707984"/>
                </a:solidFill>
                <a:latin typeface="Gilroy"/>
              </a:defRPr>
            </a:lvl3pPr>
            <a:lvl4pPr marL="1600232" indent="-228605">
              <a:buClr>
                <a:srgbClr val="FFAB21"/>
              </a:buClr>
              <a:buFont typeface="Wingdings" panose="05000000000000000000" pitchFamily="2" charset="2"/>
              <a:buChar char="v"/>
              <a:defRPr sz="1400">
                <a:solidFill>
                  <a:srgbClr val="707984"/>
                </a:solidFill>
                <a:latin typeface="Gilroy"/>
              </a:defRPr>
            </a:lvl4pPr>
            <a:lvl5pPr marL="2057441" indent="-228605">
              <a:buClr>
                <a:srgbClr val="FFAB21"/>
              </a:buClr>
              <a:buFont typeface="Wingdings" panose="05000000000000000000" pitchFamily="2" charset="2"/>
              <a:buChar char="Ø"/>
              <a:defRPr sz="1400">
                <a:solidFill>
                  <a:srgbClr val="707984"/>
                </a:solidFill>
                <a:latin typeface="Gilro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2960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Text formats">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8F9EEBF-002B-331E-A3AD-7471BDD70BAE}"/>
              </a:ext>
            </a:extLst>
          </p:cNvPr>
          <p:cNvSpPr>
            <a:spLocks noGrp="1"/>
          </p:cNvSpPr>
          <p:nvPr>
            <p:ph idx="1"/>
          </p:nvPr>
        </p:nvSpPr>
        <p:spPr>
          <a:xfrm>
            <a:off x="762555" y="1613265"/>
            <a:ext cx="10206082" cy="3631469"/>
          </a:xfrm>
          <a:prstGeom prst="rect">
            <a:avLst/>
          </a:prstGeom>
        </p:spPr>
        <p:txBody>
          <a:bodyPr anchor="ctr">
            <a:normAutofit/>
          </a:bodyPr>
          <a:lstStyle>
            <a:lvl1pPr marL="228600" indent="-228600">
              <a:spcBef>
                <a:spcPts val="300"/>
              </a:spcBef>
              <a:buClr>
                <a:srgbClr val="FEAB21"/>
              </a:buClr>
              <a:buFont typeface="Wingdings" panose="05000000000000000000" pitchFamily="2" charset="2"/>
              <a:buChar char="§"/>
              <a:defRPr sz="1400">
                <a:solidFill>
                  <a:srgbClr val="33404F"/>
                </a:solidFill>
                <a:latin typeface="Gilroy" panose="00000500000000000000"/>
                <a:ea typeface="Lato Medium" panose="020F0502020204030203" pitchFamily="34" charset="0"/>
                <a:cs typeface="Lato Medium" panose="020F0502020204030203" pitchFamily="34" charset="0"/>
              </a:defRPr>
            </a:lvl1pPr>
            <a:lvl2pPr marL="571500" indent="-285750">
              <a:lnSpc>
                <a:spcPct val="100000"/>
              </a:lnSpc>
              <a:spcBef>
                <a:spcPts val="300"/>
              </a:spcBef>
              <a:buFont typeface="Arial" panose="020B0604020202020204" pitchFamily="34" charset="0"/>
              <a:buChar char="•"/>
              <a:defRPr sz="1400">
                <a:solidFill>
                  <a:srgbClr val="33404F"/>
                </a:solidFill>
                <a:latin typeface="Gilroy" panose="00000500000000000000"/>
                <a:ea typeface="Lato Medium" panose="020F0502020204030203" pitchFamily="34" charset="0"/>
                <a:cs typeface="Lato Medium" panose="020F0502020204030203" pitchFamily="34" charset="0"/>
              </a:defRPr>
            </a:lvl2pPr>
            <a:lvl3pPr marL="801688" indent="-228600">
              <a:lnSpc>
                <a:spcPct val="100000"/>
              </a:lnSpc>
              <a:spcBef>
                <a:spcPts val="300"/>
              </a:spcBef>
              <a:buSzPct val="85000"/>
              <a:buFont typeface="Courier New" panose="02070309020205020404" pitchFamily="49" charset="0"/>
              <a:buChar char="o"/>
              <a:defRPr sz="1400">
                <a:solidFill>
                  <a:srgbClr val="33404F"/>
                </a:solidFill>
                <a:latin typeface="Gilroy" panose="00000500000000000000"/>
                <a:ea typeface="Lato Medium" panose="020F0502020204030203" pitchFamily="34" charset="0"/>
                <a:cs typeface="Lato Medium" panose="020F0502020204030203" pitchFamily="34" charset="0"/>
              </a:defRPr>
            </a:lvl3pPr>
            <a:lvl4pPr marL="1139825" indent="-228600">
              <a:lnSpc>
                <a:spcPct val="100000"/>
              </a:lnSpc>
              <a:spcBef>
                <a:spcPts val="300"/>
              </a:spcBef>
              <a:buFont typeface="Calibri" panose="020F0502020204030204" pitchFamily="34" charset="0"/>
              <a:buChar char="­"/>
              <a:defRPr sz="1400">
                <a:solidFill>
                  <a:srgbClr val="33404F"/>
                </a:solidFill>
                <a:latin typeface="Gilroy" panose="00000500000000000000"/>
                <a:ea typeface="Lato Medium" panose="020F0502020204030203" pitchFamily="34" charset="0"/>
                <a:cs typeface="Lato Medium" panose="020F0502020204030203" pitchFamily="34" charset="0"/>
              </a:defRPr>
            </a:lvl4pPr>
            <a:lvl5pPr marL="1376363" indent="-236538">
              <a:lnSpc>
                <a:spcPct val="100000"/>
              </a:lnSpc>
              <a:spcBef>
                <a:spcPts val="300"/>
              </a:spcBef>
              <a:buSzPct val="70000"/>
              <a:buFont typeface="Wingdings" panose="05000000000000000000" pitchFamily="2" charset="2"/>
              <a:buChar char="Ø"/>
              <a:defRPr sz="1400">
                <a:solidFill>
                  <a:srgbClr val="33404F"/>
                </a:solidFill>
                <a:latin typeface="Gilroy" panose="00000500000000000000"/>
                <a:ea typeface="Lato Medium" panose="020F0502020204030203" pitchFamily="34" charset="0"/>
                <a:cs typeface="Lato Medium"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6FF1682C-6C7A-3BCE-8F0A-773AE00B1EF0}"/>
              </a:ext>
            </a:extLst>
          </p:cNvPr>
          <p:cNvSpPr>
            <a:spLocks noGrp="1"/>
          </p:cNvSpPr>
          <p:nvPr>
            <p:ph type="title" hasCustomPrompt="1"/>
          </p:nvPr>
        </p:nvSpPr>
        <p:spPr>
          <a:xfrm>
            <a:off x="762551" y="438018"/>
            <a:ext cx="9109359" cy="365760"/>
          </a:xfrm>
          <a:prstGeom prst="rect">
            <a:avLst/>
          </a:prstGeom>
        </p:spPr>
        <p:txBody>
          <a:bodyPr anchor="ctr">
            <a:noAutofit/>
          </a:bodyPr>
          <a:lstStyle>
            <a:lvl1pPr>
              <a:defRPr sz="2800" b="1">
                <a:solidFill>
                  <a:srgbClr val="44546A"/>
                </a:solidFill>
                <a:latin typeface="Gilroy"/>
              </a:defRPr>
            </a:lvl1pPr>
          </a:lstStyle>
          <a:p>
            <a:r>
              <a:rPr lang="en-US"/>
              <a:t>(Title here) | (sub-title here)</a:t>
            </a:r>
          </a:p>
        </p:txBody>
      </p:sp>
      <p:sp>
        <p:nvSpPr>
          <p:cNvPr id="4" name="Text Placeholder 13">
            <a:extLst>
              <a:ext uri="{FF2B5EF4-FFF2-40B4-BE49-F238E27FC236}">
                <a16:creationId xmlns:a16="http://schemas.microsoft.com/office/drawing/2014/main" id="{D953C1B8-349A-E922-9A37-F60586784BB3}"/>
              </a:ext>
            </a:extLst>
          </p:cNvPr>
          <p:cNvSpPr>
            <a:spLocks noGrp="1"/>
          </p:cNvSpPr>
          <p:nvPr>
            <p:ph type="body" sz="quarter" idx="11" hasCustomPrompt="1"/>
          </p:nvPr>
        </p:nvSpPr>
        <p:spPr>
          <a:xfrm>
            <a:off x="762552" y="842588"/>
            <a:ext cx="9109359" cy="365760"/>
          </a:xfrm>
          <a:prstGeom prst="rect">
            <a:avLst/>
          </a:prstGeom>
        </p:spPr>
        <p:txBody>
          <a:bodyPr anchor="t"/>
          <a:lstStyle>
            <a:lvl1pPr>
              <a:defRPr sz="2000" b="0">
                <a:solidFill>
                  <a:schemeClr val="bg1">
                    <a:lumMod val="50000"/>
                  </a:schemeClr>
                </a:solidFill>
                <a:latin typeface="Gilroy" panose="00000500000000000000"/>
              </a:defRPr>
            </a:lvl1pPr>
          </a:lstStyle>
          <a:p>
            <a:pPr lvl="0"/>
            <a:r>
              <a:rPr lang="en-US"/>
              <a:t>(tagline here)</a:t>
            </a:r>
          </a:p>
        </p:txBody>
      </p:sp>
      <p:cxnSp>
        <p:nvCxnSpPr>
          <p:cNvPr id="5" name="Straight Connector 4">
            <a:extLst>
              <a:ext uri="{FF2B5EF4-FFF2-40B4-BE49-F238E27FC236}">
                <a16:creationId xmlns:a16="http://schemas.microsoft.com/office/drawing/2014/main" id="{B5B0308D-C8B0-CBDC-2496-67A54F325374}"/>
              </a:ext>
            </a:extLst>
          </p:cNvPr>
          <p:cNvCxnSpPr>
            <a:cxnSpLocks/>
          </p:cNvCxnSpPr>
          <p:nvPr/>
        </p:nvCxnSpPr>
        <p:spPr>
          <a:xfrm>
            <a:off x="762552" y="823183"/>
            <a:ext cx="9109359" cy="0"/>
          </a:xfrm>
          <a:prstGeom prst="line">
            <a:avLst/>
          </a:prstGeom>
          <a:ln w="28575">
            <a:solidFill>
              <a:srgbClr val="FEAB2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921840"/>
      </p:ext>
    </p:extLst>
  </p:cSld>
  <p:clrMapOvr>
    <a:masterClrMapping/>
  </p:clrMapOvr>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COVER P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D96193-557B-1995-0913-1D29F4DC1B4F}"/>
              </a:ext>
            </a:extLst>
          </p:cNvPr>
          <p:cNvSpPr/>
          <p:nvPr/>
        </p:nvSpPr>
        <p:spPr>
          <a:xfrm>
            <a:off x="200578" y="212640"/>
            <a:ext cx="4041058" cy="46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grpSp>
        <p:nvGrpSpPr>
          <p:cNvPr id="7" name="object 2">
            <a:extLst>
              <a:ext uri="{FF2B5EF4-FFF2-40B4-BE49-F238E27FC236}">
                <a16:creationId xmlns:a16="http://schemas.microsoft.com/office/drawing/2014/main" id="{B9FDD7DF-372C-20F1-C2A9-3088B199E5AD}"/>
              </a:ext>
            </a:extLst>
          </p:cNvPr>
          <p:cNvGrpSpPr/>
          <p:nvPr/>
        </p:nvGrpSpPr>
        <p:grpSpPr>
          <a:xfrm>
            <a:off x="458082" y="457425"/>
            <a:ext cx="11276208" cy="5942960"/>
            <a:chOff x="753903" y="753903"/>
            <a:chExt cx="18596904" cy="9801225"/>
          </a:xfrm>
        </p:grpSpPr>
        <p:sp>
          <p:nvSpPr>
            <p:cNvPr id="8" name="object 3">
              <a:extLst>
                <a:ext uri="{FF2B5EF4-FFF2-40B4-BE49-F238E27FC236}">
                  <a16:creationId xmlns:a16="http://schemas.microsoft.com/office/drawing/2014/main" id="{EC52484F-B361-2E6B-CC59-92D20E3E2A3B}"/>
                </a:ext>
              </a:extLst>
            </p:cNvPr>
            <p:cNvSpPr/>
            <p:nvPr/>
          </p:nvSpPr>
          <p:spPr>
            <a:xfrm>
              <a:off x="753903" y="753903"/>
              <a:ext cx="18596610" cy="9801225"/>
            </a:xfrm>
            <a:custGeom>
              <a:avLst/>
              <a:gdLst/>
              <a:ahLst/>
              <a:cxnLst/>
              <a:rect l="l" t="t" r="r" b="b"/>
              <a:pathLst>
                <a:path w="18596610" h="9801225">
                  <a:moveTo>
                    <a:pt x="18596292" y="0"/>
                  </a:moveTo>
                  <a:lnTo>
                    <a:pt x="0" y="0"/>
                  </a:lnTo>
                  <a:lnTo>
                    <a:pt x="0" y="9800748"/>
                  </a:lnTo>
                  <a:lnTo>
                    <a:pt x="18596292" y="9800748"/>
                  </a:lnTo>
                  <a:lnTo>
                    <a:pt x="18596292" y="0"/>
                  </a:lnTo>
                  <a:close/>
                </a:path>
              </a:pathLst>
            </a:custGeom>
            <a:solidFill>
              <a:srgbClr val="33404F"/>
            </a:solidFill>
          </p:spPr>
          <p:txBody>
            <a:bodyPr wrap="square" lIns="0" tIns="0" rIns="0" bIns="0" rtlCol="0"/>
            <a:lstStyle/>
            <a:p>
              <a:pPr defTabSz="554455"/>
              <a:endParaRPr sz="1091" kern="0">
                <a:solidFill>
                  <a:sysClr val="windowText" lastClr="000000"/>
                </a:solidFill>
                <a:latin typeface="Calibri"/>
              </a:endParaRPr>
            </a:p>
          </p:txBody>
        </p:sp>
        <p:pic>
          <p:nvPicPr>
            <p:cNvPr id="9" name="object 4">
              <a:extLst>
                <a:ext uri="{FF2B5EF4-FFF2-40B4-BE49-F238E27FC236}">
                  <a16:creationId xmlns:a16="http://schemas.microsoft.com/office/drawing/2014/main" id="{2218E037-9863-B488-74A1-E8CD9E2D2E15}"/>
                </a:ext>
              </a:extLst>
            </p:cNvPr>
            <p:cNvPicPr/>
            <p:nvPr/>
          </p:nvPicPr>
          <p:blipFill>
            <a:blip r:embed="rId2"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4958751" y="753903"/>
              <a:ext cx="14391444" cy="9800748"/>
            </a:xfrm>
            <a:prstGeom prst="rect">
              <a:avLst/>
            </a:prstGeom>
          </p:spPr>
        </p:pic>
        <p:sp>
          <p:nvSpPr>
            <p:cNvPr id="10" name="object 6">
              <a:extLst>
                <a:ext uri="{FF2B5EF4-FFF2-40B4-BE49-F238E27FC236}">
                  <a16:creationId xmlns:a16="http://schemas.microsoft.com/office/drawing/2014/main" id="{DE59C48D-1651-E6B5-47E0-C17340E6F3BC}"/>
                </a:ext>
              </a:extLst>
            </p:cNvPr>
            <p:cNvSpPr/>
            <p:nvPr/>
          </p:nvSpPr>
          <p:spPr>
            <a:xfrm>
              <a:off x="19065057" y="3684717"/>
              <a:ext cx="285750" cy="3939540"/>
            </a:xfrm>
            <a:custGeom>
              <a:avLst/>
              <a:gdLst/>
              <a:ahLst/>
              <a:cxnLst/>
              <a:rect l="l" t="t" r="r" b="b"/>
              <a:pathLst>
                <a:path w="285750" h="3939540">
                  <a:moveTo>
                    <a:pt x="285138" y="0"/>
                  </a:moveTo>
                  <a:lnTo>
                    <a:pt x="0" y="0"/>
                  </a:lnTo>
                  <a:lnTo>
                    <a:pt x="0" y="3939121"/>
                  </a:lnTo>
                  <a:lnTo>
                    <a:pt x="285138" y="3939121"/>
                  </a:lnTo>
                  <a:lnTo>
                    <a:pt x="285138" y="0"/>
                  </a:lnTo>
                  <a:close/>
                </a:path>
              </a:pathLst>
            </a:custGeom>
            <a:solidFill>
              <a:srgbClr val="FFAB21"/>
            </a:solidFill>
          </p:spPr>
          <p:txBody>
            <a:bodyPr wrap="square" lIns="0" tIns="0" rIns="0" bIns="0" rtlCol="0"/>
            <a:lstStyle/>
            <a:p>
              <a:pPr defTabSz="554455"/>
              <a:endParaRPr sz="1091" kern="0">
                <a:solidFill>
                  <a:sysClr val="windowText" lastClr="000000"/>
                </a:solidFill>
                <a:latin typeface="Calibri"/>
              </a:endParaRPr>
            </a:p>
          </p:txBody>
        </p:sp>
        <p:sp>
          <p:nvSpPr>
            <p:cNvPr id="11" name="object 7">
              <a:extLst>
                <a:ext uri="{FF2B5EF4-FFF2-40B4-BE49-F238E27FC236}">
                  <a16:creationId xmlns:a16="http://schemas.microsoft.com/office/drawing/2014/main" id="{2F7FC2B1-FE4A-E500-29E2-9D47378F77E1}"/>
                </a:ext>
              </a:extLst>
            </p:cNvPr>
            <p:cNvSpPr/>
            <p:nvPr/>
          </p:nvSpPr>
          <p:spPr>
            <a:xfrm>
              <a:off x="1507807" y="1432426"/>
              <a:ext cx="784225" cy="776605"/>
            </a:xfrm>
            <a:custGeom>
              <a:avLst/>
              <a:gdLst/>
              <a:ahLst/>
              <a:cxnLst/>
              <a:rect l="l" t="t" r="r" b="b"/>
              <a:pathLst>
                <a:path w="784225" h="776605">
                  <a:moveTo>
                    <a:pt x="323342" y="428167"/>
                  </a:moveTo>
                  <a:lnTo>
                    <a:pt x="322453" y="420954"/>
                  </a:lnTo>
                  <a:lnTo>
                    <a:pt x="317982" y="415226"/>
                  </a:lnTo>
                  <a:lnTo>
                    <a:pt x="310654" y="412673"/>
                  </a:lnTo>
                  <a:lnTo>
                    <a:pt x="0" y="398259"/>
                  </a:lnTo>
                  <a:lnTo>
                    <a:pt x="4076" y="449199"/>
                  </a:lnTo>
                  <a:lnTo>
                    <a:pt x="14439" y="498106"/>
                  </a:lnTo>
                  <a:lnTo>
                    <a:pt x="30670" y="544550"/>
                  </a:lnTo>
                  <a:lnTo>
                    <a:pt x="52362" y="588124"/>
                  </a:lnTo>
                  <a:lnTo>
                    <a:pt x="79108" y="628421"/>
                  </a:lnTo>
                  <a:lnTo>
                    <a:pt x="110477" y="665022"/>
                  </a:lnTo>
                  <a:lnTo>
                    <a:pt x="319963" y="435165"/>
                  </a:lnTo>
                  <a:lnTo>
                    <a:pt x="323342" y="428167"/>
                  </a:lnTo>
                  <a:close/>
                </a:path>
                <a:path w="784225" h="776605">
                  <a:moveTo>
                    <a:pt x="323342" y="356044"/>
                  </a:moveTo>
                  <a:lnTo>
                    <a:pt x="319963" y="349059"/>
                  </a:lnTo>
                  <a:lnTo>
                    <a:pt x="110490" y="119189"/>
                  </a:lnTo>
                  <a:lnTo>
                    <a:pt x="79121" y="155790"/>
                  </a:lnTo>
                  <a:lnTo>
                    <a:pt x="52374" y="196088"/>
                  </a:lnTo>
                  <a:lnTo>
                    <a:pt x="30683" y="239661"/>
                  </a:lnTo>
                  <a:lnTo>
                    <a:pt x="14439" y="286105"/>
                  </a:lnTo>
                  <a:lnTo>
                    <a:pt x="4076" y="335000"/>
                  </a:lnTo>
                  <a:lnTo>
                    <a:pt x="0" y="385940"/>
                  </a:lnTo>
                  <a:lnTo>
                    <a:pt x="310654" y="371551"/>
                  </a:lnTo>
                  <a:lnTo>
                    <a:pt x="317982" y="368985"/>
                  </a:lnTo>
                  <a:lnTo>
                    <a:pt x="322453" y="363245"/>
                  </a:lnTo>
                  <a:lnTo>
                    <a:pt x="323342" y="356044"/>
                  </a:lnTo>
                  <a:close/>
                </a:path>
                <a:path w="784225" h="776605">
                  <a:moveTo>
                    <a:pt x="356438" y="470001"/>
                  </a:moveTo>
                  <a:lnTo>
                    <a:pt x="347764" y="465404"/>
                  </a:lnTo>
                  <a:lnTo>
                    <a:pt x="342328" y="470369"/>
                  </a:lnTo>
                  <a:lnTo>
                    <a:pt x="119189" y="673722"/>
                  </a:lnTo>
                  <a:lnTo>
                    <a:pt x="160959" y="708939"/>
                  </a:lnTo>
                  <a:lnTo>
                    <a:pt x="207416" y="738124"/>
                  </a:lnTo>
                  <a:lnTo>
                    <a:pt x="257937" y="760679"/>
                  </a:lnTo>
                  <a:lnTo>
                    <a:pt x="311937" y="776008"/>
                  </a:lnTo>
                  <a:lnTo>
                    <a:pt x="356438" y="470001"/>
                  </a:lnTo>
                  <a:close/>
                </a:path>
                <a:path w="784225" h="776605">
                  <a:moveTo>
                    <a:pt x="385953" y="0"/>
                  </a:moveTo>
                  <a:lnTo>
                    <a:pt x="335000" y="4076"/>
                  </a:lnTo>
                  <a:lnTo>
                    <a:pt x="286105" y="14439"/>
                  </a:lnTo>
                  <a:lnTo>
                    <a:pt x="239661" y="30670"/>
                  </a:lnTo>
                  <a:lnTo>
                    <a:pt x="196088" y="52362"/>
                  </a:lnTo>
                  <a:lnTo>
                    <a:pt x="155790" y="79108"/>
                  </a:lnTo>
                  <a:lnTo>
                    <a:pt x="119189" y="110490"/>
                  </a:lnTo>
                  <a:lnTo>
                    <a:pt x="349046" y="319963"/>
                  </a:lnTo>
                  <a:lnTo>
                    <a:pt x="356044" y="323342"/>
                  </a:lnTo>
                  <a:lnTo>
                    <a:pt x="363258" y="322453"/>
                  </a:lnTo>
                  <a:lnTo>
                    <a:pt x="368985" y="317982"/>
                  </a:lnTo>
                  <a:lnTo>
                    <a:pt x="371538" y="310654"/>
                  </a:lnTo>
                  <a:lnTo>
                    <a:pt x="385953" y="0"/>
                  </a:lnTo>
                  <a:close/>
                </a:path>
                <a:path w="784225" h="776605">
                  <a:moveTo>
                    <a:pt x="665022" y="673722"/>
                  </a:moveTo>
                  <a:lnTo>
                    <a:pt x="436892" y="465823"/>
                  </a:lnTo>
                  <a:lnTo>
                    <a:pt x="428218" y="470458"/>
                  </a:lnTo>
                  <a:lnTo>
                    <a:pt x="429298" y="477748"/>
                  </a:lnTo>
                  <a:lnTo>
                    <a:pt x="474040" y="775690"/>
                  </a:lnTo>
                  <a:lnTo>
                    <a:pt x="527519" y="760260"/>
                  </a:lnTo>
                  <a:lnTo>
                    <a:pt x="577557" y="737730"/>
                  </a:lnTo>
                  <a:lnTo>
                    <a:pt x="623595" y="708698"/>
                  </a:lnTo>
                  <a:lnTo>
                    <a:pt x="665022" y="673722"/>
                  </a:lnTo>
                  <a:close/>
                </a:path>
                <a:path w="784225" h="776605">
                  <a:moveTo>
                    <a:pt x="665022" y="110490"/>
                  </a:moveTo>
                  <a:lnTo>
                    <a:pt x="628421" y="79108"/>
                  </a:lnTo>
                  <a:lnTo>
                    <a:pt x="588124" y="52362"/>
                  </a:lnTo>
                  <a:lnTo>
                    <a:pt x="544550" y="30670"/>
                  </a:lnTo>
                  <a:lnTo>
                    <a:pt x="498106" y="14439"/>
                  </a:lnTo>
                  <a:lnTo>
                    <a:pt x="449199" y="4076"/>
                  </a:lnTo>
                  <a:lnTo>
                    <a:pt x="398259" y="0"/>
                  </a:lnTo>
                  <a:lnTo>
                    <a:pt x="412673" y="310642"/>
                  </a:lnTo>
                  <a:lnTo>
                    <a:pt x="415226" y="317982"/>
                  </a:lnTo>
                  <a:lnTo>
                    <a:pt x="420954" y="322453"/>
                  </a:lnTo>
                  <a:lnTo>
                    <a:pt x="428167" y="323354"/>
                  </a:lnTo>
                  <a:lnTo>
                    <a:pt x="435165" y="319963"/>
                  </a:lnTo>
                  <a:lnTo>
                    <a:pt x="665022" y="110490"/>
                  </a:lnTo>
                  <a:close/>
                </a:path>
                <a:path w="784225" h="776605">
                  <a:moveTo>
                    <a:pt x="784212" y="398259"/>
                  </a:moveTo>
                  <a:lnTo>
                    <a:pt x="473557" y="412661"/>
                  </a:lnTo>
                  <a:lnTo>
                    <a:pt x="466229" y="415226"/>
                  </a:lnTo>
                  <a:lnTo>
                    <a:pt x="461759" y="420966"/>
                  </a:lnTo>
                  <a:lnTo>
                    <a:pt x="460870" y="428167"/>
                  </a:lnTo>
                  <a:lnTo>
                    <a:pt x="464248" y="435152"/>
                  </a:lnTo>
                  <a:lnTo>
                    <a:pt x="673722" y="665022"/>
                  </a:lnTo>
                  <a:lnTo>
                    <a:pt x="705091" y="628421"/>
                  </a:lnTo>
                  <a:lnTo>
                    <a:pt x="731837" y="588124"/>
                  </a:lnTo>
                  <a:lnTo>
                    <a:pt x="753529" y="544550"/>
                  </a:lnTo>
                  <a:lnTo>
                    <a:pt x="769772" y="498106"/>
                  </a:lnTo>
                  <a:lnTo>
                    <a:pt x="780135" y="449199"/>
                  </a:lnTo>
                  <a:lnTo>
                    <a:pt x="784212" y="398259"/>
                  </a:lnTo>
                  <a:close/>
                </a:path>
                <a:path w="784225" h="776605">
                  <a:moveTo>
                    <a:pt x="784212" y="385953"/>
                  </a:moveTo>
                  <a:lnTo>
                    <a:pt x="780135" y="335013"/>
                  </a:lnTo>
                  <a:lnTo>
                    <a:pt x="769772" y="286105"/>
                  </a:lnTo>
                  <a:lnTo>
                    <a:pt x="753541" y="239661"/>
                  </a:lnTo>
                  <a:lnTo>
                    <a:pt x="731850" y="196088"/>
                  </a:lnTo>
                  <a:lnTo>
                    <a:pt x="705104" y="155790"/>
                  </a:lnTo>
                  <a:lnTo>
                    <a:pt x="673735" y="119189"/>
                  </a:lnTo>
                  <a:lnTo>
                    <a:pt x="464248" y="349046"/>
                  </a:lnTo>
                  <a:lnTo>
                    <a:pt x="460870" y="356044"/>
                  </a:lnTo>
                  <a:lnTo>
                    <a:pt x="461759" y="363258"/>
                  </a:lnTo>
                  <a:lnTo>
                    <a:pt x="466229" y="368985"/>
                  </a:lnTo>
                  <a:lnTo>
                    <a:pt x="473557" y="371538"/>
                  </a:lnTo>
                  <a:lnTo>
                    <a:pt x="784212" y="385953"/>
                  </a:lnTo>
                  <a:close/>
                </a:path>
              </a:pathLst>
            </a:custGeom>
            <a:solidFill>
              <a:srgbClr val="FFFFFF"/>
            </a:solidFill>
          </p:spPr>
          <p:txBody>
            <a:bodyPr wrap="square" lIns="0" tIns="0" rIns="0" bIns="0" rtlCol="0"/>
            <a:lstStyle/>
            <a:p>
              <a:pPr defTabSz="554455"/>
              <a:endParaRPr sz="1091" kern="0">
                <a:solidFill>
                  <a:sysClr val="windowText" lastClr="000000"/>
                </a:solidFill>
                <a:latin typeface="Calibri"/>
              </a:endParaRPr>
            </a:p>
          </p:txBody>
        </p:sp>
        <p:pic>
          <p:nvPicPr>
            <p:cNvPr id="12" name="object 8">
              <a:extLst>
                <a:ext uri="{FF2B5EF4-FFF2-40B4-BE49-F238E27FC236}">
                  <a16:creationId xmlns:a16="http://schemas.microsoft.com/office/drawing/2014/main" id="{6303697E-B464-DABB-21FA-F6CB52C3A2E3}"/>
                </a:ext>
              </a:extLst>
            </p:cNvPr>
            <p:cNvPicPr/>
            <p:nvPr/>
          </p:nvPicPr>
          <p:blipFill>
            <a:blip r:embed="rId3" cstate="screen">
              <a:extLst>
                <a:ext uri="{28A0092B-C50C-407E-A947-70E740481C1C}">
                  <a14:useLocalDpi xmlns:a14="http://schemas.microsoft.com/office/drawing/2010/main"/>
                </a:ext>
              </a:extLst>
            </a:blip>
            <a:stretch>
              <a:fillRect/>
            </a:stretch>
          </p:blipFill>
          <p:spPr>
            <a:xfrm>
              <a:off x="1866311" y="1790914"/>
              <a:ext cx="67223" cy="67223"/>
            </a:xfrm>
            <a:prstGeom prst="rect">
              <a:avLst/>
            </a:prstGeom>
          </p:spPr>
        </p:pic>
        <p:sp>
          <p:nvSpPr>
            <p:cNvPr id="13" name="object 9">
              <a:extLst>
                <a:ext uri="{FF2B5EF4-FFF2-40B4-BE49-F238E27FC236}">
                  <a16:creationId xmlns:a16="http://schemas.microsoft.com/office/drawing/2014/main" id="{8E30ED4C-55D6-7862-8629-1DDEFB9BA800}"/>
                </a:ext>
              </a:extLst>
            </p:cNvPr>
            <p:cNvSpPr/>
            <p:nvPr/>
          </p:nvSpPr>
          <p:spPr>
            <a:xfrm>
              <a:off x="2468091" y="1669155"/>
              <a:ext cx="210185" cy="307975"/>
            </a:xfrm>
            <a:custGeom>
              <a:avLst/>
              <a:gdLst/>
              <a:ahLst/>
              <a:cxnLst/>
              <a:rect l="l" t="t" r="r" b="b"/>
              <a:pathLst>
                <a:path w="210185" h="307975">
                  <a:moveTo>
                    <a:pt x="205664" y="0"/>
                  </a:moveTo>
                  <a:lnTo>
                    <a:pt x="4410" y="0"/>
                  </a:lnTo>
                  <a:lnTo>
                    <a:pt x="0" y="4397"/>
                  </a:lnTo>
                  <a:lnTo>
                    <a:pt x="0" y="303421"/>
                  </a:lnTo>
                  <a:lnTo>
                    <a:pt x="4410" y="307831"/>
                  </a:lnTo>
                  <a:lnTo>
                    <a:pt x="76370" y="307831"/>
                  </a:lnTo>
                  <a:lnTo>
                    <a:pt x="80768" y="303421"/>
                  </a:lnTo>
                  <a:lnTo>
                    <a:pt x="80768" y="203013"/>
                  </a:lnTo>
                  <a:lnTo>
                    <a:pt x="188978" y="203013"/>
                  </a:lnTo>
                  <a:lnTo>
                    <a:pt x="193388" y="198603"/>
                  </a:lnTo>
                  <a:lnTo>
                    <a:pt x="193388" y="129357"/>
                  </a:lnTo>
                  <a:lnTo>
                    <a:pt x="188978" y="124946"/>
                  </a:lnTo>
                  <a:lnTo>
                    <a:pt x="80768" y="124946"/>
                  </a:lnTo>
                  <a:lnTo>
                    <a:pt x="80768" y="78054"/>
                  </a:lnTo>
                  <a:lnTo>
                    <a:pt x="200224" y="78054"/>
                  </a:lnTo>
                  <a:lnTo>
                    <a:pt x="205664" y="78054"/>
                  </a:lnTo>
                  <a:lnTo>
                    <a:pt x="210075" y="73656"/>
                  </a:lnTo>
                  <a:lnTo>
                    <a:pt x="210075" y="4397"/>
                  </a:lnTo>
                  <a:lnTo>
                    <a:pt x="205664" y="0"/>
                  </a:lnTo>
                  <a:close/>
                </a:path>
              </a:pathLst>
            </a:custGeom>
            <a:solidFill>
              <a:srgbClr val="FFFFFF"/>
            </a:solidFill>
          </p:spPr>
          <p:txBody>
            <a:bodyPr wrap="square" lIns="0" tIns="0" rIns="0" bIns="0" rtlCol="0"/>
            <a:lstStyle/>
            <a:p>
              <a:pPr defTabSz="554455"/>
              <a:endParaRPr sz="1091" kern="0">
                <a:solidFill>
                  <a:sysClr val="windowText" lastClr="000000"/>
                </a:solidFill>
                <a:latin typeface="Calibri"/>
              </a:endParaRPr>
            </a:p>
          </p:txBody>
        </p:sp>
        <p:pic>
          <p:nvPicPr>
            <p:cNvPr id="14" name="object 10">
              <a:extLst>
                <a:ext uri="{FF2B5EF4-FFF2-40B4-BE49-F238E27FC236}">
                  <a16:creationId xmlns:a16="http://schemas.microsoft.com/office/drawing/2014/main" id="{1583C127-C4BB-B9D4-CCF2-4FE9DC7AC2DC}"/>
                </a:ext>
              </a:extLst>
            </p:cNvPr>
            <p:cNvPicPr/>
            <p:nvPr/>
          </p:nvPicPr>
          <p:blipFill>
            <a:blip r:embed="rId4" cstate="screen">
              <a:extLst>
                <a:ext uri="{28A0092B-C50C-407E-A947-70E740481C1C}">
                  <a14:useLocalDpi xmlns:a14="http://schemas.microsoft.com/office/drawing/2010/main"/>
                </a:ext>
              </a:extLst>
            </a:blip>
            <a:stretch>
              <a:fillRect/>
            </a:stretch>
          </p:blipFill>
          <p:spPr>
            <a:xfrm>
              <a:off x="2690988" y="1745900"/>
              <a:ext cx="243674" cy="236939"/>
            </a:xfrm>
            <a:prstGeom prst="rect">
              <a:avLst/>
            </a:prstGeom>
          </p:spPr>
        </p:pic>
        <p:pic>
          <p:nvPicPr>
            <p:cNvPr id="15" name="object 11">
              <a:extLst>
                <a:ext uri="{FF2B5EF4-FFF2-40B4-BE49-F238E27FC236}">
                  <a16:creationId xmlns:a16="http://schemas.microsoft.com/office/drawing/2014/main" id="{C4EBD8F0-E1D7-0BCE-8E92-777A82CD214F}"/>
                </a:ext>
              </a:extLst>
            </p:cNvPr>
            <p:cNvPicPr/>
            <p:nvPr/>
          </p:nvPicPr>
          <p:blipFill>
            <a:blip r:embed="rId5" cstate="screen">
              <a:extLst>
                <a:ext uri="{28A0092B-C50C-407E-A947-70E740481C1C}">
                  <a14:useLocalDpi xmlns:a14="http://schemas.microsoft.com/office/drawing/2010/main"/>
                </a:ext>
              </a:extLst>
            </a:blip>
            <a:stretch>
              <a:fillRect/>
            </a:stretch>
          </p:blipFill>
          <p:spPr>
            <a:xfrm>
              <a:off x="2975972" y="1745911"/>
              <a:ext cx="397763" cy="236926"/>
            </a:xfrm>
            <a:prstGeom prst="rect">
              <a:avLst/>
            </a:prstGeom>
          </p:spPr>
        </p:pic>
        <p:sp>
          <p:nvSpPr>
            <p:cNvPr id="16" name="object 12">
              <a:extLst>
                <a:ext uri="{FF2B5EF4-FFF2-40B4-BE49-F238E27FC236}">
                  <a16:creationId xmlns:a16="http://schemas.microsoft.com/office/drawing/2014/main" id="{F194CED2-9C72-EBFA-5B18-DD62F8DD4C83}"/>
                </a:ext>
              </a:extLst>
            </p:cNvPr>
            <p:cNvSpPr/>
            <p:nvPr/>
          </p:nvSpPr>
          <p:spPr>
            <a:xfrm>
              <a:off x="3396747" y="1745900"/>
              <a:ext cx="243840" cy="313055"/>
            </a:xfrm>
            <a:custGeom>
              <a:avLst/>
              <a:gdLst/>
              <a:ahLst/>
              <a:cxnLst/>
              <a:rect l="l" t="t" r="r" b="b"/>
              <a:pathLst>
                <a:path w="243839" h="313055">
                  <a:moveTo>
                    <a:pt x="70741" y="6295"/>
                  </a:moveTo>
                  <a:lnTo>
                    <a:pt x="3756" y="6295"/>
                  </a:lnTo>
                  <a:lnTo>
                    <a:pt x="0" y="10039"/>
                  </a:lnTo>
                  <a:lnTo>
                    <a:pt x="0" y="308685"/>
                  </a:lnTo>
                  <a:lnTo>
                    <a:pt x="3756" y="312430"/>
                  </a:lnTo>
                  <a:lnTo>
                    <a:pt x="70741" y="312430"/>
                  </a:lnTo>
                  <a:lnTo>
                    <a:pt x="74498" y="308685"/>
                  </a:lnTo>
                  <a:lnTo>
                    <a:pt x="74498" y="207034"/>
                  </a:lnTo>
                  <a:lnTo>
                    <a:pt x="76094" y="206820"/>
                  </a:lnTo>
                  <a:lnTo>
                    <a:pt x="209327" y="206820"/>
                  </a:lnTo>
                  <a:lnTo>
                    <a:pt x="213166" y="203290"/>
                  </a:lnTo>
                  <a:lnTo>
                    <a:pt x="226451" y="185113"/>
                  </a:lnTo>
                  <a:lnTo>
                    <a:pt x="234824" y="167391"/>
                  </a:lnTo>
                  <a:lnTo>
                    <a:pt x="121617" y="167391"/>
                  </a:lnTo>
                  <a:lnTo>
                    <a:pt x="111618" y="166550"/>
                  </a:lnTo>
                  <a:lnTo>
                    <a:pt x="77807" y="138385"/>
                  </a:lnTo>
                  <a:lnTo>
                    <a:pt x="74498" y="118475"/>
                  </a:lnTo>
                  <a:lnTo>
                    <a:pt x="75332" y="107949"/>
                  </a:lnTo>
                  <a:lnTo>
                    <a:pt x="102545" y="72935"/>
                  </a:lnTo>
                  <a:lnTo>
                    <a:pt x="121617" y="69572"/>
                  </a:lnTo>
                  <a:lnTo>
                    <a:pt x="234800" y="69572"/>
                  </a:lnTo>
                  <a:lnTo>
                    <a:pt x="226451" y="52018"/>
                  </a:lnTo>
                  <a:lnTo>
                    <a:pt x="213166" y="34114"/>
                  </a:lnTo>
                  <a:lnTo>
                    <a:pt x="208912" y="30131"/>
                  </a:lnTo>
                  <a:lnTo>
                    <a:pt x="75930" y="30131"/>
                  </a:lnTo>
                  <a:lnTo>
                    <a:pt x="74498" y="29829"/>
                  </a:lnTo>
                  <a:lnTo>
                    <a:pt x="74498" y="10039"/>
                  </a:lnTo>
                  <a:lnTo>
                    <a:pt x="70741" y="6295"/>
                  </a:lnTo>
                  <a:close/>
                </a:path>
                <a:path w="243839" h="313055">
                  <a:moveTo>
                    <a:pt x="209327" y="206820"/>
                  </a:moveTo>
                  <a:lnTo>
                    <a:pt x="76094" y="206820"/>
                  </a:lnTo>
                  <a:lnTo>
                    <a:pt x="87936" y="219287"/>
                  </a:lnTo>
                  <a:lnTo>
                    <a:pt x="102212" y="228778"/>
                  </a:lnTo>
                  <a:lnTo>
                    <a:pt x="118958" y="234820"/>
                  </a:lnTo>
                  <a:lnTo>
                    <a:pt x="138215" y="236939"/>
                  </a:lnTo>
                  <a:lnTo>
                    <a:pt x="159818" y="234820"/>
                  </a:lnTo>
                  <a:lnTo>
                    <a:pt x="179385" y="228530"/>
                  </a:lnTo>
                  <a:lnTo>
                    <a:pt x="197157" y="218015"/>
                  </a:lnTo>
                  <a:lnTo>
                    <a:pt x="209327" y="206820"/>
                  </a:lnTo>
                  <a:close/>
                </a:path>
                <a:path w="243839" h="313055">
                  <a:moveTo>
                    <a:pt x="234800" y="69572"/>
                  </a:moveTo>
                  <a:lnTo>
                    <a:pt x="121617" y="69572"/>
                  </a:lnTo>
                  <a:lnTo>
                    <a:pt x="131615" y="70413"/>
                  </a:lnTo>
                  <a:lnTo>
                    <a:pt x="140689" y="72935"/>
                  </a:lnTo>
                  <a:lnTo>
                    <a:pt x="167900" y="107949"/>
                  </a:lnTo>
                  <a:lnTo>
                    <a:pt x="168736" y="118475"/>
                  </a:lnTo>
                  <a:lnTo>
                    <a:pt x="167900" y="128997"/>
                  </a:lnTo>
                  <a:lnTo>
                    <a:pt x="140689" y="164025"/>
                  </a:lnTo>
                  <a:lnTo>
                    <a:pt x="121617" y="167391"/>
                  </a:lnTo>
                  <a:lnTo>
                    <a:pt x="234824" y="167391"/>
                  </a:lnTo>
                  <a:lnTo>
                    <a:pt x="235992" y="164921"/>
                  </a:lnTo>
                  <a:lnTo>
                    <a:pt x="241746" y="142709"/>
                  </a:lnTo>
                  <a:lnTo>
                    <a:pt x="243674" y="118475"/>
                  </a:lnTo>
                  <a:lnTo>
                    <a:pt x="241746" y="94245"/>
                  </a:lnTo>
                  <a:lnTo>
                    <a:pt x="235992" y="72077"/>
                  </a:lnTo>
                  <a:lnTo>
                    <a:pt x="234800" y="69572"/>
                  </a:lnTo>
                  <a:close/>
                </a:path>
                <a:path w="243839" h="313055">
                  <a:moveTo>
                    <a:pt x="138215" y="0"/>
                  </a:moveTo>
                  <a:lnTo>
                    <a:pt x="118910" y="2084"/>
                  </a:lnTo>
                  <a:lnTo>
                    <a:pt x="102069" y="8068"/>
                  </a:lnTo>
                  <a:lnTo>
                    <a:pt x="87730" y="17551"/>
                  </a:lnTo>
                  <a:lnTo>
                    <a:pt x="75930" y="30131"/>
                  </a:lnTo>
                  <a:lnTo>
                    <a:pt x="208912" y="30131"/>
                  </a:lnTo>
                  <a:lnTo>
                    <a:pt x="197157" y="19125"/>
                  </a:lnTo>
                  <a:lnTo>
                    <a:pt x="179385" y="8471"/>
                  </a:lnTo>
                  <a:lnTo>
                    <a:pt x="159765" y="2110"/>
                  </a:lnTo>
                  <a:lnTo>
                    <a:pt x="138215" y="0"/>
                  </a:lnTo>
                  <a:close/>
                </a:path>
              </a:pathLst>
            </a:custGeom>
            <a:solidFill>
              <a:srgbClr val="FFFFFF"/>
            </a:solidFill>
          </p:spPr>
          <p:txBody>
            <a:bodyPr wrap="square" lIns="0" tIns="0" rIns="0" bIns="0" rtlCol="0"/>
            <a:lstStyle/>
            <a:p>
              <a:pPr defTabSz="554455"/>
              <a:endParaRPr sz="1091" kern="0">
                <a:solidFill>
                  <a:sysClr val="windowText" lastClr="000000"/>
                </a:solidFill>
                <a:latin typeface="Calibri"/>
              </a:endParaRPr>
            </a:p>
          </p:txBody>
        </p:sp>
        <p:pic>
          <p:nvPicPr>
            <p:cNvPr id="17" name="object 13">
              <a:extLst>
                <a:ext uri="{FF2B5EF4-FFF2-40B4-BE49-F238E27FC236}">
                  <a16:creationId xmlns:a16="http://schemas.microsoft.com/office/drawing/2014/main" id="{0B241F14-5666-9585-3268-56C9A5E0878D}"/>
                </a:ext>
              </a:extLst>
            </p:cNvPr>
            <p:cNvPicPr/>
            <p:nvPr/>
          </p:nvPicPr>
          <p:blipFill>
            <a:blip r:embed="rId6" cstate="screen">
              <a:extLst>
                <a:ext uri="{28A0092B-C50C-407E-A947-70E740481C1C}">
                  <a14:useLocalDpi xmlns:a14="http://schemas.microsoft.com/office/drawing/2010/main"/>
                </a:ext>
              </a:extLst>
            </a:blip>
            <a:stretch>
              <a:fillRect/>
            </a:stretch>
          </p:blipFill>
          <p:spPr>
            <a:xfrm>
              <a:off x="3926526" y="1628036"/>
              <a:ext cx="86155" cy="85486"/>
            </a:xfrm>
            <a:prstGeom prst="rect">
              <a:avLst/>
            </a:prstGeom>
          </p:spPr>
        </p:pic>
        <p:pic>
          <p:nvPicPr>
            <p:cNvPr id="18" name="object 14">
              <a:extLst>
                <a:ext uri="{FF2B5EF4-FFF2-40B4-BE49-F238E27FC236}">
                  <a16:creationId xmlns:a16="http://schemas.microsoft.com/office/drawing/2014/main" id="{99109764-89AB-2470-B225-19E9388A0B9C}"/>
                </a:ext>
              </a:extLst>
            </p:cNvPr>
            <p:cNvPicPr/>
            <p:nvPr/>
          </p:nvPicPr>
          <p:blipFill>
            <a:blip r:embed="rId7" cstate="screen">
              <a:extLst>
                <a:ext uri="{28A0092B-C50C-407E-A947-70E740481C1C}">
                  <a14:useLocalDpi xmlns:a14="http://schemas.microsoft.com/office/drawing/2010/main"/>
                </a:ext>
              </a:extLst>
            </a:blip>
            <a:stretch>
              <a:fillRect/>
            </a:stretch>
          </p:blipFill>
          <p:spPr>
            <a:xfrm>
              <a:off x="4048151" y="1745899"/>
              <a:ext cx="219436" cy="230656"/>
            </a:xfrm>
            <a:prstGeom prst="rect">
              <a:avLst/>
            </a:prstGeom>
          </p:spPr>
        </p:pic>
        <p:sp>
          <p:nvSpPr>
            <p:cNvPr id="19" name="object 15">
              <a:extLst>
                <a:ext uri="{FF2B5EF4-FFF2-40B4-BE49-F238E27FC236}">
                  <a16:creationId xmlns:a16="http://schemas.microsoft.com/office/drawing/2014/main" id="{75299028-F438-893C-F434-6F3305C25873}"/>
                </a:ext>
              </a:extLst>
            </p:cNvPr>
            <p:cNvSpPr/>
            <p:nvPr/>
          </p:nvSpPr>
          <p:spPr>
            <a:xfrm>
              <a:off x="4290501" y="1690502"/>
              <a:ext cx="154940" cy="288925"/>
            </a:xfrm>
            <a:custGeom>
              <a:avLst/>
              <a:gdLst/>
              <a:ahLst/>
              <a:cxnLst/>
              <a:rect l="l" t="t" r="r" b="b"/>
              <a:pathLst>
                <a:path w="154939" h="288925">
                  <a:moveTo>
                    <a:pt x="104352" y="0"/>
                  </a:moveTo>
                  <a:lnTo>
                    <a:pt x="35358" y="20795"/>
                  </a:lnTo>
                  <a:lnTo>
                    <a:pt x="33649" y="23069"/>
                  </a:lnTo>
                  <a:lnTo>
                    <a:pt x="33649" y="61681"/>
                  </a:lnTo>
                  <a:lnTo>
                    <a:pt x="3744" y="61681"/>
                  </a:lnTo>
                  <a:lnTo>
                    <a:pt x="0" y="65426"/>
                  </a:lnTo>
                  <a:lnTo>
                    <a:pt x="0" y="129294"/>
                  </a:lnTo>
                  <a:lnTo>
                    <a:pt x="3744" y="133038"/>
                  </a:lnTo>
                  <a:lnTo>
                    <a:pt x="33649" y="133038"/>
                  </a:lnTo>
                  <a:lnTo>
                    <a:pt x="33649" y="199897"/>
                  </a:lnTo>
                  <a:lnTo>
                    <a:pt x="40384" y="244995"/>
                  </a:lnTo>
                  <a:lnTo>
                    <a:pt x="76813" y="282266"/>
                  </a:lnTo>
                  <a:lnTo>
                    <a:pt x="123932" y="288329"/>
                  </a:lnTo>
                  <a:lnTo>
                    <a:pt x="154814" y="286056"/>
                  </a:lnTo>
                  <a:lnTo>
                    <a:pt x="154814" y="218745"/>
                  </a:lnTo>
                  <a:lnTo>
                    <a:pt x="133326" y="219055"/>
                  </a:lnTo>
                  <a:lnTo>
                    <a:pt x="118862" y="216503"/>
                  </a:lnTo>
                  <a:lnTo>
                    <a:pt x="110707" y="209912"/>
                  </a:lnTo>
                  <a:lnTo>
                    <a:pt x="108147" y="198100"/>
                  </a:lnTo>
                  <a:lnTo>
                    <a:pt x="108147" y="133038"/>
                  </a:lnTo>
                  <a:lnTo>
                    <a:pt x="145880" y="133038"/>
                  </a:lnTo>
                  <a:lnTo>
                    <a:pt x="150504" y="133038"/>
                  </a:lnTo>
                  <a:lnTo>
                    <a:pt x="154248" y="129294"/>
                  </a:lnTo>
                  <a:lnTo>
                    <a:pt x="154248" y="65426"/>
                  </a:lnTo>
                  <a:lnTo>
                    <a:pt x="150504" y="61681"/>
                  </a:lnTo>
                  <a:lnTo>
                    <a:pt x="108147" y="61681"/>
                  </a:lnTo>
                  <a:lnTo>
                    <a:pt x="108147" y="2827"/>
                  </a:lnTo>
                  <a:lnTo>
                    <a:pt x="104352" y="0"/>
                  </a:lnTo>
                  <a:close/>
                </a:path>
              </a:pathLst>
            </a:custGeom>
            <a:solidFill>
              <a:srgbClr val="FFFFFF"/>
            </a:solidFill>
          </p:spPr>
          <p:txBody>
            <a:bodyPr wrap="square" lIns="0" tIns="0" rIns="0" bIns="0" rtlCol="0"/>
            <a:lstStyle/>
            <a:p>
              <a:pPr defTabSz="554455"/>
              <a:endParaRPr sz="1091" kern="0">
                <a:solidFill>
                  <a:sysClr val="windowText" lastClr="000000"/>
                </a:solidFill>
                <a:latin typeface="Calibri"/>
              </a:endParaRPr>
            </a:p>
          </p:txBody>
        </p:sp>
        <p:pic>
          <p:nvPicPr>
            <p:cNvPr id="20" name="object 16">
              <a:extLst>
                <a:ext uri="{FF2B5EF4-FFF2-40B4-BE49-F238E27FC236}">
                  <a16:creationId xmlns:a16="http://schemas.microsoft.com/office/drawing/2014/main" id="{C7493E55-A3C2-A963-EEB1-2309F14A7980}"/>
                </a:ext>
              </a:extLst>
            </p:cNvPr>
            <p:cNvPicPr/>
            <p:nvPr/>
          </p:nvPicPr>
          <p:blipFill>
            <a:blip r:embed="rId8" cstate="screen">
              <a:extLst>
                <a:ext uri="{28A0092B-C50C-407E-A947-70E740481C1C}">
                  <a14:useLocalDpi xmlns:a14="http://schemas.microsoft.com/office/drawing/2010/main"/>
                </a:ext>
              </a:extLst>
            </a:blip>
            <a:stretch>
              <a:fillRect/>
            </a:stretch>
          </p:blipFill>
          <p:spPr>
            <a:xfrm>
              <a:off x="3661741" y="1745911"/>
              <a:ext cx="239628" cy="236926"/>
            </a:xfrm>
            <a:prstGeom prst="rect">
              <a:avLst/>
            </a:prstGeom>
          </p:spPr>
        </p:pic>
        <p:sp>
          <p:nvSpPr>
            <p:cNvPr id="21" name="object 17">
              <a:extLst>
                <a:ext uri="{FF2B5EF4-FFF2-40B4-BE49-F238E27FC236}">
                  <a16:creationId xmlns:a16="http://schemas.microsoft.com/office/drawing/2014/main" id="{9F8887DC-944D-06A4-11A0-C6A81853D6A9}"/>
                </a:ext>
              </a:extLst>
            </p:cNvPr>
            <p:cNvSpPr/>
            <p:nvPr/>
          </p:nvSpPr>
          <p:spPr>
            <a:xfrm>
              <a:off x="3932361" y="1752184"/>
              <a:ext cx="74930" cy="224790"/>
            </a:xfrm>
            <a:custGeom>
              <a:avLst/>
              <a:gdLst/>
              <a:ahLst/>
              <a:cxnLst/>
              <a:rect l="l" t="t" r="r" b="b"/>
              <a:pathLst>
                <a:path w="74929" h="224789">
                  <a:moveTo>
                    <a:pt x="70741" y="0"/>
                  </a:moveTo>
                  <a:lnTo>
                    <a:pt x="3744" y="0"/>
                  </a:lnTo>
                  <a:lnTo>
                    <a:pt x="0" y="3744"/>
                  </a:lnTo>
                  <a:lnTo>
                    <a:pt x="0" y="216005"/>
                  </a:lnTo>
                  <a:lnTo>
                    <a:pt x="0" y="220629"/>
                  </a:lnTo>
                  <a:lnTo>
                    <a:pt x="3744" y="224374"/>
                  </a:lnTo>
                  <a:lnTo>
                    <a:pt x="70741" y="224374"/>
                  </a:lnTo>
                  <a:lnTo>
                    <a:pt x="74485" y="220629"/>
                  </a:lnTo>
                  <a:lnTo>
                    <a:pt x="74485" y="3744"/>
                  </a:lnTo>
                  <a:lnTo>
                    <a:pt x="70741" y="0"/>
                  </a:lnTo>
                  <a:close/>
                </a:path>
              </a:pathLst>
            </a:custGeom>
            <a:solidFill>
              <a:srgbClr val="FFFFFF"/>
            </a:solidFill>
          </p:spPr>
          <p:txBody>
            <a:bodyPr wrap="square" lIns="0" tIns="0" rIns="0" bIns="0" rtlCol="0"/>
            <a:lstStyle/>
            <a:p>
              <a:pPr defTabSz="554455"/>
              <a:endParaRPr sz="1091" kern="0">
                <a:solidFill>
                  <a:sysClr val="windowText" lastClr="000000"/>
                </a:solidFill>
                <a:latin typeface="Calibri"/>
              </a:endParaRPr>
            </a:p>
          </p:txBody>
        </p:sp>
      </p:grpSp>
      <p:sp>
        <p:nvSpPr>
          <p:cNvPr id="22" name="object 18">
            <a:extLst>
              <a:ext uri="{FF2B5EF4-FFF2-40B4-BE49-F238E27FC236}">
                <a16:creationId xmlns:a16="http://schemas.microsoft.com/office/drawing/2014/main" id="{E60BA400-B7FD-C3D9-6B39-52E4095FA6D5}"/>
              </a:ext>
            </a:extLst>
          </p:cNvPr>
          <p:cNvSpPr txBox="1"/>
          <p:nvPr/>
        </p:nvSpPr>
        <p:spPr>
          <a:xfrm>
            <a:off x="10562689" y="663493"/>
            <a:ext cx="809336" cy="138842"/>
          </a:xfrm>
          <a:prstGeom prst="rect">
            <a:avLst/>
          </a:prstGeom>
        </p:spPr>
        <p:txBody>
          <a:bodyPr vert="horz" wrap="square" lIns="0" tIns="8086" rIns="0" bIns="0" rtlCol="0">
            <a:spAutoFit/>
          </a:bodyPr>
          <a:lstStyle/>
          <a:p>
            <a:pPr marL="7701" defTabSz="554455">
              <a:spcBef>
                <a:spcPts val="64"/>
              </a:spcBef>
            </a:pPr>
            <a:r>
              <a:rPr sz="849" b="1" kern="0" spc="-6">
                <a:solidFill>
                  <a:srgbClr val="FFFFFF"/>
                </a:solidFill>
                <a:latin typeface="Lato Black"/>
                <a:cs typeface="Lato Black"/>
              </a:rPr>
              <a:t>CONFIDENTIAL</a:t>
            </a:r>
            <a:endParaRPr sz="849" kern="0">
              <a:solidFill>
                <a:sysClr val="windowText" lastClr="000000"/>
              </a:solidFill>
              <a:latin typeface="Lato Black"/>
              <a:cs typeface="Lato Black"/>
            </a:endParaRPr>
          </a:p>
        </p:txBody>
      </p:sp>
      <p:sp>
        <p:nvSpPr>
          <p:cNvPr id="23" name="object 20">
            <a:extLst>
              <a:ext uri="{FF2B5EF4-FFF2-40B4-BE49-F238E27FC236}">
                <a16:creationId xmlns:a16="http://schemas.microsoft.com/office/drawing/2014/main" id="{231DE9C3-01A0-D54A-95D5-4C4E3566EA96}"/>
              </a:ext>
            </a:extLst>
          </p:cNvPr>
          <p:cNvSpPr/>
          <p:nvPr/>
        </p:nvSpPr>
        <p:spPr>
          <a:xfrm>
            <a:off x="10955154" y="878056"/>
            <a:ext cx="409288" cy="0"/>
          </a:xfrm>
          <a:custGeom>
            <a:avLst/>
            <a:gdLst/>
            <a:ahLst/>
            <a:cxnLst/>
            <a:rect l="l" t="t" r="r" b="b"/>
            <a:pathLst>
              <a:path w="675005">
                <a:moveTo>
                  <a:pt x="0" y="0"/>
                </a:moveTo>
                <a:lnTo>
                  <a:pt x="674379" y="0"/>
                </a:lnTo>
              </a:path>
            </a:pathLst>
          </a:custGeom>
          <a:ln w="19827">
            <a:solidFill>
              <a:srgbClr val="FFAB21"/>
            </a:solidFill>
          </a:ln>
        </p:spPr>
        <p:txBody>
          <a:bodyPr wrap="square" lIns="0" tIns="0" rIns="0" bIns="0" rtlCol="0"/>
          <a:lstStyle/>
          <a:p>
            <a:pPr defTabSz="554455"/>
            <a:endParaRPr sz="1091" kern="0">
              <a:solidFill>
                <a:sysClr val="windowText" lastClr="000000"/>
              </a:solidFill>
              <a:latin typeface="Calibri"/>
            </a:endParaRPr>
          </a:p>
        </p:txBody>
      </p:sp>
      <p:sp>
        <p:nvSpPr>
          <p:cNvPr id="24" name="object 21">
            <a:extLst>
              <a:ext uri="{FF2B5EF4-FFF2-40B4-BE49-F238E27FC236}">
                <a16:creationId xmlns:a16="http://schemas.microsoft.com/office/drawing/2014/main" id="{13E739B1-892E-EB3F-F02E-B5A1B6183F50}"/>
              </a:ext>
            </a:extLst>
          </p:cNvPr>
          <p:cNvSpPr/>
          <p:nvPr/>
        </p:nvSpPr>
        <p:spPr>
          <a:xfrm>
            <a:off x="1167172" y="3594474"/>
            <a:ext cx="1781156" cy="0"/>
          </a:xfrm>
          <a:custGeom>
            <a:avLst/>
            <a:gdLst/>
            <a:ahLst/>
            <a:cxnLst/>
            <a:rect l="l" t="t" r="r" b="b"/>
            <a:pathLst>
              <a:path w="2937510">
                <a:moveTo>
                  <a:pt x="0" y="0"/>
                </a:moveTo>
                <a:lnTo>
                  <a:pt x="2937510" y="0"/>
                </a:lnTo>
              </a:path>
            </a:pathLst>
          </a:custGeom>
          <a:ln w="53426">
            <a:solidFill>
              <a:srgbClr val="FFAB21"/>
            </a:solidFill>
          </a:ln>
        </p:spPr>
        <p:txBody>
          <a:bodyPr wrap="square" lIns="0" tIns="0" rIns="0" bIns="0" rtlCol="0"/>
          <a:lstStyle/>
          <a:p>
            <a:pPr defTabSz="554455"/>
            <a:endParaRPr sz="1091" kern="0">
              <a:solidFill>
                <a:sysClr val="windowText" lastClr="000000"/>
              </a:solidFill>
              <a:latin typeface="Calibri"/>
            </a:endParaRPr>
          </a:p>
        </p:txBody>
      </p:sp>
      <p:sp>
        <p:nvSpPr>
          <p:cNvPr id="25" name="object 5">
            <a:extLst>
              <a:ext uri="{FF2B5EF4-FFF2-40B4-BE49-F238E27FC236}">
                <a16:creationId xmlns:a16="http://schemas.microsoft.com/office/drawing/2014/main" id="{6CD11292-2E3D-9548-A31F-B348E37C33BA}"/>
              </a:ext>
            </a:extLst>
          </p:cNvPr>
          <p:cNvSpPr/>
          <p:nvPr/>
        </p:nvSpPr>
        <p:spPr>
          <a:xfrm>
            <a:off x="2975971" y="463989"/>
            <a:ext cx="7120334" cy="5936107"/>
          </a:xfrm>
          <a:custGeom>
            <a:avLst/>
            <a:gdLst/>
            <a:ahLst/>
            <a:cxnLst/>
            <a:rect l="l" t="t" r="r" b="b"/>
            <a:pathLst>
              <a:path w="11868150" h="9801225">
                <a:moveTo>
                  <a:pt x="11867714" y="0"/>
                </a:moveTo>
                <a:lnTo>
                  <a:pt x="0" y="0"/>
                </a:lnTo>
                <a:lnTo>
                  <a:pt x="0" y="9800748"/>
                </a:lnTo>
                <a:lnTo>
                  <a:pt x="11867714" y="9800748"/>
                </a:lnTo>
                <a:lnTo>
                  <a:pt x="11867714" y="0"/>
                </a:lnTo>
                <a:close/>
              </a:path>
            </a:pathLst>
          </a:custGeom>
          <a:gradFill flip="none" rotWithShape="1">
            <a:gsLst>
              <a:gs pos="0">
                <a:schemeClr val="accent2"/>
              </a:gs>
              <a:gs pos="61000">
                <a:schemeClr val="accent2">
                  <a:alpha val="73000"/>
                </a:schemeClr>
              </a:gs>
              <a:gs pos="77000">
                <a:schemeClr val="accent2">
                  <a:alpha val="45000"/>
                </a:schemeClr>
              </a:gs>
              <a:gs pos="100000">
                <a:schemeClr val="accent2">
                  <a:alpha val="0"/>
                </a:schemeClr>
              </a:gs>
            </a:gsLst>
            <a:lin ang="0" scaled="1"/>
            <a:tileRect/>
          </a:gradFill>
        </p:spPr>
        <p:txBody>
          <a:bodyPr wrap="square" lIns="0" tIns="0" rIns="0" bIns="0" rtlCol="0"/>
          <a:lstStyle/>
          <a:p>
            <a:pPr defTabSz="914218"/>
            <a:endParaRPr sz="1080" kern="0">
              <a:solidFill>
                <a:sysClr val="windowText" lastClr="000000"/>
              </a:solidFill>
              <a:latin typeface="Calibri"/>
            </a:endParaRPr>
          </a:p>
        </p:txBody>
      </p:sp>
      <p:sp>
        <p:nvSpPr>
          <p:cNvPr id="28" name="object 24">
            <a:extLst>
              <a:ext uri="{FF2B5EF4-FFF2-40B4-BE49-F238E27FC236}">
                <a16:creationId xmlns:a16="http://schemas.microsoft.com/office/drawing/2014/main" id="{745A0FAD-5BDB-5E42-5CAE-E4E3166BBCE8}"/>
              </a:ext>
            </a:extLst>
          </p:cNvPr>
          <p:cNvSpPr txBox="1"/>
          <p:nvPr/>
        </p:nvSpPr>
        <p:spPr>
          <a:xfrm>
            <a:off x="722754" y="6047499"/>
            <a:ext cx="2579246" cy="154764"/>
          </a:xfrm>
          <a:prstGeom prst="rect">
            <a:avLst/>
          </a:prstGeom>
        </p:spPr>
        <p:txBody>
          <a:bodyPr vert="horz" wrap="square" lIns="0" tIns="10011" rIns="0" bIns="0" rtlCol="0">
            <a:spAutoFit/>
          </a:bodyPr>
          <a:lstStyle/>
          <a:p>
            <a:pPr marL="7701" defTabSz="554455">
              <a:spcBef>
                <a:spcPts val="79"/>
              </a:spcBef>
            </a:pPr>
            <a:r>
              <a:rPr sz="940" kern="0" spc="43">
                <a:solidFill>
                  <a:srgbClr val="999FA7"/>
                </a:solidFill>
                <a:latin typeface="Lato"/>
                <a:cs typeface="Lato"/>
              </a:rPr>
              <a:t>©</a:t>
            </a:r>
            <a:r>
              <a:rPr sz="940" kern="0" spc="46">
                <a:solidFill>
                  <a:srgbClr val="999FA7"/>
                </a:solidFill>
                <a:latin typeface="Lato"/>
                <a:cs typeface="Lato"/>
              </a:rPr>
              <a:t> </a:t>
            </a:r>
            <a:r>
              <a:rPr sz="940" kern="0">
                <a:solidFill>
                  <a:srgbClr val="999FA7"/>
                </a:solidFill>
                <a:latin typeface="Lato"/>
                <a:cs typeface="Lato"/>
              </a:rPr>
              <a:t>202</a:t>
            </a:r>
            <a:r>
              <a:rPr lang="en-US" sz="940" kern="0">
                <a:solidFill>
                  <a:srgbClr val="999FA7"/>
                </a:solidFill>
                <a:latin typeface="Lato"/>
                <a:cs typeface="Lato"/>
              </a:rPr>
              <a:t>3</a:t>
            </a:r>
            <a:r>
              <a:rPr sz="940" kern="0" spc="49">
                <a:solidFill>
                  <a:srgbClr val="999FA7"/>
                </a:solidFill>
                <a:latin typeface="Lato"/>
                <a:cs typeface="Lato"/>
              </a:rPr>
              <a:t> </a:t>
            </a:r>
            <a:r>
              <a:rPr sz="940" kern="0">
                <a:solidFill>
                  <a:srgbClr val="999FA7"/>
                </a:solidFill>
                <a:latin typeface="Lato"/>
                <a:cs typeface="Lato"/>
              </a:rPr>
              <a:t>Faropoint.</a:t>
            </a:r>
            <a:r>
              <a:rPr sz="940" kern="0" spc="18">
                <a:solidFill>
                  <a:srgbClr val="999FA7"/>
                </a:solidFill>
                <a:latin typeface="Lato"/>
                <a:cs typeface="Lato"/>
              </a:rPr>
              <a:t> </a:t>
            </a:r>
            <a:r>
              <a:rPr sz="940" kern="0">
                <a:solidFill>
                  <a:srgbClr val="999FA7"/>
                </a:solidFill>
                <a:latin typeface="Lato"/>
                <a:cs typeface="Lato"/>
              </a:rPr>
              <a:t>All</a:t>
            </a:r>
            <a:r>
              <a:rPr sz="940" kern="0" spc="49">
                <a:solidFill>
                  <a:srgbClr val="999FA7"/>
                </a:solidFill>
                <a:latin typeface="Lato"/>
                <a:cs typeface="Lato"/>
              </a:rPr>
              <a:t> </a:t>
            </a:r>
            <a:r>
              <a:rPr sz="940" kern="0">
                <a:solidFill>
                  <a:srgbClr val="999FA7"/>
                </a:solidFill>
                <a:latin typeface="Lato"/>
                <a:cs typeface="Lato"/>
              </a:rPr>
              <a:t>rights</a:t>
            </a:r>
            <a:r>
              <a:rPr sz="940" kern="0" spc="46">
                <a:solidFill>
                  <a:srgbClr val="999FA7"/>
                </a:solidFill>
                <a:latin typeface="Lato"/>
                <a:cs typeface="Lato"/>
              </a:rPr>
              <a:t> </a:t>
            </a:r>
            <a:r>
              <a:rPr sz="940" kern="0" spc="-6">
                <a:solidFill>
                  <a:srgbClr val="999FA7"/>
                </a:solidFill>
                <a:latin typeface="Lato"/>
                <a:cs typeface="Lato"/>
              </a:rPr>
              <a:t>reserved.</a:t>
            </a:r>
            <a:endParaRPr sz="940" kern="0">
              <a:solidFill>
                <a:sysClr val="windowText" lastClr="000000"/>
              </a:solidFill>
              <a:latin typeface="Lato"/>
              <a:cs typeface="Lato"/>
            </a:endParaRPr>
          </a:p>
        </p:txBody>
      </p:sp>
      <p:sp>
        <p:nvSpPr>
          <p:cNvPr id="31" name="Content Placeholder 2">
            <a:extLst>
              <a:ext uri="{FF2B5EF4-FFF2-40B4-BE49-F238E27FC236}">
                <a16:creationId xmlns:a16="http://schemas.microsoft.com/office/drawing/2014/main" id="{3BF19C21-4920-6EC9-52BD-B5747544431C}"/>
              </a:ext>
            </a:extLst>
          </p:cNvPr>
          <p:cNvSpPr>
            <a:spLocks noGrp="1"/>
          </p:cNvSpPr>
          <p:nvPr>
            <p:ph idx="1" hasCustomPrompt="1"/>
          </p:nvPr>
        </p:nvSpPr>
        <p:spPr>
          <a:xfrm>
            <a:off x="1167172" y="2798203"/>
            <a:ext cx="10206082" cy="593773"/>
          </a:xfrm>
        </p:spPr>
        <p:txBody>
          <a:bodyPr anchor="ctr">
            <a:noAutofit/>
          </a:bodyPr>
          <a:lstStyle>
            <a:lvl1pPr marL="0" indent="0">
              <a:buClr>
                <a:srgbClr val="FEAB21"/>
              </a:buClr>
              <a:buFont typeface="Wingdings" panose="05000000000000000000" pitchFamily="2" charset="2"/>
              <a:buNone/>
              <a:defRPr sz="2800" b="1">
                <a:solidFill>
                  <a:schemeClr val="bg1"/>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chemeClr val="bg1"/>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chemeClr val="bg1"/>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chemeClr val="bg1"/>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chemeClr val="bg1"/>
                </a:solidFill>
                <a:latin typeface="Gilroy" panose="00000500000000000000"/>
                <a:cs typeface="Poppins Light" panose="00000400000000000000" pitchFamily="2" charset="0"/>
              </a:defRPr>
            </a:lvl5pPr>
          </a:lstStyle>
          <a:p>
            <a:pPr lvl="0"/>
            <a:r>
              <a:rPr lang="en-US"/>
              <a:t>{TITLE HERE}</a:t>
            </a:r>
          </a:p>
        </p:txBody>
      </p:sp>
      <p:sp>
        <p:nvSpPr>
          <p:cNvPr id="32" name="Content Placeholder 2">
            <a:extLst>
              <a:ext uri="{FF2B5EF4-FFF2-40B4-BE49-F238E27FC236}">
                <a16:creationId xmlns:a16="http://schemas.microsoft.com/office/drawing/2014/main" id="{29EB1B73-237B-5056-4812-3A71CDD4BA54}"/>
              </a:ext>
            </a:extLst>
          </p:cNvPr>
          <p:cNvSpPr>
            <a:spLocks noGrp="1"/>
          </p:cNvSpPr>
          <p:nvPr>
            <p:ph idx="10" hasCustomPrompt="1"/>
          </p:nvPr>
        </p:nvSpPr>
        <p:spPr>
          <a:xfrm>
            <a:off x="1165943" y="3817289"/>
            <a:ext cx="10206082" cy="490722"/>
          </a:xfrm>
        </p:spPr>
        <p:txBody>
          <a:bodyPr anchor="ctr">
            <a:noAutofit/>
          </a:bodyPr>
          <a:lstStyle>
            <a:lvl1pPr marL="0" indent="0">
              <a:buClr>
                <a:srgbClr val="FEAB21"/>
              </a:buClr>
              <a:buFont typeface="Wingdings" panose="05000000000000000000" pitchFamily="2" charset="2"/>
              <a:buNone/>
              <a:defRPr sz="2000" b="0">
                <a:solidFill>
                  <a:schemeClr val="bg1"/>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chemeClr val="bg1"/>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chemeClr val="bg1"/>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chemeClr val="bg1"/>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chemeClr val="bg1"/>
                </a:solidFill>
                <a:latin typeface="Gilroy" panose="00000500000000000000"/>
                <a:cs typeface="Poppins Light" panose="00000400000000000000" pitchFamily="2" charset="0"/>
              </a:defRPr>
            </a:lvl5pPr>
          </a:lstStyle>
          <a:p>
            <a:pPr lvl="0"/>
            <a:r>
              <a:rPr lang="en-US"/>
              <a:t>{TITLE HERE}</a:t>
            </a:r>
          </a:p>
        </p:txBody>
      </p:sp>
    </p:spTree>
    <p:extLst>
      <p:ext uri="{BB962C8B-B14F-4D97-AF65-F5344CB8AC3E}">
        <p14:creationId xmlns:p14="http://schemas.microsoft.com/office/powerpoint/2010/main" val="407246123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532057-9E18-FB06-A3E1-1C14848B84B2}"/>
              </a:ext>
            </a:extLst>
          </p:cNvPr>
          <p:cNvSpPr/>
          <p:nvPr/>
        </p:nvSpPr>
        <p:spPr>
          <a:xfrm>
            <a:off x="200578" y="212640"/>
            <a:ext cx="4041058" cy="46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9" name="Rectangle 8">
            <a:extLst>
              <a:ext uri="{FF2B5EF4-FFF2-40B4-BE49-F238E27FC236}">
                <a16:creationId xmlns:a16="http://schemas.microsoft.com/office/drawing/2014/main" id="{5C8731BD-78E6-81E3-20D3-B3F4189011C5}"/>
              </a:ext>
            </a:extLst>
          </p:cNvPr>
          <p:cNvSpPr/>
          <p:nvPr/>
        </p:nvSpPr>
        <p:spPr>
          <a:xfrm>
            <a:off x="457199" y="396716"/>
            <a:ext cx="11254739" cy="5943600"/>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effectLst>
                <a:outerShdw blurRad="38100" dist="38100" dir="2700000" algn="tl">
                  <a:srgbClr val="000000">
                    <a:alpha val="43137"/>
                  </a:srgbClr>
                </a:outerShdw>
              </a:effectLst>
            </a:endParaRPr>
          </a:p>
        </p:txBody>
      </p:sp>
      <p:pic>
        <p:nvPicPr>
          <p:cNvPr id="10" name="Picture 9">
            <a:extLst>
              <a:ext uri="{FF2B5EF4-FFF2-40B4-BE49-F238E27FC236}">
                <a16:creationId xmlns:a16="http://schemas.microsoft.com/office/drawing/2014/main" id="{CB724C68-50E5-3709-B135-3A2B082FBC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8694" y="396716"/>
            <a:ext cx="7313244" cy="5943600"/>
          </a:xfrm>
          <a:prstGeom prst="rect">
            <a:avLst/>
          </a:prstGeom>
        </p:spPr>
      </p:pic>
      <p:pic>
        <p:nvPicPr>
          <p:cNvPr id="7" name="Picture 6">
            <a:extLst>
              <a:ext uri="{FF2B5EF4-FFF2-40B4-BE49-F238E27FC236}">
                <a16:creationId xmlns:a16="http://schemas.microsoft.com/office/drawing/2014/main" id="{A4714DD2-ED65-3891-9C0B-843BFF09AD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397" y="573174"/>
            <a:ext cx="312444" cy="304800"/>
          </a:xfrm>
          <a:prstGeom prst="rect">
            <a:avLst/>
          </a:prstGeom>
        </p:spPr>
      </p:pic>
      <p:sp>
        <p:nvSpPr>
          <p:cNvPr id="11" name="Rectangle 10">
            <a:extLst>
              <a:ext uri="{FF2B5EF4-FFF2-40B4-BE49-F238E27FC236}">
                <a16:creationId xmlns:a16="http://schemas.microsoft.com/office/drawing/2014/main" id="{57A93ABA-98A0-D4B3-EB5C-D9382FA42157}"/>
              </a:ext>
            </a:extLst>
          </p:cNvPr>
          <p:cNvSpPr/>
          <p:nvPr/>
        </p:nvSpPr>
        <p:spPr>
          <a:xfrm>
            <a:off x="11539136" y="2349000"/>
            <a:ext cx="172800" cy="2160000"/>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12" name="TextBox 11">
            <a:extLst>
              <a:ext uri="{FF2B5EF4-FFF2-40B4-BE49-F238E27FC236}">
                <a16:creationId xmlns:a16="http://schemas.microsoft.com/office/drawing/2014/main" id="{ED829B6B-C54D-CEE8-6AC2-478DE8366DDD}"/>
              </a:ext>
            </a:extLst>
          </p:cNvPr>
          <p:cNvSpPr txBox="1"/>
          <p:nvPr/>
        </p:nvSpPr>
        <p:spPr>
          <a:xfrm>
            <a:off x="1183176" y="995665"/>
            <a:ext cx="1447960" cy="523220"/>
          </a:xfrm>
          <a:prstGeom prst="rect">
            <a:avLst/>
          </a:prstGeom>
          <a:noFill/>
        </p:spPr>
        <p:txBody>
          <a:bodyPr wrap="none" rtlCol="0">
            <a:spAutoFit/>
          </a:bodyPr>
          <a:lstStyle/>
          <a:p>
            <a:pPr marL="0" indent="0">
              <a:buClr>
                <a:srgbClr val="FFAB21"/>
              </a:buClr>
              <a:buFont typeface="Wingdings" panose="05000000000000000000" pitchFamily="2" charset="2"/>
              <a:buNone/>
            </a:pPr>
            <a:r>
              <a:rPr lang="en-US" sz="2800">
                <a:solidFill>
                  <a:schemeClr val="bg1"/>
                </a:solidFill>
                <a:latin typeface="Gilroy" panose="00000500000000000000"/>
              </a:rPr>
              <a:t>AGENDA</a:t>
            </a:r>
          </a:p>
        </p:txBody>
      </p:sp>
      <p:sp>
        <p:nvSpPr>
          <p:cNvPr id="13" name="Content Placeholder 2">
            <a:extLst>
              <a:ext uri="{FF2B5EF4-FFF2-40B4-BE49-F238E27FC236}">
                <a16:creationId xmlns:a16="http://schemas.microsoft.com/office/drawing/2014/main" id="{18808723-89F3-5E98-7E84-749577D73C49}"/>
              </a:ext>
            </a:extLst>
          </p:cNvPr>
          <p:cNvSpPr>
            <a:spLocks noGrp="1"/>
          </p:cNvSpPr>
          <p:nvPr>
            <p:ph idx="1" hasCustomPrompt="1"/>
          </p:nvPr>
        </p:nvSpPr>
        <p:spPr>
          <a:xfrm>
            <a:off x="992959" y="1613266"/>
            <a:ext cx="10206082" cy="3631469"/>
          </a:xfrm>
        </p:spPr>
        <p:txBody>
          <a:bodyPr anchor="ctr">
            <a:normAutofit/>
          </a:bodyPr>
          <a:lstStyle>
            <a:lvl1pPr marL="228600" indent="-228600">
              <a:buClr>
                <a:srgbClr val="FEAB21"/>
              </a:buClr>
              <a:buFont typeface="Wingdings" panose="05000000000000000000" pitchFamily="2" charset="2"/>
              <a:buChar char="§"/>
              <a:defRPr sz="2000">
                <a:solidFill>
                  <a:schemeClr val="bg1"/>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chemeClr val="bg1"/>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chemeClr val="bg1"/>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chemeClr val="bg1"/>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chemeClr val="bg1"/>
                </a:solidFill>
                <a:latin typeface="Gilroy" panose="00000500000000000000"/>
                <a:cs typeface="Poppins Light" panose="00000400000000000000" pitchFamily="2" charset="0"/>
              </a:defRPr>
            </a:lvl5pPr>
          </a:lstStyle>
          <a:p>
            <a:pPr lvl="0"/>
            <a:r>
              <a:rPr lang="en-US"/>
              <a:t>{SUBSECTION TITLE SLIDE}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600493"/>
      </p:ext>
    </p:extLst>
  </p:cSld>
  <p:clrMapOvr>
    <a:masterClrMapping/>
  </p:clrMapOvr>
  <p:hf sldNum="0" hdr="0" ftr="0" dt="0"/>
  <p:extLst>
    <p:ext uri="{DCECCB84-F9BA-43D5-87BE-67443E8EF086}">
      <p15:sldGuideLst xmlns:p15="http://schemas.microsoft.com/office/powerpoint/2012/main">
        <p15:guide id="1" pos="480">
          <p15:clr>
            <a:srgbClr val="FBAE40"/>
          </p15:clr>
        </p15:guide>
        <p15:guide id="2" pos="12296">
          <p15:clr>
            <a:srgbClr val="FBAE40"/>
          </p15:clr>
        </p15:guide>
        <p15:guide id="3" orient="horz" pos="493">
          <p15:clr>
            <a:srgbClr val="FBAE40"/>
          </p15:clr>
        </p15:guide>
        <p15:guide id="4" orient="horz" pos="6707">
          <p15:clr>
            <a:srgbClr val="FBAE40"/>
          </p15:clr>
        </p15:guide>
        <p15:guide id="5" pos="957">
          <p15:clr>
            <a:srgbClr val="FBAE40"/>
          </p15:clr>
        </p15:guide>
        <p15:guide id="6" pos="1184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532057-9E18-FB06-A3E1-1C14848B84B2}"/>
              </a:ext>
            </a:extLst>
          </p:cNvPr>
          <p:cNvSpPr/>
          <p:nvPr/>
        </p:nvSpPr>
        <p:spPr>
          <a:xfrm>
            <a:off x="200578" y="212640"/>
            <a:ext cx="4041058" cy="46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14" name="Rectangle 13">
            <a:extLst>
              <a:ext uri="{FF2B5EF4-FFF2-40B4-BE49-F238E27FC236}">
                <a16:creationId xmlns:a16="http://schemas.microsoft.com/office/drawing/2014/main" id="{5DB97AC3-DB80-615C-F996-1E0F4E64A37D}"/>
              </a:ext>
            </a:extLst>
          </p:cNvPr>
          <p:cNvSpPr/>
          <p:nvPr/>
        </p:nvSpPr>
        <p:spPr>
          <a:xfrm>
            <a:off x="457199" y="396716"/>
            <a:ext cx="11254739" cy="5943600"/>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effectLst>
                <a:outerShdw blurRad="38100" dist="38100" dir="2700000" algn="tl">
                  <a:srgbClr val="000000">
                    <a:alpha val="43137"/>
                  </a:srgbClr>
                </a:outerShdw>
              </a:effectLst>
            </a:endParaRPr>
          </a:p>
        </p:txBody>
      </p:sp>
      <p:pic>
        <p:nvPicPr>
          <p:cNvPr id="9" name="Picture 8" descr="A picture containing sky, outdoor">
            <a:extLst>
              <a:ext uri="{FF2B5EF4-FFF2-40B4-BE49-F238E27FC236}">
                <a16:creationId xmlns:a16="http://schemas.microsoft.com/office/drawing/2014/main" id="{59216AB8-CCF5-9F5F-25AA-BF14A3EEBAC5}"/>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3959947" y="970849"/>
            <a:ext cx="7751992" cy="4795334"/>
          </a:xfrm>
          <a:prstGeom prst="rect">
            <a:avLst/>
          </a:prstGeom>
          <a:effectLst>
            <a:softEdge rad="596900"/>
          </a:effectLst>
        </p:spPr>
      </p:pic>
      <p:pic>
        <p:nvPicPr>
          <p:cNvPr id="13" name="Picture 12">
            <a:extLst>
              <a:ext uri="{FF2B5EF4-FFF2-40B4-BE49-F238E27FC236}">
                <a16:creationId xmlns:a16="http://schemas.microsoft.com/office/drawing/2014/main" id="{574ECA86-4BEA-E190-F827-B94458A5E4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397" y="573174"/>
            <a:ext cx="312444" cy="304800"/>
          </a:xfrm>
          <a:prstGeom prst="rect">
            <a:avLst/>
          </a:prstGeom>
        </p:spPr>
      </p:pic>
      <p:sp>
        <p:nvSpPr>
          <p:cNvPr id="17" name="Content Placeholder 2">
            <a:extLst>
              <a:ext uri="{FF2B5EF4-FFF2-40B4-BE49-F238E27FC236}">
                <a16:creationId xmlns:a16="http://schemas.microsoft.com/office/drawing/2014/main" id="{887D0C8B-18FB-560D-F37D-754A77F9320C}"/>
              </a:ext>
            </a:extLst>
          </p:cNvPr>
          <p:cNvSpPr>
            <a:spLocks noGrp="1"/>
          </p:cNvSpPr>
          <p:nvPr>
            <p:ph idx="1" hasCustomPrompt="1"/>
          </p:nvPr>
        </p:nvSpPr>
        <p:spPr>
          <a:xfrm>
            <a:off x="1135523" y="2588582"/>
            <a:ext cx="10206082" cy="1157096"/>
          </a:xfrm>
        </p:spPr>
        <p:txBody>
          <a:bodyPr anchor="ctr">
            <a:noAutofit/>
          </a:bodyPr>
          <a:lstStyle>
            <a:lvl1pPr marL="228600" indent="-228600">
              <a:buClr>
                <a:srgbClr val="FEAB21"/>
              </a:buClr>
              <a:buFont typeface="Wingdings" panose="05000000000000000000" pitchFamily="2" charset="2"/>
              <a:buChar char="§"/>
              <a:defRPr sz="2800" b="1">
                <a:solidFill>
                  <a:schemeClr val="bg1"/>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rgbClr val="717984"/>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rgbClr val="717984"/>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rgbClr val="717984"/>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rgbClr val="717984"/>
                </a:solidFill>
                <a:latin typeface="Gilroy" panose="00000500000000000000"/>
                <a:cs typeface="Poppins Light" panose="00000400000000000000" pitchFamily="2" charset="0"/>
              </a:defRPr>
            </a:lvl5pPr>
          </a:lstStyle>
          <a:p>
            <a:pPr lvl="0"/>
            <a:r>
              <a:rPr lang="en-US"/>
              <a:t>{SECTION TITLE SLIDE}</a:t>
            </a:r>
          </a:p>
        </p:txBody>
      </p:sp>
    </p:spTree>
    <p:extLst>
      <p:ext uri="{BB962C8B-B14F-4D97-AF65-F5344CB8AC3E}">
        <p14:creationId xmlns:p14="http://schemas.microsoft.com/office/powerpoint/2010/main" val="408284259"/>
      </p:ext>
    </p:extLst>
  </p:cSld>
  <p:clrMapOvr>
    <a:masterClrMapping/>
  </p:clrMapOvr>
  <p:hf sldNum="0" hdr="0" ftr="0" dt="0"/>
  <p:extLst>
    <p:ext uri="{DCECCB84-F9BA-43D5-87BE-67443E8EF086}">
      <p15:sldGuideLst xmlns:p15="http://schemas.microsoft.com/office/powerpoint/2012/main">
        <p15:guide id="1" pos="480">
          <p15:clr>
            <a:srgbClr val="FBAE40"/>
          </p15:clr>
        </p15:guide>
        <p15:guide id="2" pos="12296">
          <p15:clr>
            <a:srgbClr val="FBAE40"/>
          </p15:clr>
        </p15:guide>
        <p15:guide id="3" orient="horz" pos="493">
          <p15:clr>
            <a:srgbClr val="FBAE40"/>
          </p15:clr>
        </p15:guide>
        <p15:guide id="4" orient="horz" pos="6707">
          <p15:clr>
            <a:srgbClr val="FBAE40"/>
          </p15:clr>
        </p15:guide>
        <p15:guide id="5" pos="957">
          <p15:clr>
            <a:srgbClr val="FBAE40"/>
          </p15:clr>
        </p15:guide>
        <p15:guide id="6" pos="11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UBSECTION 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C4E4F1D-9627-971B-5789-8EA481CFEDD1}"/>
              </a:ext>
            </a:extLst>
          </p:cNvPr>
          <p:cNvGrpSpPr/>
          <p:nvPr/>
        </p:nvGrpSpPr>
        <p:grpSpPr>
          <a:xfrm>
            <a:off x="3341480" y="852742"/>
            <a:ext cx="8321040" cy="5120640"/>
            <a:chOff x="3341480" y="852742"/>
            <a:chExt cx="8321040" cy="5120640"/>
          </a:xfrm>
        </p:grpSpPr>
        <p:pic>
          <p:nvPicPr>
            <p:cNvPr id="8" name="Picture 2" descr="Architectural Interior Photography of a Warehouse Interior | David Fonda  Architectural Photography">
              <a:extLst>
                <a:ext uri="{FF2B5EF4-FFF2-40B4-BE49-F238E27FC236}">
                  <a16:creationId xmlns:a16="http://schemas.microsoft.com/office/drawing/2014/main" id="{B708C6A7-EB8E-2D78-EB49-5F227DA8874D}"/>
                </a:ext>
              </a:extLst>
            </p:cNvPr>
            <p:cNvPicPr>
              <a:picLocks noChangeAspect="1" noChangeArrowheads="1"/>
            </p:cNvPicPr>
            <p:nvPr/>
          </p:nvPicPr>
          <p:blipFill>
            <a:blip r:embed="rId3" cstate="screen">
              <a:duotone>
                <a:prstClr val="black"/>
                <a:schemeClr val="tx2">
                  <a:lumMod val="60000"/>
                  <a:lumOff val="40000"/>
                  <a:tint val="45000"/>
                  <a:satMod val="400000"/>
                </a:schemeClr>
              </a:duotone>
              <a:extLst>
                <a:ext uri="{28A0092B-C50C-407E-A947-70E740481C1C}">
                  <a14:useLocalDpi xmlns:a14="http://schemas.microsoft.com/office/drawing/2010/main"/>
                </a:ext>
              </a:extLst>
            </a:blip>
            <a:srcRect/>
            <a:stretch>
              <a:fillRect/>
            </a:stretch>
          </p:blipFill>
          <p:spPr bwMode="auto">
            <a:xfrm>
              <a:off x="3341480" y="852742"/>
              <a:ext cx="8318688" cy="51206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2C335F5-CBEF-F428-434C-F4307302E4C7}"/>
                </a:ext>
              </a:extLst>
            </p:cNvPr>
            <p:cNvSpPr/>
            <p:nvPr/>
          </p:nvSpPr>
          <p:spPr>
            <a:xfrm>
              <a:off x="3341480" y="852742"/>
              <a:ext cx="8321040" cy="5120640"/>
            </a:xfrm>
            <a:prstGeom prst="rect">
              <a:avLst/>
            </a:prstGeom>
            <a:gradFill>
              <a:gsLst>
                <a:gs pos="100000">
                  <a:schemeClr val="bg1"/>
                </a:gs>
                <a:gs pos="53000">
                  <a:srgbClr val="FFFFFF">
                    <a:alpha val="75000"/>
                  </a:srgbClr>
                </a:gs>
                <a:gs pos="0">
                  <a:schemeClr val="bg1">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EFB853D-51BC-2DCE-F945-6F7DCDD78C87}"/>
              </a:ext>
            </a:extLst>
          </p:cNvPr>
          <p:cNvSpPr/>
          <p:nvPr/>
        </p:nvSpPr>
        <p:spPr>
          <a:xfrm>
            <a:off x="11487368" y="2349000"/>
            <a:ext cx="172800" cy="2160000"/>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graphicFrame>
        <p:nvGraphicFramePr>
          <p:cNvPr id="5" name="Object 4" hidden="1">
            <a:extLst>
              <a:ext uri="{FF2B5EF4-FFF2-40B4-BE49-F238E27FC236}">
                <a16:creationId xmlns:a16="http://schemas.microsoft.com/office/drawing/2014/main" id="{5CAE819B-6FDD-5A77-E502-95D6B9BCE271}"/>
              </a:ext>
            </a:extLst>
          </p:cNvPr>
          <p:cNvGraphicFramePr>
            <a:graphicFrameLocks noChangeAspect="1"/>
          </p:cNvGraphicFramePr>
          <p:nvPr>
            <p:custDataLst>
              <p:tags r:id="rId1"/>
            </p:custDataLst>
            <p:extLst>
              <p:ext uri="{D42A27DB-BD31-4B8C-83A1-F6EECF244321}">
                <p14:modId xmlns:p14="http://schemas.microsoft.com/office/powerpoint/2010/main" val="930550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1" imgH="411" progId="TCLayout.ActiveDocument.1">
                  <p:embed/>
                </p:oleObj>
              </mc:Choice>
              <mc:Fallback>
                <p:oleObj name="think-cell Slide" r:id="rId4" imgW="411" imgH="411" progId="TCLayout.ActiveDocument.1">
                  <p:embed/>
                  <p:pic>
                    <p:nvPicPr>
                      <p:cNvPr id="5" name="Object 4" hidden="1">
                        <a:extLst>
                          <a:ext uri="{FF2B5EF4-FFF2-40B4-BE49-F238E27FC236}">
                            <a16:creationId xmlns:a16="http://schemas.microsoft.com/office/drawing/2014/main" id="{5CAE819B-6FDD-5A77-E502-95D6B9BCE27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68847460-2192-8DE6-79B1-4373647B1ACB}"/>
              </a:ext>
            </a:extLst>
          </p:cNvPr>
          <p:cNvSpPr>
            <a:spLocks noGrp="1"/>
          </p:cNvSpPr>
          <p:nvPr>
            <p:ph type="ftr" sz="quarter" idx="10"/>
          </p:nvPr>
        </p:nvSpPr>
        <p:spPr/>
        <p:txBody>
          <a:bodyPr lIns="0" tIns="0" rIns="0" bIns="0" anchor="b"/>
          <a:lstStyle>
            <a:lvl1pPr>
              <a:defRPr lang="en-US" smtClean="0"/>
            </a:lvl1pPr>
          </a:lstStyle>
          <a:p>
            <a:endParaRPr lang="en-IL"/>
          </a:p>
        </p:txBody>
      </p:sp>
      <p:sp>
        <p:nvSpPr>
          <p:cNvPr id="4" name="Slide Number Placeholder 3">
            <a:extLst>
              <a:ext uri="{FF2B5EF4-FFF2-40B4-BE49-F238E27FC236}">
                <a16:creationId xmlns:a16="http://schemas.microsoft.com/office/drawing/2014/main" id="{65A0928E-4A76-25E1-C8FB-2470788D1056}"/>
              </a:ext>
            </a:extLst>
          </p:cNvPr>
          <p:cNvSpPr>
            <a:spLocks noGrp="1"/>
          </p:cNvSpPr>
          <p:nvPr>
            <p:ph type="sldNum" sz="quarter" idx="11"/>
          </p:nvPr>
        </p:nvSpPr>
        <p:spPr/>
        <p:txBody>
          <a:bodyPr/>
          <a:lstStyle/>
          <a:p>
            <a:fld id="{A959DDEF-E82B-4BB2-B69D-420B9CEF68DC}" type="slidenum">
              <a:rPr lang="en-IL" smtClean="0"/>
              <a:t>‹#›</a:t>
            </a:fld>
            <a:endParaRPr lang="en-IL"/>
          </a:p>
        </p:txBody>
      </p:sp>
      <p:sp>
        <p:nvSpPr>
          <p:cNvPr id="2" name="Content Placeholder 2">
            <a:extLst>
              <a:ext uri="{FF2B5EF4-FFF2-40B4-BE49-F238E27FC236}">
                <a16:creationId xmlns:a16="http://schemas.microsoft.com/office/drawing/2014/main" id="{5A856F06-20D7-E4FF-C357-196E70360A5B}"/>
              </a:ext>
            </a:extLst>
          </p:cNvPr>
          <p:cNvSpPr>
            <a:spLocks noGrp="1"/>
          </p:cNvSpPr>
          <p:nvPr>
            <p:ph idx="1" hasCustomPrompt="1"/>
          </p:nvPr>
        </p:nvSpPr>
        <p:spPr>
          <a:xfrm>
            <a:off x="992959" y="2998114"/>
            <a:ext cx="10206082" cy="2480342"/>
          </a:xfrm>
        </p:spPr>
        <p:txBody>
          <a:bodyPr anchor="t">
            <a:normAutofit/>
          </a:bodyPr>
          <a:lstStyle>
            <a:lvl1pPr marL="228600" indent="-228600">
              <a:buClr>
                <a:srgbClr val="FEAB21"/>
              </a:buClr>
              <a:buFont typeface="Wingdings" panose="05000000000000000000" pitchFamily="2" charset="2"/>
              <a:buChar char="§"/>
              <a:defRPr sz="2000" b="1">
                <a:solidFill>
                  <a:srgbClr val="334050"/>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rgbClr val="717984"/>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rgbClr val="717984"/>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rgbClr val="717984"/>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rgbClr val="717984"/>
                </a:solidFill>
                <a:latin typeface="Gilroy" panose="00000500000000000000"/>
                <a:cs typeface="Poppins Light" panose="00000400000000000000" pitchFamily="2" charset="0"/>
              </a:defRPr>
            </a:lvl5pPr>
          </a:lstStyle>
          <a:p>
            <a:pPr lvl="0"/>
            <a:r>
              <a:rPr lang="en-US"/>
              <a:t>{SUBSECTION TITLE SLIDE}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481722"/>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UBSECTION 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C4E4F1D-9627-971B-5789-8EA481CFEDD1}"/>
              </a:ext>
            </a:extLst>
          </p:cNvPr>
          <p:cNvGrpSpPr/>
          <p:nvPr/>
        </p:nvGrpSpPr>
        <p:grpSpPr>
          <a:xfrm>
            <a:off x="3341480" y="852742"/>
            <a:ext cx="8321040" cy="5120640"/>
            <a:chOff x="3341480" y="852742"/>
            <a:chExt cx="8321040" cy="5120640"/>
          </a:xfrm>
        </p:grpSpPr>
        <p:pic>
          <p:nvPicPr>
            <p:cNvPr id="8" name="Picture 2" descr="Architectural Interior Photography of a Warehouse Interior | David Fonda  Architectural Photography">
              <a:extLst>
                <a:ext uri="{FF2B5EF4-FFF2-40B4-BE49-F238E27FC236}">
                  <a16:creationId xmlns:a16="http://schemas.microsoft.com/office/drawing/2014/main" id="{B708C6A7-EB8E-2D78-EB49-5F227DA8874D}"/>
                </a:ext>
              </a:extLst>
            </p:cNvPr>
            <p:cNvPicPr>
              <a:picLocks noChangeAspect="1" noChangeArrowheads="1"/>
            </p:cNvPicPr>
            <p:nvPr/>
          </p:nvPicPr>
          <p:blipFill>
            <a:blip r:embed="rId3" cstate="screen">
              <a:duotone>
                <a:prstClr val="black"/>
                <a:schemeClr val="tx2">
                  <a:lumMod val="60000"/>
                  <a:lumOff val="40000"/>
                  <a:tint val="45000"/>
                  <a:satMod val="400000"/>
                </a:schemeClr>
              </a:duotone>
              <a:extLst>
                <a:ext uri="{28A0092B-C50C-407E-A947-70E740481C1C}">
                  <a14:useLocalDpi xmlns:a14="http://schemas.microsoft.com/office/drawing/2010/main"/>
                </a:ext>
              </a:extLst>
            </a:blip>
            <a:srcRect/>
            <a:stretch>
              <a:fillRect/>
            </a:stretch>
          </p:blipFill>
          <p:spPr bwMode="auto">
            <a:xfrm>
              <a:off x="3341480" y="852742"/>
              <a:ext cx="8318688" cy="51206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2C335F5-CBEF-F428-434C-F4307302E4C7}"/>
                </a:ext>
              </a:extLst>
            </p:cNvPr>
            <p:cNvSpPr/>
            <p:nvPr/>
          </p:nvSpPr>
          <p:spPr>
            <a:xfrm>
              <a:off x="3341480" y="852742"/>
              <a:ext cx="8321040" cy="5120640"/>
            </a:xfrm>
            <a:prstGeom prst="rect">
              <a:avLst/>
            </a:prstGeom>
            <a:gradFill>
              <a:gsLst>
                <a:gs pos="100000">
                  <a:schemeClr val="bg1"/>
                </a:gs>
                <a:gs pos="53000">
                  <a:srgbClr val="FFFFFF">
                    <a:alpha val="75000"/>
                  </a:srgbClr>
                </a:gs>
                <a:gs pos="0">
                  <a:schemeClr val="bg1">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EFB853D-51BC-2DCE-F945-6F7DCDD78C87}"/>
              </a:ext>
            </a:extLst>
          </p:cNvPr>
          <p:cNvSpPr/>
          <p:nvPr/>
        </p:nvSpPr>
        <p:spPr>
          <a:xfrm>
            <a:off x="11487368" y="2349000"/>
            <a:ext cx="172800" cy="2160000"/>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graphicFrame>
        <p:nvGraphicFramePr>
          <p:cNvPr id="5" name="Object 4" hidden="1">
            <a:extLst>
              <a:ext uri="{FF2B5EF4-FFF2-40B4-BE49-F238E27FC236}">
                <a16:creationId xmlns:a16="http://schemas.microsoft.com/office/drawing/2014/main" id="{5CAE819B-6FDD-5A77-E502-95D6B9BCE271}"/>
              </a:ext>
            </a:extLst>
          </p:cNvPr>
          <p:cNvGraphicFramePr>
            <a:graphicFrameLocks noChangeAspect="1"/>
          </p:cNvGraphicFramePr>
          <p:nvPr>
            <p:custDataLst>
              <p:tags r:id="rId1"/>
            </p:custDataLst>
            <p:extLst>
              <p:ext uri="{D42A27DB-BD31-4B8C-83A1-F6EECF244321}">
                <p14:modId xmlns:p14="http://schemas.microsoft.com/office/powerpoint/2010/main" val="930550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1" imgH="411" progId="TCLayout.ActiveDocument.1">
                  <p:embed/>
                </p:oleObj>
              </mc:Choice>
              <mc:Fallback>
                <p:oleObj name="think-cell Slide" r:id="rId4" imgW="411" imgH="411" progId="TCLayout.ActiveDocument.1">
                  <p:embed/>
                  <p:pic>
                    <p:nvPicPr>
                      <p:cNvPr id="5" name="Object 4" hidden="1">
                        <a:extLst>
                          <a:ext uri="{FF2B5EF4-FFF2-40B4-BE49-F238E27FC236}">
                            <a16:creationId xmlns:a16="http://schemas.microsoft.com/office/drawing/2014/main" id="{5CAE819B-6FDD-5A77-E502-95D6B9BCE27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68847460-2192-8DE6-79B1-4373647B1ACB}"/>
              </a:ext>
            </a:extLst>
          </p:cNvPr>
          <p:cNvSpPr>
            <a:spLocks noGrp="1"/>
          </p:cNvSpPr>
          <p:nvPr>
            <p:ph type="ftr" sz="quarter" idx="10"/>
          </p:nvPr>
        </p:nvSpPr>
        <p:spPr/>
        <p:txBody>
          <a:bodyPr lIns="0" tIns="0" rIns="0" bIns="0" anchor="b"/>
          <a:lstStyle>
            <a:lvl1pPr>
              <a:defRPr lang="en-US" smtClean="0"/>
            </a:lvl1pPr>
          </a:lstStyle>
          <a:p>
            <a:endParaRPr lang="en-IL"/>
          </a:p>
        </p:txBody>
      </p:sp>
      <p:sp>
        <p:nvSpPr>
          <p:cNvPr id="4" name="Slide Number Placeholder 3">
            <a:extLst>
              <a:ext uri="{FF2B5EF4-FFF2-40B4-BE49-F238E27FC236}">
                <a16:creationId xmlns:a16="http://schemas.microsoft.com/office/drawing/2014/main" id="{65A0928E-4A76-25E1-C8FB-2470788D1056}"/>
              </a:ext>
            </a:extLst>
          </p:cNvPr>
          <p:cNvSpPr>
            <a:spLocks noGrp="1"/>
          </p:cNvSpPr>
          <p:nvPr>
            <p:ph type="sldNum" sz="quarter" idx="11"/>
          </p:nvPr>
        </p:nvSpPr>
        <p:spPr/>
        <p:txBody>
          <a:bodyPr/>
          <a:lstStyle/>
          <a:p>
            <a:fld id="{A959DDEF-E82B-4BB2-B69D-420B9CEF68DC}" type="slidenum">
              <a:rPr lang="en-IL" smtClean="0"/>
              <a:t>‹#›</a:t>
            </a:fld>
            <a:endParaRPr lang="en-IL"/>
          </a:p>
        </p:txBody>
      </p:sp>
      <p:sp>
        <p:nvSpPr>
          <p:cNvPr id="6" name="Content Placeholder 2">
            <a:extLst>
              <a:ext uri="{FF2B5EF4-FFF2-40B4-BE49-F238E27FC236}">
                <a16:creationId xmlns:a16="http://schemas.microsoft.com/office/drawing/2014/main" id="{E1E345CB-5E3C-4DC5-360A-4655BCFB73ED}"/>
              </a:ext>
            </a:extLst>
          </p:cNvPr>
          <p:cNvSpPr>
            <a:spLocks noGrp="1"/>
          </p:cNvSpPr>
          <p:nvPr>
            <p:ph idx="1" hasCustomPrompt="1"/>
          </p:nvPr>
        </p:nvSpPr>
        <p:spPr>
          <a:xfrm>
            <a:off x="992959" y="2998114"/>
            <a:ext cx="10206082" cy="2480342"/>
          </a:xfrm>
        </p:spPr>
        <p:txBody>
          <a:bodyPr anchor="t">
            <a:normAutofit/>
          </a:bodyPr>
          <a:lstStyle>
            <a:lvl1pPr marL="228600" indent="-228600">
              <a:buClr>
                <a:srgbClr val="FEAB21"/>
              </a:buClr>
              <a:buFont typeface="Wingdings" panose="05000000000000000000" pitchFamily="2" charset="2"/>
              <a:buChar char="§"/>
              <a:defRPr sz="2000" b="1">
                <a:solidFill>
                  <a:srgbClr val="334050"/>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rgbClr val="717984"/>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rgbClr val="717984"/>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rgbClr val="717984"/>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rgbClr val="717984"/>
                </a:solidFill>
                <a:latin typeface="Gilroy" panose="00000500000000000000"/>
                <a:cs typeface="Poppins Light" panose="00000400000000000000" pitchFamily="2" charset="0"/>
              </a:defRPr>
            </a:lvl5pPr>
          </a:lstStyle>
          <a:p>
            <a:pPr lvl="0"/>
            <a:r>
              <a:rPr lang="en-US"/>
              <a:t>{SUBSECTION TITLE SLIDE}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3849596"/>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formats">
    <p:spTree>
      <p:nvGrpSpPr>
        <p:cNvPr id="1" name=""/>
        <p:cNvGrpSpPr/>
        <p:nvPr/>
      </p:nvGrpSpPr>
      <p:grpSpPr>
        <a:xfrm>
          <a:off x="0" y="0"/>
          <a:ext cx="0" cy="0"/>
          <a:chOff x="0" y="0"/>
          <a:chExt cx="0" cy="0"/>
        </a:xfrm>
      </p:grpSpPr>
      <p:sp>
        <p:nvSpPr>
          <p:cNvPr id="49" name="Content Placeholder 2">
            <a:extLst>
              <a:ext uri="{FF2B5EF4-FFF2-40B4-BE49-F238E27FC236}">
                <a16:creationId xmlns:a16="http://schemas.microsoft.com/office/drawing/2014/main" id="{3D6125BE-7A21-B118-6016-60EB1C055724}"/>
              </a:ext>
            </a:extLst>
          </p:cNvPr>
          <p:cNvSpPr>
            <a:spLocks noGrp="1"/>
          </p:cNvSpPr>
          <p:nvPr>
            <p:ph idx="1"/>
          </p:nvPr>
        </p:nvSpPr>
        <p:spPr>
          <a:xfrm>
            <a:off x="992959" y="1613266"/>
            <a:ext cx="10206082" cy="3631469"/>
          </a:xfrm>
        </p:spPr>
        <p:txBody>
          <a:bodyPr anchor="ctr">
            <a:normAutofit/>
          </a:bodyPr>
          <a:lstStyle>
            <a:lvl1pPr marL="228600" indent="-228600">
              <a:buClr>
                <a:srgbClr val="FEAB21"/>
              </a:buClr>
              <a:buFont typeface="Wingdings" panose="05000000000000000000" pitchFamily="2" charset="2"/>
              <a:buChar char="§"/>
              <a:defRPr sz="2000">
                <a:solidFill>
                  <a:srgbClr val="334050"/>
                </a:solidFill>
                <a:latin typeface="Lato Medium" panose="020F0502020204030203" pitchFamily="34" charset="0"/>
                <a:ea typeface="Lato Medium" panose="020F0502020204030203" pitchFamily="34" charset="0"/>
                <a:cs typeface="Lato Medium" panose="020F0502020204030203" pitchFamily="34" charset="0"/>
              </a:defRPr>
            </a:lvl1pPr>
            <a:lvl2pPr marL="514350" indent="-228600">
              <a:lnSpc>
                <a:spcPct val="100000"/>
              </a:lnSpc>
              <a:spcBef>
                <a:spcPts val="600"/>
              </a:spcBef>
              <a:defRPr sz="18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2pPr>
            <a:lvl3pPr marL="801688" indent="-228600">
              <a:lnSpc>
                <a:spcPct val="100000"/>
              </a:lnSpc>
              <a:spcBef>
                <a:spcPts val="600"/>
              </a:spcBef>
              <a:buSzPct val="85000"/>
              <a:buFont typeface="Courier New" panose="02070309020205020404" pitchFamily="49" charset="0"/>
              <a:buChar char="o"/>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3pPr>
            <a:lvl4pPr marL="1139825" indent="-228600">
              <a:lnSpc>
                <a:spcPct val="100000"/>
              </a:lnSpc>
              <a:spcBef>
                <a:spcPts val="600"/>
              </a:spcBef>
              <a:buFont typeface="Calibri" panose="020F0502020204030204" pitchFamily="34" charset="0"/>
              <a:buChar char="­"/>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4pPr>
            <a:lvl5pPr marL="1376363" indent="-236538">
              <a:lnSpc>
                <a:spcPct val="100000"/>
              </a:lnSpc>
              <a:spcBef>
                <a:spcPts val="600"/>
              </a:spcBef>
              <a:buSzPct val="70000"/>
              <a:buFont typeface="Wingdings" panose="05000000000000000000" pitchFamily="2" charset="2"/>
              <a:buChar char="Ø"/>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0" name="Picture 49" descr="Icon&#10;&#10;Description automatically generated">
            <a:extLst>
              <a:ext uri="{FF2B5EF4-FFF2-40B4-BE49-F238E27FC236}">
                <a16:creationId xmlns:a16="http://schemas.microsoft.com/office/drawing/2014/main" id="{790142F4-E28A-B9BC-EAC0-962730A0FD4A}"/>
              </a:ext>
            </a:extLst>
          </p:cNvPr>
          <p:cNvPicPr>
            <a:picLocks noChangeAspect="1"/>
          </p:cNvPicPr>
          <p:nvPr/>
        </p:nvPicPr>
        <p:blipFill rotWithShape="1">
          <a:blip r:embed="rId2" cstate="screen">
            <a:alphaModFix amt="20000"/>
            <a:extLst>
              <a:ext uri="{28A0092B-C50C-407E-A947-70E740481C1C}">
                <a14:useLocalDpi xmlns:a14="http://schemas.microsoft.com/office/drawing/2010/main"/>
              </a:ext>
            </a:extLst>
          </a:blip>
          <a:srcRect/>
          <a:stretch/>
        </p:blipFill>
        <p:spPr>
          <a:xfrm>
            <a:off x="8718530" y="0"/>
            <a:ext cx="3473470" cy="6858000"/>
          </a:xfrm>
          <a:prstGeom prst="rect">
            <a:avLst/>
          </a:prstGeom>
        </p:spPr>
      </p:pic>
    </p:spTree>
    <p:extLst>
      <p:ext uri="{BB962C8B-B14F-4D97-AF65-F5344CB8AC3E}">
        <p14:creationId xmlns:p14="http://schemas.microsoft.com/office/powerpoint/2010/main" val="1029608851"/>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Text format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5AC7EA7F-C1CD-A3C3-64F2-016EC7576C04}"/>
              </a:ext>
            </a:extLst>
          </p:cNvPr>
          <p:cNvSpPr>
            <a:spLocks noGrp="1"/>
          </p:cNvSpPr>
          <p:nvPr>
            <p:ph type="title"/>
          </p:nvPr>
        </p:nvSpPr>
        <p:spPr>
          <a:xfrm>
            <a:off x="762555" y="546306"/>
            <a:ext cx="10072437" cy="685481"/>
          </a:xfrm>
        </p:spPr>
        <p:txBody>
          <a:bodyPr anchor="ctr">
            <a:normAutofit/>
          </a:bodyPr>
          <a:lstStyle>
            <a:lvl1pPr>
              <a:defRPr sz="2160" b="1">
                <a:solidFill>
                  <a:srgbClr val="44546A"/>
                </a:solidFill>
                <a:latin typeface="Gilroy"/>
              </a:defRPr>
            </a:lvl1pPr>
          </a:lstStyle>
          <a:p>
            <a:r>
              <a:rPr lang="en-US"/>
              <a:t>Click to edit Master title style</a:t>
            </a:r>
          </a:p>
        </p:txBody>
      </p:sp>
      <p:sp>
        <p:nvSpPr>
          <p:cNvPr id="3" name="Content Placeholder 2">
            <a:extLst>
              <a:ext uri="{FF2B5EF4-FFF2-40B4-BE49-F238E27FC236}">
                <a16:creationId xmlns:a16="http://schemas.microsoft.com/office/drawing/2014/main" id="{BA20CD80-393A-DC33-8D6B-E1C1A73A1C6B}"/>
              </a:ext>
            </a:extLst>
          </p:cNvPr>
          <p:cNvSpPr>
            <a:spLocks noGrp="1"/>
          </p:cNvSpPr>
          <p:nvPr>
            <p:ph idx="1"/>
          </p:nvPr>
        </p:nvSpPr>
        <p:spPr>
          <a:xfrm>
            <a:off x="992959" y="1613266"/>
            <a:ext cx="10206082" cy="3631469"/>
          </a:xfrm>
        </p:spPr>
        <p:txBody>
          <a:bodyPr anchor="ctr">
            <a:normAutofit/>
          </a:bodyPr>
          <a:lstStyle>
            <a:lvl1pPr marL="228600" indent="-228600">
              <a:buClr>
                <a:srgbClr val="FEAB21"/>
              </a:buClr>
              <a:buFont typeface="Wingdings" panose="05000000000000000000" pitchFamily="2" charset="2"/>
              <a:buChar char="§"/>
              <a:defRPr sz="2000">
                <a:solidFill>
                  <a:srgbClr val="334050"/>
                </a:solidFill>
                <a:latin typeface="Lato Medium" panose="020F0502020204030203" pitchFamily="34" charset="0"/>
                <a:ea typeface="Lato Medium" panose="020F0502020204030203" pitchFamily="34" charset="0"/>
                <a:cs typeface="Lato Medium" panose="020F0502020204030203" pitchFamily="34" charset="0"/>
              </a:defRPr>
            </a:lvl1pPr>
            <a:lvl2pPr marL="514350" indent="-228600">
              <a:lnSpc>
                <a:spcPct val="100000"/>
              </a:lnSpc>
              <a:spcBef>
                <a:spcPts val="600"/>
              </a:spcBef>
              <a:defRPr sz="18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2pPr>
            <a:lvl3pPr marL="801688" indent="-228600">
              <a:lnSpc>
                <a:spcPct val="100000"/>
              </a:lnSpc>
              <a:spcBef>
                <a:spcPts val="600"/>
              </a:spcBef>
              <a:buSzPct val="85000"/>
              <a:buFont typeface="Courier New" panose="02070309020205020404" pitchFamily="49" charset="0"/>
              <a:buChar char="o"/>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3pPr>
            <a:lvl4pPr marL="1139825" indent="-228600">
              <a:lnSpc>
                <a:spcPct val="100000"/>
              </a:lnSpc>
              <a:spcBef>
                <a:spcPts val="600"/>
              </a:spcBef>
              <a:buFont typeface="Calibri" panose="020F0502020204030204" pitchFamily="34" charset="0"/>
              <a:buChar char="­"/>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4pPr>
            <a:lvl5pPr marL="1376363" indent="-236538">
              <a:lnSpc>
                <a:spcPct val="100000"/>
              </a:lnSpc>
              <a:spcBef>
                <a:spcPts val="600"/>
              </a:spcBef>
              <a:buSzPct val="70000"/>
              <a:buFont typeface="Wingdings" panose="05000000000000000000" pitchFamily="2" charset="2"/>
              <a:buChar char="Ø"/>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411760"/>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Text formats">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FEA997C-D365-7D4B-AE1F-385074BB415E}"/>
              </a:ext>
            </a:extLst>
          </p:cNvPr>
          <p:cNvSpPr txBox="1"/>
          <p:nvPr/>
        </p:nvSpPr>
        <p:spPr>
          <a:xfrm>
            <a:off x="910662" y="915549"/>
            <a:ext cx="4948791" cy="683264"/>
          </a:xfrm>
          <a:prstGeom prst="rect">
            <a:avLst/>
          </a:prstGeom>
          <a:noFill/>
        </p:spPr>
        <p:txBody>
          <a:bodyPr wrap="none" rtlCol="0">
            <a:spAutoFit/>
          </a:bodyPr>
          <a:lstStyle/>
          <a:p>
            <a:r>
              <a:rPr lang="en-US" sz="3840" baseline="0">
                <a:solidFill>
                  <a:srgbClr val="33404F"/>
                </a:solidFill>
                <a:latin typeface="Gilroy" pitchFamily="2" charset="77"/>
              </a:rPr>
              <a:t>Main header (64) / dark</a:t>
            </a:r>
          </a:p>
        </p:txBody>
      </p:sp>
      <p:cxnSp>
        <p:nvCxnSpPr>
          <p:cNvPr id="8" name="Straight Connector 7">
            <a:extLst>
              <a:ext uri="{FF2B5EF4-FFF2-40B4-BE49-F238E27FC236}">
                <a16:creationId xmlns:a16="http://schemas.microsoft.com/office/drawing/2014/main" id="{444EAA47-46F9-7C4F-B99B-B7FE5D441664}"/>
              </a:ext>
            </a:extLst>
          </p:cNvPr>
          <p:cNvCxnSpPr>
            <a:cxnSpLocks/>
          </p:cNvCxnSpPr>
          <p:nvPr/>
        </p:nvCxnSpPr>
        <p:spPr>
          <a:xfrm>
            <a:off x="910663" y="2303566"/>
            <a:ext cx="2124909" cy="0"/>
          </a:xfrm>
          <a:prstGeom prst="line">
            <a:avLst/>
          </a:prstGeom>
          <a:ln w="53340">
            <a:solidFill>
              <a:srgbClr val="FFAB2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114F11D-EE09-CA4E-973D-E1625530AF1F}"/>
              </a:ext>
            </a:extLst>
          </p:cNvPr>
          <p:cNvSpPr txBox="1"/>
          <p:nvPr/>
        </p:nvSpPr>
        <p:spPr>
          <a:xfrm>
            <a:off x="910664" y="2553500"/>
            <a:ext cx="2784267" cy="288605"/>
          </a:xfrm>
          <a:prstGeom prst="rect">
            <a:avLst/>
          </a:prstGeom>
          <a:noFill/>
        </p:spPr>
        <p:txBody>
          <a:bodyPr wrap="square" rtlCol="0">
            <a:spAutoFit/>
          </a:bodyPr>
          <a:lstStyle/>
          <a:p>
            <a:pPr>
              <a:lnSpc>
                <a:spcPts val="1680"/>
              </a:lnSpc>
            </a:pPr>
            <a:r>
              <a:rPr lang="en-US" sz="120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(20) / dark</a:t>
            </a:r>
          </a:p>
        </p:txBody>
      </p:sp>
      <p:sp>
        <p:nvSpPr>
          <p:cNvPr id="10" name="TextBox 9">
            <a:extLst>
              <a:ext uri="{FF2B5EF4-FFF2-40B4-BE49-F238E27FC236}">
                <a16:creationId xmlns:a16="http://schemas.microsoft.com/office/drawing/2014/main" id="{790A1869-DCEF-D843-A03F-011B39F41C41}"/>
              </a:ext>
            </a:extLst>
          </p:cNvPr>
          <p:cNvSpPr txBox="1"/>
          <p:nvPr/>
        </p:nvSpPr>
        <p:spPr>
          <a:xfrm>
            <a:off x="910664" y="3003498"/>
            <a:ext cx="2784267" cy="310341"/>
          </a:xfrm>
          <a:prstGeom prst="rect">
            <a:avLst/>
          </a:prstGeom>
          <a:noFill/>
        </p:spPr>
        <p:txBody>
          <a:bodyPr wrap="square" rtlCol="0">
            <a:spAutoFit/>
          </a:bodyPr>
          <a:lstStyle/>
          <a:p>
            <a:pPr>
              <a:lnSpc>
                <a:spcPts val="1680"/>
              </a:lnSpc>
            </a:pPr>
            <a:r>
              <a:rPr lang="en-US" sz="144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(24) / dark</a:t>
            </a:r>
          </a:p>
        </p:txBody>
      </p:sp>
      <p:sp>
        <p:nvSpPr>
          <p:cNvPr id="11" name="TextBox 10">
            <a:extLst>
              <a:ext uri="{FF2B5EF4-FFF2-40B4-BE49-F238E27FC236}">
                <a16:creationId xmlns:a16="http://schemas.microsoft.com/office/drawing/2014/main" id="{79D33E70-4F0D-B544-A49E-7CA9C1E36F7F}"/>
              </a:ext>
            </a:extLst>
          </p:cNvPr>
          <p:cNvSpPr txBox="1"/>
          <p:nvPr/>
        </p:nvSpPr>
        <p:spPr>
          <a:xfrm>
            <a:off x="910664" y="3474580"/>
            <a:ext cx="2784267" cy="391582"/>
          </a:xfrm>
          <a:prstGeom prst="rect">
            <a:avLst/>
          </a:prstGeom>
          <a:noFill/>
        </p:spPr>
        <p:txBody>
          <a:bodyPr wrap="square" rtlCol="0">
            <a:spAutoFit/>
          </a:bodyPr>
          <a:lstStyle/>
          <a:p>
            <a:pPr>
              <a:lnSpc>
                <a:spcPts val="264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(30) / dark</a:t>
            </a:r>
          </a:p>
        </p:txBody>
      </p:sp>
      <p:sp>
        <p:nvSpPr>
          <p:cNvPr id="12" name="TextBox 11">
            <a:extLst>
              <a:ext uri="{FF2B5EF4-FFF2-40B4-BE49-F238E27FC236}">
                <a16:creationId xmlns:a16="http://schemas.microsoft.com/office/drawing/2014/main" id="{A74942DA-BD08-704B-AA9D-18268909DDC9}"/>
              </a:ext>
            </a:extLst>
          </p:cNvPr>
          <p:cNvSpPr txBox="1"/>
          <p:nvPr/>
        </p:nvSpPr>
        <p:spPr>
          <a:xfrm>
            <a:off x="910664" y="1651928"/>
            <a:ext cx="3461845" cy="424732"/>
          </a:xfrm>
          <a:prstGeom prst="rect">
            <a:avLst/>
          </a:prstGeom>
          <a:noFill/>
        </p:spPr>
        <p:txBody>
          <a:bodyPr wrap="none" rtlCol="0">
            <a:spAutoFit/>
          </a:bodyPr>
          <a:lstStyle/>
          <a:p>
            <a:r>
              <a:rPr lang="en-US" sz="2160">
                <a:solidFill>
                  <a:srgbClr val="33404F"/>
                </a:solidFill>
                <a:latin typeface="Gilroy" pitchFamily="2" charset="77"/>
              </a:rPr>
              <a:t>Secondary header (36) / dark</a:t>
            </a:r>
          </a:p>
        </p:txBody>
      </p:sp>
      <p:sp>
        <p:nvSpPr>
          <p:cNvPr id="13" name="TextBox 12">
            <a:extLst>
              <a:ext uri="{FF2B5EF4-FFF2-40B4-BE49-F238E27FC236}">
                <a16:creationId xmlns:a16="http://schemas.microsoft.com/office/drawing/2014/main" id="{0619DA71-64DA-3549-BF5C-A586A80EE4EE}"/>
              </a:ext>
            </a:extLst>
          </p:cNvPr>
          <p:cNvSpPr txBox="1"/>
          <p:nvPr/>
        </p:nvSpPr>
        <p:spPr>
          <a:xfrm>
            <a:off x="910664" y="5518207"/>
            <a:ext cx="2735649" cy="285335"/>
          </a:xfrm>
          <a:prstGeom prst="rect">
            <a:avLst/>
          </a:prstGeom>
          <a:noFill/>
        </p:spPr>
        <p:txBody>
          <a:bodyPr wrap="square" rtlCol="0">
            <a:spAutoFit/>
          </a:bodyPr>
          <a:lstStyle/>
          <a:p>
            <a:pPr>
              <a:lnSpc>
                <a:spcPts val="1680"/>
              </a:lnSpc>
            </a:pPr>
            <a:r>
              <a:rPr lang="en-US" sz="1080" b="0" i="1">
                <a:solidFill>
                  <a:srgbClr val="33404F"/>
                </a:solidFill>
                <a:latin typeface="Lato Light" panose="020F0502020204030203" pitchFamily="34" charset="0"/>
                <a:ea typeface="Lato Light" panose="020F0502020204030203" pitchFamily="34" charset="0"/>
                <a:cs typeface="Lato Light" panose="020F0502020204030203" pitchFamily="34" charset="0"/>
              </a:rPr>
              <a:t>Image / table / graph description (18) / dark</a:t>
            </a:r>
          </a:p>
        </p:txBody>
      </p:sp>
      <p:sp>
        <p:nvSpPr>
          <p:cNvPr id="3" name="Rectangle 2">
            <a:extLst>
              <a:ext uri="{FF2B5EF4-FFF2-40B4-BE49-F238E27FC236}">
                <a16:creationId xmlns:a16="http://schemas.microsoft.com/office/drawing/2014/main" id="{25F6FA2F-DF42-4842-A87B-B45DD778661F}"/>
              </a:ext>
            </a:extLst>
          </p:cNvPr>
          <p:cNvSpPr/>
          <p:nvPr/>
        </p:nvSpPr>
        <p:spPr>
          <a:xfrm>
            <a:off x="910663" y="4106993"/>
            <a:ext cx="2784267" cy="1100771"/>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4" name="Rectangle 3">
            <a:extLst>
              <a:ext uri="{FF2B5EF4-FFF2-40B4-BE49-F238E27FC236}">
                <a16:creationId xmlns:a16="http://schemas.microsoft.com/office/drawing/2014/main" id="{0D761772-B1D0-A34B-B091-2DA7943FB0CD}"/>
              </a:ext>
            </a:extLst>
          </p:cNvPr>
          <p:cNvSpPr/>
          <p:nvPr/>
        </p:nvSpPr>
        <p:spPr>
          <a:xfrm>
            <a:off x="809751" y="4304937"/>
            <a:ext cx="104180" cy="701426"/>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14" name="TextBox 13">
            <a:extLst>
              <a:ext uri="{FF2B5EF4-FFF2-40B4-BE49-F238E27FC236}">
                <a16:creationId xmlns:a16="http://schemas.microsoft.com/office/drawing/2014/main" id="{63ADF0A5-D30C-4540-9AE8-C5C81D852FC9}"/>
              </a:ext>
            </a:extLst>
          </p:cNvPr>
          <p:cNvSpPr txBox="1"/>
          <p:nvPr/>
        </p:nvSpPr>
        <p:spPr>
          <a:xfrm>
            <a:off x="1132913" y="4423047"/>
            <a:ext cx="2277256" cy="506614"/>
          </a:xfrm>
          <a:prstGeom prst="rect">
            <a:avLst/>
          </a:prstGeom>
          <a:noFill/>
        </p:spPr>
        <p:txBody>
          <a:bodyPr wrap="square" rtlCol="0">
            <a:spAutoFit/>
          </a:bodyPr>
          <a:lstStyle/>
          <a:p>
            <a:pPr>
              <a:lnSpc>
                <a:spcPts val="1680"/>
              </a:lnSpc>
            </a:pPr>
            <a:r>
              <a:rPr lang="en-US" sz="1200" b="0" i="0">
                <a:solidFill>
                  <a:schemeClr val="bg1"/>
                </a:solidFill>
                <a:latin typeface="Lato Medium" panose="020F0502020204030203" pitchFamily="34" charset="0"/>
                <a:ea typeface="Lato Medium" panose="020F0502020204030203" pitchFamily="34" charset="0"/>
                <a:cs typeface="Lato Medium" panose="020F0502020204030203" pitchFamily="34" charset="0"/>
              </a:rPr>
              <a:t>Indented box’ header:</a:t>
            </a:r>
          </a:p>
          <a:p>
            <a:pPr>
              <a:lnSpc>
                <a:spcPts val="1680"/>
              </a:lnSpc>
            </a:pPr>
            <a:r>
              <a:rPr lang="en-US" sz="1200">
                <a:solidFill>
                  <a:srgbClr val="C2C6CA"/>
                </a:solidFill>
                <a:latin typeface="Lato Light" panose="020F0502020204030203" pitchFamily="34" charset="0"/>
                <a:ea typeface="Lato Light" panose="020F0502020204030203" pitchFamily="34" charset="0"/>
                <a:cs typeface="Lato Light" panose="020F0502020204030203" pitchFamily="34" charset="0"/>
              </a:rPr>
              <a:t>Indented box’ small body (20)</a:t>
            </a:r>
          </a:p>
        </p:txBody>
      </p:sp>
      <p:sp>
        <p:nvSpPr>
          <p:cNvPr id="16" name="TextBox 15">
            <a:extLst>
              <a:ext uri="{FF2B5EF4-FFF2-40B4-BE49-F238E27FC236}">
                <a16:creationId xmlns:a16="http://schemas.microsoft.com/office/drawing/2014/main" id="{BA0D80FE-B886-4344-9706-F8E8749BF116}"/>
              </a:ext>
            </a:extLst>
          </p:cNvPr>
          <p:cNvSpPr txBox="1"/>
          <p:nvPr/>
        </p:nvSpPr>
        <p:spPr>
          <a:xfrm>
            <a:off x="910664" y="44676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Text styles</a:t>
            </a:r>
          </a:p>
        </p:txBody>
      </p:sp>
      <p:sp>
        <p:nvSpPr>
          <p:cNvPr id="17" name="TextBox 16">
            <a:extLst>
              <a:ext uri="{FF2B5EF4-FFF2-40B4-BE49-F238E27FC236}">
                <a16:creationId xmlns:a16="http://schemas.microsoft.com/office/drawing/2014/main" id="{7B495B2D-DCB6-F448-BD8F-D614BA336364}"/>
              </a:ext>
            </a:extLst>
          </p:cNvPr>
          <p:cNvSpPr txBox="1"/>
          <p:nvPr/>
        </p:nvSpPr>
        <p:spPr>
          <a:xfrm>
            <a:off x="9505128" y="446760"/>
            <a:ext cx="1632469"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Color palette</a:t>
            </a:r>
          </a:p>
        </p:txBody>
      </p:sp>
      <p:sp>
        <p:nvSpPr>
          <p:cNvPr id="22" name="Rectangle 21">
            <a:extLst>
              <a:ext uri="{FF2B5EF4-FFF2-40B4-BE49-F238E27FC236}">
                <a16:creationId xmlns:a16="http://schemas.microsoft.com/office/drawing/2014/main" id="{B2305EA2-D101-9348-8723-2982C3B74262}"/>
              </a:ext>
            </a:extLst>
          </p:cNvPr>
          <p:cNvSpPr/>
          <p:nvPr/>
        </p:nvSpPr>
        <p:spPr>
          <a:xfrm>
            <a:off x="9570697" y="3433786"/>
            <a:ext cx="1566899" cy="559969"/>
          </a:xfrm>
          <a:prstGeom prst="rect">
            <a:avLst/>
          </a:prstGeom>
          <a:solidFill>
            <a:srgbClr val="EB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5" name="TextBox 24">
            <a:extLst>
              <a:ext uri="{FF2B5EF4-FFF2-40B4-BE49-F238E27FC236}">
                <a16:creationId xmlns:a16="http://schemas.microsoft.com/office/drawing/2014/main" id="{8E4E1EA3-5313-414F-8750-DEEE0CE2CC85}"/>
              </a:ext>
            </a:extLst>
          </p:cNvPr>
          <p:cNvSpPr txBox="1"/>
          <p:nvPr/>
        </p:nvSpPr>
        <p:spPr>
          <a:xfrm>
            <a:off x="4237078" y="2407534"/>
            <a:ext cx="4791473" cy="4264437"/>
          </a:xfrm>
          <a:prstGeom prst="rect">
            <a:avLst/>
          </a:prstGeom>
          <a:noFill/>
        </p:spPr>
        <p:txBody>
          <a:bodyPr wrap="square" rtlCol="0">
            <a:spAutoFit/>
          </a:bodyPr>
          <a:lstStyle/>
          <a:p>
            <a:pPr marL="0" algn="l" defTabSz="914345" rtl="0" eaLnBrk="1" latinLnBrk="0" hangingPunct="1">
              <a:lnSpc>
                <a:spcPts val="2640"/>
              </a:lnSpc>
              <a:spcBef>
                <a:spcPts val="840"/>
              </a:spcBef>
            </a:pPr>
            <a:r>
              <a:rPr lang="en-US" sz="1800" kern="1200">
                <a:solidFill>
                  <a:srgbClr val="5B6672"/>
                </a:solidFill>
                <a:latin typeface="Lato Light" panose="020F0502020204030203" pitchFamily="34" charset="0"/>
                <a:ea typeface="Lato Light" panose="020F0502020204030203" pitchFamily="34" charset="0"/>
                <a:cs typeface="Lato Light" panose="020F0502020204030203" pitchFamily="34" charset="0"/>
              </a:rPr>
              <a:t>Faropoint is a US Real Estate Logistics Investment Firm, founded in 2012. The company is focusing on Middle &amp; Last mile Industrial Real Estate.</a:t>
            </a:r>
          </a:p>
          <a:p>
            <a:pPr marL="0" algn="l" defTabSz="914345" rtl="0" eaLnBrk="1" latinLnBrk="0" hangingPunct="1">
              <a:lnSpc>
                <a:spcPts val="2640"/>
              </a:lnSpc>
              <a:spcBef>
                <a:spcPts val="840"/>
              </a:spcBef>
            </a:pPr>
            <a:r>
              <a:rPr lang="en-US" sz="1800" b="0" i="0" kern="1200">
                <a:solidFill>
                  <a:srgbClr val="33404F"/>
                </a:solidFill>
                <a:latin typeface="Lato" panose="020F0502020204030203" pitchFamily="34" charset="0"/>
                <a:ea typeface="Lato" panose="020F0502020204030203" pitchFamily="34" charset="0"/>
                <a:cs typeface="Lato" panose="020F0502020204030203" pitchFamily="34" charset="0"/>
              </a:rPr>
              <a:t>Faropoint is Launching its Second Real Estate Logistics Fund (Faropoint Logistic Fund II) Targeting $250M of Equity @12-14% NET IRR.</a:t>
            </a:r>
          </a:p>
          <a:p>
            <a:pPr marL="0" algn="l" defTabSz="914345" rtl="0" eaLnBrk="1" latinLnBrk="0" hangingPunct="1">
              <a:lnSpc>
                <a:spcPts val="2640"/>
              </a:lnSpc>
              <a:spcBef>
                <a:spcPts val="840"/>
              </a:spcBef>
            </a:pPr>
            <a:r>
              <a:rPr lang="en-US" sz="1800" kern="1200">
                <a:solidFill>
                  <a:srgbClr val="5B6672"/>
                </a:solidFill>
                <a:latin typeface="Lato Light" panose="020F0502020204030203" pitchFamily="34" charset="0"/>
                <a:ea typeface="Lato Light" panose="020F0502020204030203" pitchFamily="34" charset="0"/>
                <a:cs typeface="Lato Light" panose="020F0502020204030203" pitchFamily="34" charset="0"/>
              </a:rPr>
              <a:t>Amongst our Investors are Institutional Pension Funds and Insurance Companies, Universities, Top Tier Family Offices and HNWI</a:t>
            </a:r>
          </a:p>
        </p:txBody>
      </p:sp>
      <p:sp>
        <p:nvSpPr>
          <p:cNvPr id="28" name="Rectangle 27">
            <a:extLst>
              <a:ext uri="{FF2B5EF4-FFF2-40B4-BE49-F238E27FC236}">
                <a16:creationId xmlns:a16="http://schemas.microsoft.com/office/drawing/2014/main" id="{3AA9A057-6557-4143-9C87-B3BAC7A0F2C6}"/>
              </a:ext>
            </a:extLst>
          </p:cNvPr>
          <p:cNvSpPr/>
          <p:nvPr/>
        </p:nvSpPr>
        <p:spPr>
          <a:xfrm>
            <a:off x="9570697" y="915550"/>
            <a:ext cx="1566899" cy="559969"/>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9" name="Rectangle 28">
            <a:extLst>
              <a:ext uri="{FF2B5EF4-FFF2-40B4-BE49-F238E27FC236}">
                <a16:creationId xmlns:a16="http://schemas.microsoft.com/office/drawing/2014/main" id="{02AFE752-5A40-994B-9BE4-B4E4F7E69A04}"/>
              </a:ext>
            </a:extLst>
          </p:cNvPr>
          <p:cNvSpPr/>
          <p:nvPr/>
        </p:nvSpPr>
        <p:spPr>
          <a:xfrm>
            <a:off x="9570697" y="1545109"/>
            <a:ext cx="1566899" cy="559969"/>
          </a:xfrm>
          <a:prstGeom prst="rect">
            <a:avLst/>
          </a:prstGeom>
          <a:solidFill>
            <a:srgbClr val="5B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30" name="Rectangle 29">
            <a:extLst>
              <a:ext uri="{FF2B5EF4-FFF2-40B4-BE49-F238E27FC236}">
                <a16:creationId xmlns:a16="http://schemas.microsoft.com/office/drawing/2014/main" id="{DAFA7FEF-4A4E-7B40-8D14-9E7E48BA5DCA}"/>
              </a:ext>
            </a:extLst>
          </p:cNvPr>
          <p:cNvSpPr/>
          <p:nvPr/>
        </p:nvSpPr>
        <p:spPr>
          <a:xfrm>
            <a:off x="9570697" y="2174668"/>
            <a:ext cx="1566899" cy="559969"/>
          </a:xfrm>
          <a:prstGeom prst="rect">
            <a:avLst/>
          </a:prstGeom>
          <a:solidFill>
            <a:srgbClr val="707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31" name="Rectangle 30">
            <a:extLst>
              <a:ext uri="{FF2B5EF4-FFF2-40B4-BE49-F238E27FC236}">
                <a16:creationId xmlns:a16="http://schemas.microsoft.com/office/drawing/2014/main" id="{027BC2AE-DA59-0641-805F-EB6FB6477F2F}"/>
              </a:ext>
            </a:extLst>
          </p:cNvPr>
          <p:cNvSpPr/>
          <p:nvPr/>
        </p:nvSpPr>
        <p:spPr>
          <a:xfrm>
            <a:off x="9570697" y="2804227"/>
            <a:ext cx="1566899" cy="559969"/>
          </a:xfrm>
          <a:prstGeom prst="rect">
            <a:avLst/>
          </a:prstGeom>
          <a:solidFill>
            <a:srgbClr val="C2C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32" name="TextBox 31">
            <a:extLst>
              <a:ext uri="{FF2B5EF4-FFF2-40B4-BE49-F238E27FC236}">
                <a16:creationId xmlns:a16="http://schemas.microsoft.com/office/drawing/2014/main" id="{6BBD590E-8791-5347-B4F1-639C352F0851}"/>
              </a:ext>
            </a:extLst>
          </p:cNvPr>
          <p:cNvSpPr txBox="1"/>
          <p:nvPr/>
        </p:nvSpPr>
        <p:spPr>
          <a:xfrm>
            <a:off x="9505128" y="5247361"/>
            <a:ext cx="1632469"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Separators</a:t>
            </a:r>
          </a:p>
        </p:txBody>
      </p:sp>
      <p:cxnSp>
        <p:nvCxnSpPr>
          <p:cNvPr id="36" name="Straight Connector 35">
            <a:extLst>
              <a:ext uri="{FF2B5EF4-FFF2-40B4-BE49-F238E27FC236}">
                <a16:creationId xmlns:a16="http://schemas.microsoft.com/office/drawing/2014/main" id="{E2BF0550-4C88-8743-97C4-A3EBAF85F5A8}"/>
              </a:ext>
            </a:extLst>
          </p:cNvPr>
          <p:cNvCxnSpPr/>
          <p:nvPr/>
        </p:nvCxnSpPr>
        <p:spPr>
          <a:xfrm>
            <a:off x="9570696" y="5703427"/>
            <a:ext cx="1840519" cy="0"/>
          </a:xfrm>
          <a:prstGeom prst="line">
            <a:avLst/>
          </a:prstGeom>
          <a:ln w="19050">
            <a:solidFill>
              <a:srgbClr val="FFAB2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028A4FA-74B8-6343-B961-0723508D1AF9}"/>
              </a:ext>
            </a:extLst>
          </p:cNvPr>
          <p:cNvCxnSpPr/>
          <p:nvPr/>
        </p:nvCxnSpPr>
        <p:spPr>
          <a:xfrm>
            <a:off x="9570696" y="6328460"/>
            <a:ext cx="1840519" cy="0"/>
          </a:xfrm>
          <a:prstGeom prst="line">
            <a:avLst/>
          </a:prstGeom>
          <a:ln w="19050">
            <a:solidFill>
              <a:srgbClr val="C2C6CA"/>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5EB584C-320F-E24D-9BF2-000C9F0C36EC}"/>
              </a:ext>
            </a:extLst>
          </p:cNvPr>
          <p:cNvCxnSpPr/>
          <p:nvPr/>
        </p:nvCxnSpPr>
        <p:spPr>
          <a:xfrm>
            <a:off x="9570696" y="6015944"/>
            <a:ext cx="1840519" cy="0"/>
          </a:xfrm>
          <a:prstGeom prst="line">
            <a:avLst/>
          </a:prstGeom>
          <a:ln w="19050">
            <a:solidFill>
              <a:srgbClr val="707983"/>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9A4C270-00F8-AF46-8507-3112F44275A7}"/>
              </a:ext>
            </a:extLst>
          </p:cNvPr>
          <p:cNvSpPr/>
          <p:nvPr/>
        </p:nvSpPr>
        <p:spPr>
          <a:xfrm>
            <a:off x="9570697" y="4063348"/>
            <a:ext cx="1566899" cy="559969"/>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 name="TextBox 1">
            <a:extLst>
              <a:ext uri="{FF2B5EF4-FFF2-40B4-BE49-F238E27FC236}">
                <a16:creationId xmlns:a16="http://schemas.microsoft.com/office/drawing/2014/main" id="{63F13A7C-8CC1-96E3-AAFC-D402534F8252}"/>
              </a:ext>
            </a:extLst>
          </p:cNvPr>
          <p:cNvSpPr txBox="1"/>
          <p:nvPr/>
        </p:nvSpPr>
        <p:spPr>
          <a:xfrm>
            <a:off x="910662" y="915549"/>
            <a:ext cx="4948791" cy="683264"/>
          </a:xfrm>
          <a:prstGeom prst="rect">
            <a:avLst/>
          </a:prstGeom>
          <a:noFill/>
        </p:spPr>
        <p:txBody>
          <a:bodyPr wrap="none" rtlCol="0">
            <a:spAutoFit/>
          </a:bodyPr>
          <a:lstStyle/>
          <a:p>
            <a:r>
              <a:rPr lang="en-US" sz="3840" baseline="0">
                <a:solidFill>
                  <a:srgbClr val="33404F"/>
                </a:solidFill>
                <a:latin typeface="Gilroy" pitchFamily="2" charset="77"/>
              </a:rPr>
              <a:t>Main header (64) / dark</a:t>
            </a:r>
          </a:p>
        </p:txBody>
      </p:sp>
      <p:cxnSp>
        <p:nvCxnSpPr>
          <p:cNvPr id="5" name="Straight Connector 4">
            <a:extLst>
              <a:ext uri="{FF2B5EF4-FFF2-40B4-BE49-F238E27FC236}">
                <a16:creationId xmlns:a16="http://schemas.microsoft.com/office/drawing/2014/main" id="{C3E2D688-CAB9-FAE5-CCCB-8C12185D19CA}"/>
              </a:ext>
            </a:extLst>
          </p:cNvPr>
          <p:cNvCxnSpPr>
            <a:cxnSpLocks/>
          </p:cNvCxnSpPr>
          <p:nvPr/>
        </p:nvCxnSpPr>
        <p:spPr>
          <a:xfrm>
            <a:off x="910662" y="2303566"/>
            <a:ext cx="2124909" cy="0"/>
          </a:xfrm>
          <a:prstGeom prst="line">
            <a:avLst/>
          </a:prstGeom>
          <a:ln w="53340">
            <a:solidFill>
              <a:srgbClr val="FFAB2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2AB4501-205E-C1BD-CEE0-5D9CDE677A2C}"/>
              </a:ext>
            </a:extLst>
          </p:cNvPr>
          <p:cNvSpPr txBox="1"/>
          <p:nvPr/>
        </p:nvSpPr>
        <p:spPr>
          <a:xfrm>
            <a:off x="910663" y="2553500"/>
            <a:ext cx="2784267" cy="288605"/>
          </a:xfrm>
          <a:prstGeom prst="rect">
            <a:avLst/>
          </a:prstGeom>
          <a:noFill/>
        </p:spPr>
        <p:txBody>
          <a:bodyPr wrap="square" rtlCol="0">
            <a:spAutoFit/>
          </a:bodyPr>
          <a:lstStyle/>
          <a:p>
            <a:pPr>
              <a:lnSpc>
                <a:spcPts val="1680"/>
              </a:lnSpc>
            </a:pPr>
            <a:r>
              <a:rPr lang="en-US" sz="120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(20) / dark</a:t>
            </a:r>
          </a:p>
        </p:txBody>
      </p:sp>
      <p:sp>
        <p:nvSpPr>
          <p:cNvPr id="15" name="TextBox 14">
            <a:extLst>
              <a:ext uri="{FF2B5EF4-FFF2-40B4-BE49-F238E27FC236}">
                <a16:creationId xmlns:a16="http://schemas.microsoft.com/office/drawing/2014/main" id="{BD2CCEF7-96EB-B936-8469-8498DA99A8D0}"/>
              </a:ext>
            </a:extLst>
          </p:cNvPr>
          <p:cNvSpPr txBox="1"/>
          <p:nvPr/>
        </p:nvSpPr>
        <p:spPr>
          <a:xfrm>
            <a:off x="910663" y="3003498"/>
            <a:ext cx="2784267" cy="310341"/>
          </a:xfrm>
          <a:prstGeom prst="rect">
            <a:avLst/>
          </a:prstGeom>
          <a:noFill/>
        </p:spPr>
        <p:txBody>
          <a:bodyPr wrap="square" rtlCol="0">
            <a:spAutoFit/>
          </a:bodyPr>
          <a:lstStyle/>
          <a:p>
            <a:pPr>
              <a:lnSpc>
                <a:spcPts val="1680"/>
              </a:lnSpc>
            </a:pPr>
            <a:r>
              <a:rPr lang="en-US" sz="144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(24) / dark</a:t>
            </a:r>
          </a:p>
        </p:txBody>
      </p:sp>
      <p:sp>
        <p:nvSpPr>
          <p:cNvPr id="18" name="TextBox 17">
            <a:extLst>
              <a:ext uri="{FF2B5EF4-FFF2-40B4-BE49-F238E27FC236}">
                <a16:creationId xmlns:a16="http://schemas.microsoft.com/office/drawing/2014/main" id="{3F9D001F-CD9D-D230-C883-1EA332722741}"/>
              </a:ext>
            </a:extLst>
          </p:cNvPr>
          <p:cNvSpPr txBox="1"/>
          <p:nvPr/>
        </p:nvSpPr>
        <p:spPr>
          <a:xfrm>
            <a:off x="910663" y="3474580"/>
            <a:ext cx="2784267" cy="391582"/>
          </a:xfrm>
          <a:prstGeom prst="rect">
            <a:avLst/>
          </a:prstGeom>
          <a:noFill/>
        </p:spPr>
        <p:txBody>
          <a:bodyPr wrap="square" rtlCol="0">
            <a:spAutoFit/>
          </a:bodyPr>
          <a:lstStyle/>
          <a:p>
            <a:pPr>
              <a:lnSpc>
                <a:spcPts val="264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(30) / dark</a:t>
            </a:r>
          </a:p>
        </p:txBody>
      </p:sp>
      <p:sp>
        <p:nvSpPr>
          <p:cNvPr id="19" name="TextBox 18">
            <a:extLst>
              <a:ext uri="{FF2B5EF4-FFF2-40B4-BE49-F238E27FC236}">
                <a16:creationId xmlns:a16="http://schemas.microsoft.com/office/drawing/2014/main" id="{A933D00B-09CB-D311-C135-51DFA27D5D84}"/>
              </a:ext>
            </a:extLst>
          </p:cNvPr>
          <p:cNvSpPr txBox="1"/>
          <p:nvPr/>
        </p:nvSpPr>
        <p:spPr>
          <a:xfrm>
            <a:off x="910663" y="1651927"/>
            <a:ext cx="3461845" cy="424732"/>
          </a:xfrm>
          <a:prstGeom prst="rect">
            <a:avLst/>
          </a:prstGeom>
          <a:noFill/>
        </p:spPr>
        <p:txBody>
          <a:bodyPr wrap="none" rtlCol="0">
            <a:spAutoFit/>
          </a:bodyPr>
          <a:lstStyle/>
          <a:p>
            <a:r>
              <a:rPr lang="en-US" sz="2160">
                <a:solidFill>
                  <a:srgbClr val="33404F"/>
                </a:solidFill>
                <a:latin typeface="Gilroy" pitchFamily="2" charset="77"/>
              </a:rPr>
              <a:t>Secondary header (36) / dark</a:t>
            </a:r>
          </a:p>
        </p:txBody>
      </p:sp>
      <p:sp>
        <p:nvSpPr>
          <p:cNvPr id="20" name="TextBox 19">
            <a:extLst>
              <a:ext uri="{FF2B5EF4-FFF2-40B4-BE49-F238E27FC236}">
                <a16:creationId xmlns:a16="http://schemas.microsoft.com/office/drawing/2014/main" id="{B6E5FA43-154C-FAEB-2FDB-83D95936AA35}"/>
              </a:ext>
            </a:extLst>
          </p:cNvPr>
          <p:cNvSpPr txBox="1"/>
          <p:nvPr/>
        </p:nvSpPr>
        <p:spPr>
          <a:xfrm>
            <a:off x="910663" y="5518206"/>
            <a:ext cx="2735649" cy="285335"/>
          </a:xfrm>
          <a:prstGeom prst="rect">
            <a:avLst/>
          </a:prstGeom>
          <a:noFill/>
        </p:spPr>
        <p:txBody>
          <a:bodyPr wrap="square" rtlCol="0">
            <a:spAutoFit/>
          </a:bodyPr>
          <a:lstStyle/>
          <a:p>
            <a:pPr>
              <a:lnSpc>
                <a:spcPts val="1680"/>
              </a:lnSpc>
            </a:pPr>
            <a:r>
              <a:rPr lang="en-US" sz="1080" b="0" i="1">
                <a:solidFill>
                  <a:srgbClr val="33404F"/>
                </a:solidFill>
                <a:latin typeface="Lato Light" panose="020F0502020204030203" pitchFamily="34" charset="0"/>
                <a:ea typeface="Lato Light" panose="020F0502020204030203" pitchFamily="34" charset="0"/>
                <a:cs typeface="Lato Light" panose="020F0502020204030203" pitchFamily="34" charset="0"/>
              </a:rPr>
              <a:t>Image / table / graph description (18) / dark</a:t>
            </a:r>
          </a:p>
        </p:txBody>
      </p:sp>
      <p:sp>
        <p:nvSpPr>
          <p:cNvPr id="21" name="Rectangle 20">
            <a:extLst>
              <a:ext uri="{FF2B5EF4-FFF2-40B4-BE49-F238E27FC236}">
                <a16:creationId xmlns:a16="http://schemas.microsoft.com/office/drawing/2014/main" id="{23026ADB-7BAB-F736-6C92-45A743C68DEE}"/>
              </a:ext>
            </a:extLst>
          </p:cNvPr>
          <p:cNvSpPr/>
          <p:nvPr/>
        </p:nvSpPr>
        <p:spPr>
          <a:xfrm>
            <a:off x="910662" y="4106992"/>
            <a:ext cx="2784267" cy="1100771"/>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3" name="Rectangle 22">
            <a:extLst>
              <a:ext uri="{FF2B5EF4-FFF2-40B4-BE49-F238E27FC236}">
                <a16:creationId xmlns:a16="http://schemas.microsoft.com/office/drawing/2014/main" id="{F06F83D1-BB46-5688-2DDB-53F48CB018F9}"/>
              </a:ext>
            </a:extLst>
          </p:cNvPr>
          <p:cNvSpPr/>
          <p:nvPr/>
        </p:nvSpPr>
        <p:spPr>
          <a:xfrm>
            <a:off x="809750" y="4304937"/>
            <a:ext cx="104180" cy="701426"/>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4" name="TextBox 23">
            <a:extLst>
              <a:ext uri="{FF2B5EF4-FFF2-40B4-BE49-F238E27FC236}">
                <a16:creationId xmlns:a16="http://schemas.microsoft.com/office/drawing/2014/main" id="{7DC758B5-6C8E-15F5-232B-D9345D627ED7}"/>
              </a:ext>
            </a:extLst>
          </p:cNvPr>
          <p:cNvSpPr txBox="1"/>
          <p:nvPr/>
        </p:nvSpPr>
        <p:spPr>
          <a:xfrm>
            <a:off x="1132913" y="4423047"/>
            <a:ext cx="2277256" cy="506614"/>
          </a:xfrm>
          <a:prstGeom prst="rect">
            <a:avLst/>
          </a:prstGeom>
          <a:noFill/>
        </p:spPr>
        <p:txBody>
          <a:bodyPr wrap="square" rtlCol="0">
            <a:spAutoFit/>
          </a:bodyPr>
          <a:lstStyle/>
          <a:p>
            <a:pPr>
              <a:lnSpc>
                <a:spcPts val="1680"/>
              </a:lnSpc>
            </a:pPr>
            <a:r>
              <a:rPr lang="en-US" sz="1200" b="0" i="0">
                <a:solidFill>
                  <a:schemeClr val="bg1"/>
                </a:solidFill>
                <a:latin typeface="Lato Medium" panose="020F0502020204030203" pitchFamily="34" charset="0"/>
                <a:ea typeface="Lato Medium" panose="020F0502020204030203" pitchFamily="34" charset="0"/>
                <a:cs typeface="Lato Medium" panose="020F0502020204030203" pitchFamily="34" charset="0"/>
              </a:rPr>
              <a:t>Indented box’ header:</a:t>
            </a:r>
          </a:p>
          <a:p>
            <a:pPr>
              <a:lnSpc>
                <a:spcPts val="1680"/>
              </a:lnSpc>
            </a:pPr>
            <a:r>
              <a:rPr lang="en-US" sz="1200">
                <a:solidFill>
                  <a:srgbClr val="C2C6CA"/>
                </a:solidFill>
                <a:latin typeface="Lato Light" panose="020F0502020204030203" pitchFamily="34" charset="0"/>
                <a:ea typeface="Lato Light" panose="020F0502020204030203" pitchFamily="34" charset="0"/>
                <a:cs typeface="Lato Light" panose="020F0502020204030203" pitchFamily="34" charset="0"/>
              </a:rPr>
              <a:t>Indented box’ small body (20)</a:t>
            </a:r>
          </a:p>
        </p:txBody>
      </p:sp>
      <p:sp>
        <p:nvSpPr>
          <p:cNvPr id="26" name="TextBox 25">
            <a:extLst>
              <a:ext uri="{FF2B5EF4-FFF2-40B4-BE49-F238E27FC236}">
                <a16:creationId xmlns:a16="http://schemas.microsoft.com/office/drawing/2014/main" id="{7A6648CA-C567-3BB5-DE8C-0AC16025D140}"/>
              </a:ext>
            </a:extLst>
          </p:cNvPr>
          <p:cNvSpPr txBox="1"/>
          <p:nvPr/>
        </p:nvSpPr>
        <p:spPr>
          <a:xfrm>
            <a:off x="910663" y="44676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Text styles</a:t>
            </a:r>
          </a:p>
        </p:txBody>
      </p:sp>
      <p:sp>
        <p:nvSpPr>
          <p:cNvPr id="27" name="TextBox 26">
            <a:extLst>
              <a:ext uri="{FF2B5EF4-FFF2-40B4-BE49-F238E27FC236}">
                <a16:creationId xmlns:a16="http://schemas.microsoft.com/office/drawing/2014/main" id="{7C22672F-BF9E-30D8-C527-C017E95D7EC9}"/>
              </a:ext>
            </a:extLst>
          </p:cNvPr>
          <p:cNvSpPr txBox="1"/>
          <p:nvPr/>
        </p:nvSpPr>
        <p:spPr>
          <a:xfrm>
            <a:off x="9505127" y="446760"/>
            <a:ext cx="1632469"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Color palette</a:t>
            </a:r>
          </a:p>
        </p:txBody>
      </p:sp>
      <p:sp>
        <p:nvSpPr>
          <p:cNvPr id="33" name="Rectangle 32">
            <a:extLst>
              <a:ext uri="{FF2B5EF4-FFF2-40B4-BE49-F238E27FC236}">
                <a16:creationId xmlns:a16="http://schemas.microsoft.com/office/drawing/2014/main" id="{B45CEBBC-87B2-08AC-D440-F144ABC3BBB7}"/>
              </a:ext>
            </a:extLst>
          </p:cNvPr>
          <p:cNvSpPr/>
          <p:nvPr/>
        </p:nvSpPr>
        <p:spPr>
          <a:xfrm>
            <a:off x="9570696" y="3433786"/>
            <a:ext cx="1566899" cy="559969"/>
          </a:xfrm>
          <a:prstGeom prst="rect">
            <a:avLst/>
          </a:prstGeom>
          <a:solidFill>
            <a:srgbClr val="EB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34" name="TextBox 33">
            <a:extLst>
              <a:ext uri="{FF2B5EF4-FFF2-40B4-BE49-F238E27FC236}">
                <a16:creationId xmlns:a16="http://schemas.microsoft.com/office/drawing/2014/main" id="{B6A08D69-C9A2-EA43-3742-91C0FA5EFD49}"/>
              </a:ext>
            </a:extLst>
          </p:cNvPr>
          <p:cNvSpPr txBox="1"/>
          <p:nvPr/>
        </p:nvSpPr>
        <p:spPr>
          <a:xfrm>
            <a:off x="4237077" y="2407533"/>
            <a:ext cx="4791473" cy="4264437"/>
          </a:xfrm>
          <a:prstGeom prst="rect">
            <a:avLst/>
          </a:prstGeom>
          <a:noFill/>
        </p:spPr>
        <p:txBody>
          <a:bodyPr wrap="square" rtlCol="0">
            <a:spAutoFit/>
          </a:bodyPr>
          <a:lstStyle/>
          <a:p>
            <a:pPr marL="0" algn="l" defTabSz="914327" rtl="0" eaLnBrk="1" latinLnBrk="0" hangingPunct="1">
              <a:lnSpc>
                <a:spcPts val="2640"/>
              </a:lnSpc>
              <a:spcBef>
                <a:spcPts val="840"/>
              </a:spcBef>
            </a:pPr>
            <a:r>
              <a:rPr lang="en-US" sz="1800" kern="1200">
                <a:solidFill>
                  <a:srgbClr val="5B6672"/>
                </a:solidFill>
                <a:latin typeface="Lato Light" panose="020F0502020204030203" pitchFamily="34" charset="0"/>
                <a:ea typeface="Lato Light" panose="020F0502020204030203" pitchFamily="34" charset="0"/>
                <a:cs typeface="Lato Light" panose="020F0502020204030203" pitchFamily="34" charset="0"/>
              </a:rPr>
              <a:t>Faropoint is a US Real Estate Logistics Investment Firm, founded in 2012. The company is focusing on Middle &amp; Last mile Industrial Real Estate.</a:t>
            </a:r>
          </a:p>
          <a:p>
            <a:pPr marL="0" algn="l" defTabSz="914327" rtl="0" eaLnBrk="1" latinLnBrk="0" hangingPunct="1">
              <a:lnSpc>
                <a:spcPts val="2640"/>
              </a:lnSpc>
              <a:spcBef>
                <a:spcPts val="840"/>
              </a:spcBef>
            </a:pPr>
            <a:r>
              <a:rPr lang="en-US" sz="1800" b="0" i="0" kern="1200">
                <a:solidFill>
                  <a:srgbClr val="33404F"/>
                </a:solidFill>
                <a:latin typeface="Lato" panose="020F0502020204030203" pitchFamily="34" charset="0"/>
                <a:ea typeface="Lato" panose="020F0502020204030203" pitchFamily="34" charset="0"/>
                <a:cs typeface="Lato" panose="020F0502020204030203" pitchFamily="34" charset="0"/>
              </a:rPr>
              <a:t>Faropoint is Launching its Second Real Estate Logistics Fund (Faropoint Logistic Fund II) Targeting $250M of Equity @12-14% NET IRR.</a:t>
            </a:r>
          </a:p>
          <a:p>
            <a:pPr marL="0" algn="l" defTabSz="914327" rtl="0" eaLnBrk="1" latinLnBrk="0" hangingPunct="1">
              <a:lnSpc>
                <a:spcPts val="2640"/>
              </a:lnSpc>
              <a:spcBef>
                <a:spcPts val="840"/>
              </a:spcBef>
            </a:pPr>
            <a:r>
              <a:rPr lang="en-US" sz="1800" kern="1200">
                <a:solidFill>
                  <a:srgbClr val="5B6672"/>
                </a:solidFill>
                <a:latin typeface="Lato Light" panose="020F0502020204030203" pitchFamily="34" charset="0"/>
                <a:ea typeface="Lato Light" panose="020F0502020204030203" pitchFamily="34" charset="0"/>
                <a:cs typeface="Lato Light" panose="020F0502020204030203" pitchFamily="34" charset="0"/>
              </a:rPr>
              <a:t>Amongst our Investors are Institutional Pension Funds and Insurance Companies, Universities, Top Tier Family Offices and HNWI</a:t>
            </a:r>
          </a:p>
        </p:txBody>
      </p:sp>
      <p:sp>
        <p:nvSpPr>
          <p:cNvPr id="35" name="Rectangle 34">
            <a:extLst>
              <a:ext uri="{FF2B5EF4-FFF2-40B4-BE49-F238E27FC236}">
                <a16:creationId xmlns:a16="http://schemas.microsoft.com/office/drawing/2014/main" id="{C83F9E01-29B4-46F6-59AD-A559918AD2A1}"/>
              </a:ext>
            </a:extLst>
          </p:cNvPr>
          <p:cNvSpPr/>
          <p:nvPr/>
        </p:nvSpPr>
        <p:spPr>
          <a:xfrm>
            <a:off x="9570696" y="915550"/>
            <a:ext cx="1566899" cy="559969"/>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40" name="Rectangle 39">
            <a:extLst>
              <a:ext uri="{FF2B5EF4-FFF2-40B4-BE49-F238E27FC236}">
                <a16:creationId xmlns:a16="http://schemas.microsoft.com/office/drawing/2014/main" id="{4E48F451-1AED-BEE0-0326-193EDC9C650A}"/>
              </a:ext>
            </a:extLst>
          </p:cNvPr>
          <p:cNvSpPr/>
          <p:nvPr/>
        </p:nvSpPr>
        <p:spPr>
          <a:xfrm>
            <a:off x="9570696" y="1545109"/>
            <a:ext cx="1566899" cy="559969"/>
          </a:xfrm>
          <a:prstGeom prst="rect">
            <a:avLst/>
          </a:prstGeom>
          <a:solidFill>
            <a:srgbClr val="5B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41" name="Rectangle 40">
            <a:extLst>
              <a:ext uri="{FF2B5EF4-FFF2-40B4-BE49-F238E27FC236}">
                <a16:creationId xmlns:a16="http://schemas.microsoft.com/office/drawing/2014/main" id="{E79BED76-890C-F8F3-29A2-AFD629C3C3FD}"/>
              </a:ext>
            </a:extLst>
          </p:cNvPr>
          <p:cNvSpPr/>
          <p:nvPr/>
        </p:nvSpPr>
        <p:spPr>
          <a:xfrm>
            <a:off x="9570696" y="2174668"/>
            <a:ext cx="1566899" cy="559969"/>
          </a:xfrm>
          <a:prstGeom prst="rect">
            <a:avLst/>
          </a:prstGeom>
          <a:solidFill>
            <a:srgbClr val="707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42" name="Rectangle 41">
            <a:extLst>
              <a:ext uri="{FF2B5EF4-FFF2-40B4-BE49-F238E27FC236}">
                <a16:creationId xmlns:a16="http://schemas.microsoft.com/office/drawing/2014/main" id="{80E23DEA-62BD-DC9C-0623-197451601A0E}"/>
              </a:ext>
            </a:extLst>
          </p:cNvPr>
          <p:cNvSpPr/>
          <p:nvPr/>
        </p:nvSpPr>
        <p:spPr>
          <a:xfrm>
            <a:off x="9570696" y="2804227"/>
            <a:ext cx="1566899" cy="559969"/>
          </a:xfrm>
          <a:prstGeom prst="rect">
            <a:avLst/>
          </a:prstGeom>
          <a:solidFill>
            <a:srgbClr val="C2C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43" name="TextBox 42">
            <a:extLst>
              <a:ext uri="{FF2B5EF4-FFF2-40B4-BE49-F238E27FC236}">
                <a16:creationId xmlns:a16="http://schemas.microsoft.com/office/drawing/2014/main" id="{B7172B82-B504-7E2D-FB4D-1815440163AD}"/>
              </a:ext>
            </a:extLst>
          </p:cNvPr>
          <p:cNvSpPr txBox="1"/>
          <p:nvPr/>
        </p:nvSpPr>
        <p:spPr>
          <a:xfrm>
            <a:off x="9505127" y="5247361"/>
            <a:ext cx="1632469"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Separators</a:t>
            </a:r>
          </a:p>
        </p:txBody>
      </p:sp>
      <p:cxnSp>
        <p:nvCxnSpPr>
          <p:cNvPr id="44" name="Straight Connector 43">
            <a:extLst>
              <a:ext uri="{FF2B5EF4-FFF2-40B4-BE49-F238E27FC236}">
                <a16:creationId xmlns:a16="http://schemas.microsoft.com/office/drawing/2014/main" id="{FFC8F584-8DFB-DBD0-E6BB-BAFDC20C98C3}"/>
              </a:ext>
            </a:extLst>
          </p:cNvPr>
          <p:cNvCxnSpPr/>
          <p:nvPr/>
        </p:nvCxnSpPr>
        <p:spPr>
          <a:xfrm>
            <a:off x="9570695" y="5703427"/>
            <a:ext cx="1840519" cy="0"/>
          </a:xfrm>
          <a:prstGeom prst="line">
            <a:avLst/>
          </a:prstGeom>
          <a:ln w="19050">
            <a:solidFill>
              <a:srgbClr val="FFAB2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F2D2D89-7473-6E5B-298A-0ACBBF947903}"/>
              </a:ext>
            </a:extLst>
          </p:cNvPr>
          <p:cNvCxnSpPr/>
          <p:nvPr/>
        </p:nvCxnSpPr>
        <p:spPr>
          <a:xfrm>
            <a:off x="9570695" y="6328460"/>
            <a:ext cx="1840519" cy="0"/>
          </a:xfrm>
          <a:prstGeom prst="line">
            <a:avLst/>
          </a:prstGeom>
          <a:ln w="19050">
            <a:solidFill>
              <a:srgbClr val="C2C6CA"/>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B0A73BC-152E-DFEE-6725-1E408B618F93}"/>
              </a:ext>
            </a:extLst>
          </p:cNvPr>
          <p:cNvCxnSpPr/>
          <p:nvPr/>
        </p:nvCxnSpPr>
        <p:spPr>
          <a:xfrm>
            <a:off x="9570695" y="6015944"/>
            <a:ext cx="1840519" cy="0"/>
          </a:xfrm>
          <a:prstGeom prst="line">
            <a:avLst/>
          </a:prstGeom>
          <a:ln w="19050">
            <a:solidFill>
              <a:srgbClr val="707983"/>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F9B076B0-5AF2-76F7-8EB7-F0BD0A97F4D5}"/>
              </a:ext>
            </a:extLst>
          </p:cNvPr>
          <p:cNvSpPr/>
          <p:nvPr/>
        </p:nvSpPr>
        <p:spPr>
          <a:xfrm>
            <a:off x="9570696" y="4063347"/>
            <a:ext cx="1566899" cy="559969"/>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Tree>
    <p:extLst>
      <p:ext uri="{BB962C8B-B14F-4D97-AF65-F5344CB8AC3E}">
        <p14:creationId xmlns:p14="http://schemas.microsoft.com/office/powerpoint/2010/main" val="1440917425"/>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6C7F0F2-9132-8211-107B-1F1F6299DC59}"/>
              </a:ext>
            </a:extLst>
          </p:cNvPr>
          <p:cNvGraphicFramePr>
            <a:graphicFrameLocks noChangeAspect="1"/>
          </p:cNvGraphicFramePr>
          <p:nvPr>
            <p:custDataLst>
              <p:tags r:id="rId21"/>
            </p:custDataLst>
            <p:extLst>
              <p:ext uri="{D42A27DB-BD31-4B8C-83A1-F6EECF244321}">
                <p14:modId xmlns:p14="http://schemas.microsoft.com/office/powerpoint/2010/main" val="42828623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411" imgH="411" progId="TCLayout.ActiveDocument.1">
                  <p:embed/>
                </p:oleObj>
              </mc:Choice>
              <mc:Fallback>
                <p:oleObj name="think-cell Slide" r:id="rId22" imgW="411" imgH="411" progId="TCLayout.ActiveDocument.1">
                  <p:embed/>
                  <p:pic>
                    <p:nvPicPr>
                      <p:cNvPr id="9" name="Object 8" hidden="1">
                        <a:extLst>
                          <a:ext uri="{FF2B5EF4-FFF2-40B4-BE49-F238E27FC236}">
                            <a16:creationId xmlns:a16="http://schemas.microsoft.com/office/drawing/2014/main" id="{B6C7F0F2-9132-8211-107B-1F1F6299DC59}"/>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pic>
        <p:nvPicPr>
          <p:cNvPr id="16" name="bg object 16"/>
          <p:cNvPicPr/>
          <p:nvPr/>
        </p:nvPicPr>
        <p:blipFill>
          <a:blip r:embed="rId24" cstate="screen">
            <a:extLst>
              <a:ext uri="{28A0092B-C50C-407E-A947-70E740481C1C}">
                <a14:useLocalDpi xmlns:a14="http://schemas.microsoft.com/office/drawing/2010/main"/>
              </a:ext>
            </a:extLst>
          </a:blip>
          <a:stretch>
            <a:fillRect/>
          </a:stretch>
        </p:blipFill>
        <p:spPr>
          <a:xfrm>
            <a:off x="275095" y="223232"/>
            <a:ext cx="274320" cy="276707"/>
          </a:xfrm>
          <a:prstGeom prst="rect">
            <a:avLst/>
          </a:prstGeom>
        </p:spPr>
      </p:pic>
      <p:sp>
        <p:nvSpPr>
          <p:cNvPr id="2" name="Holder 2"/>
          <p:cNvSpPr>
            <a:spLocks noGrp="1"/>
          </p:cNvSpPr>
          <p:nvPr>
            <p:ph type="title"/>
          </p:nvPr>
        </p:nvSpPr>
        <p:spPr>
          <a:xfrm>
            <a:off x="914259" y="2243517"/>
            <a:ext cx="1097896" cy="423193"/>
          </a:xfrm>
          <a:prstGeom prst="rect">
            <a:avLst/>
          </a:prstGeom>
        </p:spPr>
        <p:txBody>
          <a:bodyPr wrap="square" lIns="0" tIns="0" rIns="0" bIns="0">
            <a:spAutoFit/>
          </a:bodyPr>
          <a:lstStyle>
            <a:lvl1pPr>
              <a:defRPr sz="2750" b="1" i="0">
                <a:solidFill>
                  <a:schemeClr val="bg1"/>
                </a:solidFill>
                <a:latin typeface="Lato"/>
                <a:cs typeface="Lato"/>
              </a:defRPr>
            </a:lvl1pPr>
          </a:lstStyle>
          <a:p>
            <a:endParaRPr/>
          </a:p>
        </p:txBody>
      </p:sp>
      <p:sp>
        <p:nvSpPr>
          <p:cNvPr id="3" name="Holder 3"/>
          <p:cNvSpPr>
            <a:spLocks noGrp="1"/>
          </p:cNvSpPr>
          <p:nvPr>
            <p:ph type="body" idx="1"/>
          </p:nvPr>
        </p:nvSpPr>
        <p:spPr>
          <a:xfrm>
            <a:off x="1069349" y="2469163"/>
            <a:ext cx="10206082"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1" y="6377945"/>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lang="en-IL"/>
          </a:p>
        </p:txBody>
      </p:sp>
      <p:sp>
        <p:nvSpPr>
          <p:cNvPr id="5" name="Holder 5"/>
          <p:cNvSpPr>
            <a:spLocks noGrp="1"/>
          </p:cNvSpPr>
          <p:nvPr>
            <p:ph type="dt" sz="half" idx="6"/>
          </p:nvPr>
        </p:nvSpPr>
        <p:spPr>
          <a:xfrm>
            <a:off x="609602" y="6377945"/>
            <a:ext cx="2804160" cy="276999"/>
          </a:xfrm>
          <a:prstGeom prst="rect">
            <a:avLst/>
          </a:prstGeom>
        </p:spPr>
        <p:txBody>
          <a:bodyPr wrap="square" lIns="0" tIns="0" rIns="0" bIns="0">
            <a:spAutoFit/>
          </a:bodyPr>
          <a:lstStyle>
            <a:lvl1pPr algn="l">
              <a:defRPr>
                <a:solidFill>
                  <a:schemeClr val="tx1">
                    <a:tint val="75000"/>
                  </a:schemeClr>
                </a:solidFill>
              </a:defRPr>
            </a:lvl1pPr>
          </a:lstStyle>
          <a:p>
            <a:endParaRPr lang="en-IL"/>
          </a:p>
        </p:txBody>
      </p:sp>
      <p:sp>
        <p:nvSpPr>
          <p:cNvPr id="6" name="Holder 6"/>
          <p:cNvSpPr>
            <a:spLocks noGrp="1"/>
          </p:cNvSpPr>
          <p:nvPr>
            <p:ph type="sldNum" sz="quarter" idx="7"/>
          </p:nvPr>
        </p:nvSpPr>
        <p:spPr>
          <a:xfrm>
            <a:off x="8778241" y="6377945"/>
            <a:ext cx="2804160" cy="276999"/>
          </a:xfrm>
          <a:prstGeom prst="rect">
            <a:avLst/>
          </a:prstGeom>
        </p:spPr>
        <p:txBody>
          <a:bodyPr wrap="square" lIns="0" tIns="0" rIns="0" bIns="0">
            <a:spAutoFit/>
          </a:bodyPr>
          <a:lstStyle>
            <a:lvl1pPr algn="r">
              <a:defRPr>
                <a:solidFill>
                  <a:schemeClr val="tx1">
                    <a:tint val="75000"/>
                  </a:schemeClr>
                </a:solidFill>
              </a:defRPr>
            </a:lvl1pPr>
          </a:lstStyle>
          <a:p>
            <a:fld id="{A959DDEF-E82B-4BB2-B69D-420B9CEF68DC}" type="slidenum">
              <a:rPr lang="en-IL" smtClean="0"/>
              <a:t>‹#›</a:t>
            </a:fld>
            <a:endParaRPr lang="en-IL"/>
          </a:p>
        </p:txBody>
      </p:sp>
      <p:sp>
        <p:nvSpPr>
          <p:cNvPr id="7" name="TextBox 6">
            <a:extLst>
              <a:ext uri="{FF2B5EF4-FFF2-40B4-BE49-F238E27FC236}">
                <a16:creationId xmlns:a16="http://schemas.microsoft.com/office/drawing/2014/main" id="{D2A8B8EF-2534-F65E-C780-279BDBF9EC13}"/>
              </a:ext>
            </a:extLst>
          </p:cNvPr>
          <p:cNvSpPr txBox="1"/>
          <p:nvPr/>
        </p:nvSpPr>
        <p:spPr>
          <a:xfrm>
            <a:off x="627025" y="269253"/>
            <a:ext cx="4121955" cy="221599"/>
          </a:xfrm>
          <a:prstGeom prst="rect">
            <a:avLst/>
          </a:prstGeom>
          <a:noFill/>
        </p:spPr>
        <p:txBody>
          <a:bodyPr wrap="square" rtlCol="0">
            <a:spAutoFit/>
          </a:bodyPr>
          <a:lstStyle/>
          <a:p>
            <a:r>
              <a:rPr lang="en-US" sz="840" b="0" i="0">
                <a:solidFill>
                  <a:srgbClr val="33404F"/>
                </a:solidFill>
                <a:latin typeface="Gilroy" pitchFamily="2" charset="77"/>
              </a:rPr>
              <a:t>Q2 2025 Fund 2 FPR </a:t>
            </a:r>
            <a:r>
              <a:rPr lang="en-US" sz="840">
                <a:solidFill>
                  <a:srgbClr val="FFAB21"/>
                </a:solidFill>
                <a:latin typeface="Gilroy-Medium" pitchFamily="2" charset="77"/>
              </a:rPr>
              <a:t>•</a:t>
            </a:r>
            <a:r>
              <a:rPr lang="en-US" sz="840">
                <a:solidFill>
                  <a:srgbClr val="C2C6CA"/>
                </a:solidFill>
                <a:latin typeface="Gilroy-Medium" pitchFamily="2" charset="77"/>
              </a:rPr>
              <a:t> </a:t>
            </a:r>
            <a:r>
              <a:rPr lang="en-US" sz="840">
                <a:solidFill>
                  <a:srgbClr val="33404F"/>
                </a:solidFill>
                <a:latin typeface="Gilroy-Medium" pitchFamily="2" charset="77"/>
              </a:rPr>
              <a:t>July 2025</a:t>
            </a:r>
            <a:endParaRPr lang="en-US" sz="840">
              <a:solidFill>
                <a:srgbClr val="33404F"/>
              </a:solidFill>
              <a:latin typeface="Gilroy" pitchFamily="2" charset="77"/>
            </a:endParaRPr>
          </a:p>
        </p:txBody>
      </p:sp>
    </p:spTree>
    <p:extLst>
      <p:ext uri="{BB962C8B-B14F-4D97-AF65-F5344CB8AC3E}">
        <p14:creationId xmlns:p14="http://schemas.microsoft.com/office/powerpoint/2010/main" val="208830465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70" r:id="rId13"/>
    <p:sldLayoutId id="2147483771" r:id="rId14"/>
    <p:sldLayoutId id="2147483772" r:id="rId15"/>
    <p:sldLayoutId id="2147483773" r:id="rId16"/>
    <p:sldLayoutId id="2147483774" r:id="rId17"/>
    <p:sldLayoutId id="2147483775" r:id="rId18"/>
    <p:sldLayoutId id="2147483776" r:id="rId19"/>
  </p:sldLayoutIdLst>
  <p:hf sldNum="0" hdr="0" ftr="0" dt="0"/>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277260" eaLnBrk="1" hangingPunct="1">
        <a:defRPr>
          <a:latin typeface="+mn-lt"/>
          <a:ea typeface="+mn-ea"/>
          <a:cs typeface="+mn-cs"/>
        </a:defRPr>
      </a:lvl2pPr>
      <a:lvl3pPr marL="554521" eaLnBrk="1" hangingPunct="1">
        <a:defRPr>
          <a:latin typeface="+mn-lt"/>
          <a:ea typeface="+mn-ea"/>
          <a:cs typeface="+mn-cs"/>
        </a:defRPr>
      </a:lvl3pPr>
      <a:lvl4pPr marL="831783" eaLnBrk="1" hangingPunct="1">
        <a:defRPr>
          <a:latin typeface="+mn-lt"/>
          <a:ea typeface="+mn-ea"/>
          <a:cs typeface="+mn-cs"/>
        </a:defRPr>
      </a:lvl4pPr>
      <a:lvl5pPr marL="1109043" eaLnBrk="1" hangingPunct="1">
        <a:defRPr>
          <a:latin typeface="+mn-lt"/>
          <a:ea typeface="+mn-ea"/>
          <a:cs typeface="+mn-cs"/>
        </a:defRPr>
      </a:lvl5pPr>
      <a:lvl6pPr marL="1386304" eaLnBrk="1" hangingPunct="1">
        <a:defRPr>
          <a:latin typeface="+mn-lt"/>
          <a:ea typeface="+mn-ea"/>
          <a:cs typeface="+mn-cs"/>
        </a:defRPr>
      </a:lvl6pPr>
      <a:lvl7pPr marL="1663564" eaLnBrk="1" hangingPunct="1">
        <a:defRPr>
          <a:latin typeface="+mn-lt"/>
          <a:ea typeface="+mn-ea"/>
          <a:cs typeface="+mn-cs"/>
        </a:defRPr>
      </a:lvl7pPr>
      <a:lvl8pPr marL="1940825" eaLnBrk="1" hangingPunct="1">
        <a:defRPr>
          <a:latin typeface="+mn-lt"/>
          <a:ea typeface="+mn-ea"/>
          <a:cs typeface="+mn-cs"/>
        </a:defRPr>
      </a:lvl8pPr>
      <a:lvl9pPr marL="2218087" eaLnBrk="1" hangingPunct="1">
        <a:defRPr>
          <a:latin typeface="+mn-lt"/>
          <a:ea typeface="+mn-ea"/>
          <a:cs typeface="+mn-cs"/>
        </a:defRPr>
      </a:lvl9pPr>
    </p:bodyStyle>
    <p:otherStyle>
      <a:lvl1pPr marL="0" eaLnBrk="1" hangingPunct="1">
        <a:defRPr>
          <a:latin typeface="+mn-lt"/>
          <a:ea typeface="+mn-ea"/>
          <a:cs typeface="+mn-cs"/>
        </a:defRPr>
      </a:lvl1pPr>
      <a:lvl2pPr marL="277260" eaLnBrk="1" hangingPunct="1">
        <a:defRPr>
          <a:latin typeface="+mn-lt"/>
          <a:ea typeface="+mn-ea"/>
          <a:cs typeface="+mn-cs"/>
        </a:defRPr>
      </a:lvl2pPr>
      <a:lvl3pPr marL="554521" eaLnBrk="1" hangingPunct="1">
        <a:defRPr>
          <a:latin typeface="+mn-lt"/>
          <a:ea typeface="+mn-ea"/>
          <a:cs typeface="+mn-cs"/>
        </a:defRPr>
      </a:lvl3pPr>
      <a:lvl4pPr marL="831783" eaLnBrk="1" hangingPunct="1">
        <a:defRPr>
          <a:latin typeface="+mn-lt"/>
          <a:ea typeface="+mn-ea"/>
          <a:cs typeface="+mn-cs"/>
        </a:defRPr>
      </a:lvl4pPr>
      <a:lvl5pPr marL="1109043" eaLnBrk="1" hangingPunct="1">
        <a:defRPr>
          <a:latin typeface="+mn-lt"/>
          <a:ea typeface="+mn-ea"/>
          <a:cs typeface="+mn-cs"/>
        </a:defRPr>
      </a:lvl5pPr>
      <a:lvl6pPr marL="1386304" eaLnBrk="1" hangingPunct="1">
        <a:defRPr>
          <a:latin typeface="+mn-lt"/>
          <a:ea typeface="+mn-ea"/>
          <a:cs typeface="+mn-cs"/>
        </a:defRPr>
      </a:lvl6pPr>
      <a:lvl7pPr marL="1663564" eaLnBrk="1" hangingPunct="1">
        <a:defRPr>
          <a:latin typeface="+mn-lt"/>
          <a:ea typeface="+mn-ea"/>
          <a:cs typeface="+mn-cs"/>
        </a:defRPr>
      </a:lvl7pPr>
      <a:lvl8pPr marL="1940825" eaLnBrk="1" hangingPunct="1">
        <a:defRPr>
          <a:latin typeface="+mn-lt"/>
          <a:ea typeface="+mn-ea"/>
          <a:cs typeface="+mn-cs"/>
        </a:defRPr>
      </a:lvl8pPr>
      <a:lvl9pPr marL="2218087"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1E0D_CC8B0CB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11.xml"/><Relationship Id="rId6" Type="http://schemas.openxmlformats.org/officeDocument/2006/relationships/image" Target="../media/image37.emf"/><Relationship Id="rId5" Type="http://schemas.openxmlformats.org/officeDocument/2006/relationships/oleObject" Target="../embeddings/oleObject9.bin"/><Relationship Id="rId4" Type="http://schemas.microsoft.com/office/2018/10/relationships/comments" Target="../comments/modernComment_1E28_51171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12.xml"/><Relationship Id="rId6" Type="http://schemas.openxmlformats.org/officeDocument/2006/relationships/image" Target="../media/image37.emf"/><Relationship Id="rId5" Type="http://schemas.openxmlformats.org/officeDocument/2006/relationships/oleObject" Target="../embeddings/oleObject10.bin"/><Relationship Id="rId4" Type="http://schemas.microsoft.com/office/2018/10/relationships/comments" Target="../comments/modernComment_2219_36D8BAFF.xml"/></Relationships>
</file>

<file path=ppt/slides/_rels/slide21.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notesSlide" Target="../notesSlides/notesSlide12.xml"/><Relationship Id="rId7" Type="http://schemas.openxmlformats.org/officeDocument/2006/relationships/chart" Target="../charts/chart7.xml"/><Relationship Id="rId2" Type="http://schemas.openxmlformats.org/officeDocument/2006/relationships/slideLayout" Target="../slideLayouts/slideLayout8.xml"/><Relationship Id="rId1" Type="http://schemas.openxmlformats.org/officeDocument/2006/relationships/tags" Target="../tags/tag13.xml"/><Relationship Id="rId6" Type="http://schemas.openxmlformats.org/officeDocument/2006/relationships/image" Target="../media/image37.emf"/><Relationship Id="rId5" Type="http://schemas.openxmlformats.org/officeDocument/2006/relationships/oleObject" Target="../embeddings/oleObject11.bin"/><Relationship Id="rId10" Type="http://schemas.openxmlformats.org/officeDocument/2006/relationships/image" Target="../media/image38.png"/><Relationship Id="rId4" Type="http://schemas.microsoft.com/office/2018/10/relationships/comments" Target="../comments/modernComment_130F_A6418665.xml"/><Relationship Id="rId9" Type="http://schemas.openxmlformats.org/officeDocument/2006/relationships/chart" Target="../charts/chart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chart" Target="../charts/chart11.xml"/><Relationship Id="rId2" Type="http://schemas.openxmlformats.org/officeDocument/2006/relationships/slideLayout" Target="../slideLayouts/slideLayout8.xml"/><Relationship Id="rId1" Type="http://schemas.openxmlformats.org/officeDocument/2006/relationships/tags" Target="../tags/tag14.xml"/><Relationship Id="rId6" Type="http://schemas.openxmlformats.org/officeDocument/2006/relationships/chart" Target="../charts/chart10.xml"/><Relationship Id="rId5" Type="http://schemas.openxmlformats.org/officeDocument/2006/relationships/image" Target="../media/image37.emf"/><Relationship Id="rId4" Type="http://schemas.openxmlformats.org/officeDocument/2006/relationships/oleObject" Target="../embeddings/oleObject12.bin"/></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14.xml"/><Relationship Id="rId7" Type="http://schemas.openxmlformats.org/officeDocument/2006/relationships/chart" Target="../charts/chart13.xml"/><Relationship Id="rId2" Type="http://schemas.openxmlformats.org/officeDocument/2006/relationships/slideLayout" Target="../slideLayouts/slideLayout8.xml"/><Relationship Id="rId1" Type="http://schemas.openxmlformats.org/officeDocument/2006/relationships/tags" Target="../tags/tag15.xml"/><Relationship Id="rId6" Type="http://schemas.openxmlformats.org/officeDocument/2006/relationships/chart" Target="../charts/chart12.xml"/><Relationship Id="rId5" Type="http://schemas.openxmlformats.org/officeDocument/2006/relationships/image" Target="../media/image37.emf"/><Relationship Id="rId4" Type="http://schemas.openxmlformats.org/officeDocument/2006/relationships/oleObject" Target="../embeddings/oleObject13.bin"/><Relationship Id="rId9" Type="http://schemas.openxmlformats.org/officeDocument/2006/relationships/chart" Target="../charts/chart1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chart" Target="../charts/chart16.xml"/><Relationship Id="rId2" Type="http://schemas.openxmlformats.org/officeDocument/2006/relationships/slideLayout" Target="../slideLayouts/slideLayout8.xml"/><Relationship Id="rId1" Type="http://schemas.openxmlformats.org/officeDocument/2006/relationships/tags" Target="../tags/tag16.xml"/><Relationship Id="rId6" Type="http://schemas.openxmlformats.org/officeDocument/2006/relationships/chart" Target="../charts/chart15.xml"/><Relationship Id="rId5" Type="http://schemas.openxmlformats.org/officeDocument/2006/relationships/image" Target="../media/image37.emf"/><Relationship Id="rId4" Type="http://schemas.openxmlformats.org/officeDocument/2006/relationships/oleObject" Target="../embeddings/oleObject14.bin"/></Relationships>
</file>

<file path=ppt/slides/_rels/slide25.xml.rels><?xml version="1.0" encoding="UTF-8" standalone="yes"?>
<Relationships xmlns="http://schemas.openxmlformats.org/package/2006/relationships"><Relationship Id="rId8" Type="http://schemas.openxmlformats.org/officeDocument/2006/relationships/chart" Target="../charts/chart18.xml"/><Relationship Id="rId3" Type="http://schemas.openxmlformats.org/officeDocument/2006/relationships/notesSlide" Target="../notesSlides/notesSlide16.xml"/><Relationship Id="rId7" Type="http://schemas.openxmlformats.org/officeDocument/2006/relationships/chart" Target="../charts/chart17.xml"/><Relationship Id="rId2" Type="http://schemas.openxmlformats.org/officeDocument/2006/relationships/slideLayout" Target="../slideLayouts/slideLayout8.xml"/><Relationship Id="rId1" Type="http://schemas.openxmlformats.org/officeDocument/2006/relationships/tags" Target="../tags/tag17.xml"/><Relationship Id="rId6" Type="http://schemas.openxmlformats.org/officeDocument/2006/relationships/image" Target="../media/image37.emf"/><Relationship Id="rId11" Type="http://schemas.openxmlformats.org/officeDocument/2006/relationships/chart" Target="../charts/chart21.xml"/><Relationship Id="rId5" Type="http://schemas.openxmlformats.org/officeDocument/2006/relationships/oleObject" Target="../embeddings/oleObject11.bin"/><Relationship Id="rId10" Type="http://schemas.openxmlformats.org/officeDocument/2006/relationships/chart" Target="../charts/chart20.xml"/><Relationship Id="rId4" Type="http://schemas.microsoft.com/office/2018/10/relationships/comments" Target="../comments/modernComment_2222_49824376.xml"/><Relationship Id="rId9" Type="http://schemas.openxmlformats.org/officeDocument/2006/relationships/chart" Target="../charts/char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8.xml"/><Relationship Id="rId7" Type="http://schemas.openxmlformats.org/officeDocument/2006/relationships/chart" Target="../charts/chart23.xml"/><Relationship Id="rId2" Type="http://schemas.openxmlformats.org/officeDocument/2006/relationships/slideLayout" Target="../slideLayouts/slideLayout8.xml"/><Relationship Id="rId1" Type="http://schemas.openxmlformats.org/officeDocument/2006/relationships/tags" Target="../tags/tag18.xml"/><Relationship Id="rId6" Type="http://schemas.openxmlformats.org/officeDocument/2006/relationships/chart" Target="../charts/chart22.xml"/><Relationship Id="rId5" Type="http://schemas.openxmlformats.org/officeDocument/2006/relationships/image" Target="../media/image37.emf"/><Relationship Id="rId4" Type="http://schemas.openxmlformats.org/officeDocument/2006/relationships/oleObject" Target="../embeddings/oleObject13.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chart" Target="../charts/chart24.xml"/><Relationship Id="rId2" Type="http://schemas.openxmlformats.org/officeDocument/2006/relationships/slideLayout" Target="../slideLayouts/slideLayout8.xml"/><Relationship Id="rId1" Type="http://schemas.openxmlformats.org/officeDocument/2006/relationships/tags" Target="../tags/tag19.xml"/><Relationship Id="rId6" Type="http://schemas.openxmlformats.org/officeDocument/2006/relationships/image" Target="../media/image37.emf"/><Relationship Id="rId5" Type="http://schemas.openxmlformats.org/officeDocument/2006/relationships/oleObject" Target="../embeddings/oleObject12.bin"/><Relationship Id="rId4" Type="http://schemas.microsoft.com/office/2018/10/relationships/comments" Target="../comments/modernComment_DB3_6C517B0F.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20.xml"/><Relationship Id="rId6" Type="http://schemas.openxmlformats.org/officeDocument/2006/relationships/chart" Target="../charts/chart25.xml"/><Relationship Id="rId5" Type="http://schemas.openxmlformats.org/officeDocument/2006/relationships/image" Target="../media/image37.emf"/><Relationship Id="rId4" Type="http://schemas.openxmlformats.org/officeDocument/2006/relationships/oleObject" Target="../embeddings/oleObject12.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5.xml"/><Relationship Id="rId5" Type="http://schemas.openxmlformats.org/officeDocument/2006/relationships/image" Target="../media/image36.emf"/><Relationship Id="rId4" Type="http://schemas.openxmlformats.org/officeDocument/2006/relationships/oleObject" Target="../embeddings/oleObject4.bin"/></Relationships>
</file>

<file path=ppt/slides/_rels/slide30.xml.rels><?xml version="1.0" encoding="UTF-8" standalone="yes"?>
<Relationships xmlns="http://schemas.openxmlformats.org/package/2006/relationships"><Relationship Id="rId8" Type="http://schemas.openxmlformats.org/officeDocument/2006/relationships/chart" Target="../charts/chart27.xml"/><Relationship Id="rId3" Type="http://schemas.openxmlformats.org/officeDocument/2006/relationships/notesSlide" Target="../notesSlides/notesSlide21.xml"/><Relationship Id="rId7" Type="http://schemas.openxmlformats.org/officeDocument/2006/relationships/chart" Target="../charts/chart26.xml"/><Relationship Id="rId2" Type="http://schemas.openxmlformats.org/officeDocument/2006/relationships/slideLayout" Target="../slideLayouts/slideLayout8.xml"/><Relationship Id="rId1" Type="http://schemas.openxmlformats.org/officeDocument/2006/relationships/tags" Target="../tags/tag21.xml"/><Relationship Id="rId6" Type="http://schemas.openxmlformats.org/officeDocument/2006/relationships/image" Target="../media/image37.emf"/><Relationship Id="rId5" Type="http://schemas.openxmlformats.org/officeDocument/2006/relationships/oleObject" Target="../embeddings/oleObject12.bin"/><Relationship Id="rId4" Type="http://schemas.microsoft.com/office/2018/10/relationships/comments" Target="../comments/modernComment_140D_1726AA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22.xml"/><Relationship Id="rId6" Type="http://schemas.openxmlformats.org/officeDocument/2006/relationships/chart" Target="../charts/chart28.xml"/><Relationship Id="rId5" Type="http://schemas.openxmlformats.org/officeDocument/2006/relationships/image" Target="../media/image37.emf"/><Relationship Id="rId4" Type="http://schemas.openxmlformats.org/officeDocument/2006/relationships/oleObject" Target="../embeddings/oleObject15.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23.xml"/><Relationship Id="rId5" Type="http://schemas.openxmlformats.org/officeDocument/2006/relationships/image" Target="../media/image37.emf"/><Relationship Id="rId4" Type="http://schemas.openxmlformats.org/officeDocument/2006/relationships/oleObject" Target="../embeddings/oleObject15.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24.xml"/><Relationship Id="rId5" Type="http://schemas.openxmlformats.org/officeDocument/2006/relationships/image" Target="../media/image37.emf"/><Relationship Id="rId4" Type="http://schemas.openxmlformats.org/officeDocument/2006/relationships/oleObject" Target="../embeddings/oleObject15.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tags" Target="../tags/tag25.xml"/><Relationship Id="rId6" Type="http://schemas.openxmlformats.org/officeDocument/2006/relationships/image" Target="../media/image36.emf"/><Relationship Id="rId5" Type="http://schemas.openxmlformats.org/officeDocument/2006/relationships/oleObject" Target="../embeddings/oleObject17.bin"/><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microsoft.com/office/2018/10/relationships/comments" Target="../comments/modernComment_749_43EAE7A4.xml"/><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42.emf"/></Relationships>
</file>

<file path=ppt/slides/_rels/slide39.xml.rels><?xml version="1.0" encoding="UTF-8" standalone="yes"?>
<Relationships xmlns="http://schemas.openxmlformats.org/package/2006/relationships"><Relationship Id="rId3" Type="http://schemas.microsoft.com/office/2018/10/relationships/comments" Target="../comments/modernComment_1459_1B4011B.xm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43.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8.xml"/><Relationship Id="rId1" Type="http://schemas.openxmlformats.org/officeDocument/2006/relationships/tags" Target="../tags/tag6.xml"/><Relationship Id="rId4" Type="http://schemas.openxmlformats.org/officeDocument/2006/relationships/image" Target="../media/image36.em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tags" Target="../tags/tag26.xml"/><Relationship Id="rId6" Type="http://schemas.openxmlformats.org/officeDocument/2006/relationships/image" Target="../media/image44.emf"/><Relationship Id="rId5" Type="http://schemas.openxmlformats.org/officeDocument/2006/relationships/image" Target="../media/image36.emf"/><Relationship Id="rId4" Type="http://schemas.openxmlformats.org/officeDocument/2006/relationships/oleObject" Target="../embeddings/oleObject18.bin"/></Relationships>
</file>

<file path=ppt/slides/_rels/slide41.xml.rels><?xml version="1.0" encoding="UTF-8" standalone="yes"?>
<Relationships xmlns="http://schemas.openxmlformats.org/package/2006/relationships"><Relationship Id="rId3" Type="http://schemas.microsoft.com/office/2018/10/relationships/comments" Target="../comments/modernComment_145B_8DDD9758.xml"/><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45.emf"/></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47.emf"/><Relationship Id="rId2" Type="http://schemas.openxmlformats.org/officeDocument/2006/relationships/slideLayout" Target="../slideLayouts/slideLayout8.xml"/><Relationship Id="rId1" Type="http://schemas.openxmlformats.org/officeDocument/2006/relationships/tags" Target="../tags/tag27.xml"/><Relationship Id="rId6" Type="http://schemas.openxmlformats.org/officeDocument/2006/relationships/image" Target="../media/image36.emf"/><Relationship Id="rId5" Type="http://schemas.openxmlformats.org/officeDocument/2006/relationships/oleObject" Target="../embeddings/oleObject19.bin"/><Relationship Id="rId4" Type="http://schemas.microsoft.com/office/2018/10/relationships/comments" Target="../comments/modernComment_13F9_123A62EC.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tags" Target="../tags/tag28.xml"/><Relationship Id="rId5" Type="http://schemas.openxmlformats.org/officeDocument/2006/relationships/image" Target="../media/image36.emf"/><Relationship Id="rId4" Type="http://schemas.openxmlformats.org/officeDocument/2006/relationships/oleObject" Target="../embeddings/oleObject17.bin"/></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microsoft.com/office/2018/10/relationships/comments" Target="../comments/modernComment_1E0F_BE188E3A.xml"/><Relationship Id="rId1" Type="http://schemas.openxmlformats.org/officeDocument/2006/relationships/slideLayout" Target="../slideLayouts/slideLayout8.xml"/><Relationship Id="rId5" Type="http://schemas.openxmlformats.org/officeDocument/2006/relationships/image" Target="../media/image52.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microsoft.com/office/2018/10/relationships/comments" Target="../comments/modernComment_220E_8C2E2C52.xml"/><Relationship Id="rId7" Type="http://schemas.openxmlformats.org/officeDocument/2006/relationships/image" Target="../media/image55.emf"/><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package" Target="../embeddings/Microsoft_Excel_Worksheet14.xlsx"/><Relationship Id="rId5" Type="http://schemas.openxmlformats.org/officeDocument/2006/relationships/image" Target="../media/image54.emf"/><Relationship Id="rId4" Type="http://schemas.openxmlformats.org/officeDocument/2006/relationships/package" Target="../embeddings/package13.package"/></Relationships>
</file>

<file path=ppt/slides/_rels/slide49.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56.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8.xml"/><Relationship Id="rId1" Type="http://schemas.openxmlformats.org/officeDocument/2006/relationships/tags" Target="../tags/tag7.xml"/><Relationship Id="rId4" Type="http://schemas.openxmlformats.org/officeDocument/2006/relationships/image" Target="../media/image36.e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36.emf"/><Relationship Id="rId2" Type="http://schemas.openxmlformats.org/officeDocument/2006/relationships/slideLayout" Target="../slideLayouts/slideLayout8.xml"/><Relationship Id="rId1" Type="http://schemas.openxmlformats.org/officeDocument/2006/relationships/tags" Target="../tags/tag29.xml"/><Relationship Id="rId6" Type="http://schemas.openxmlformats.org/officeDocument/2006/relationships/oleObject" Target="../embeddings/oleObject20.bin"/><Relationship Id="rId5" Type="http://schemas.openxmlformats.org/officeDocument/2006/relationships/image" Target="../media/image57.png"/><Relationship Id="rId4" Type="http://schemas.microsoft.com/office/2018/10/relationships/comments" Target="../comments/modernComment_1463_CB8D932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xml"/><Relationship Id="rId1" Type="http://schemas.openxmlformats.org/officeDocument/2006/relationships/tags" Target="../tags/tag30.xml"/><Relationship Id="rId6" Type="http://schemas.openxmlformats.org/officeDocument/2006/relationships/image" Target="../media/image58.png"/><Relationship Id="rId5" Type="http://schemas.openxmlformats.org/officeDocument/2006/relationships/image" Target="../media/image36.emf"/><Relationship Id="rId4" Type="http://schemas.openxmlformats.org/officeDocument/2006/relationships/oleObject" Target="../embeddings/oleObject20.bin"/></Relationships>
</file>

<file path=ppt/slides/_rels/slide5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40.xml"/><Relationship Id="rId7" Type="http://schemas.openxmlformats.org/officeDocument/2006/relationships/image" Target="../media/image36.emf"/><Relationship Id="rId2" Type="http://schemas.openxmlformats.org/officeDocument/2006/relationships/slideLayout" Target="../slideLayouts/slideLayout8.xml"/><Relationship Id="rId1" Type="http://schemas.openxmlformats.org/officeDocument/2006/relationships/tags" Target="../tags/tag31.xml"/><Relationship Id="rId6" Type="http://schemas.openxmlformats.org/officeDocument/2006/relationships/oleObject" Target="../embeddings/oleObject21.bin"/><Relationship Id="rId5" Type="http://schemas.openxmlformats.org/officeDocument/2006/relationships/image" Target="../media/image59.emf"/><Relationship Id="rId4" Type="http://schemas.microsoft.com/office/2018/10/relationships/comments" Target="../comments/modernComment_760_D9493366.xml"/><Relationship Id="rId9"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microsoft.com/office/2018/10/relationships/comments" Target="../comments/modernComment_13C1_739A2035.xml"/><Relationship Id="rId2" Type="http://schemas.openxmlformats.org/officeDocument/2006/relationships/slideLayout" Target="../slideLayouts/slideLayout8.xml"/><Relationship Id="rId1" Type="http://schemas.openxmlformats.org/officeDocument/2006/relationships/tags" Target="../tags/tag32.xml"/><Relationship Id="rId5" Type="http://schemas.openxmlformats.org/officeDocument/2006/relationships/image" Target="../media/image36.emf"/><Relationship Id="rId4" Type="http://schemas.openxmlformats.org/officeDocument/2006/relationships/oleObject" Target="../embeddings/oleObject22.bin"/></Relationships>
</file>

<file path=ppt/slides/_rels/slide54.xml.rels><?xml version="1.0" encoding="UTF-8" standalone="yes"?>
<Relationships xmlns="http://schemas.openxmlformats.org/package/2006/relationships"><Relationship Id="rId3" Type="http://schemas.microsoft.com/office/2018/10/relationships/comments" Target="../comments/modernComment_F44_D06BAC90.xml"/><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emf"/></Relationships>
</file>

<file path=ppt/slides/_rels/slide5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8.xml"/><Relationship Id="rId1" Type="http://schemas.openxmlformats.org/officeDocument/2006/relationships/tags" Target="../tags/tag8.xml"/><Relationship Id="rId4" Type="http://schemas.openxmlformats.org/officeDocument/2006/relationships/image" Target="../media/image36.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8.xml"/><Relationship Id="rId1" Type="http://schemas.openxmlformats.org/officeDocument/2006/relationships/tags" Target="../tags/tag33.xml"/><Relationship Id="rId6" Type="http://schemas.openxmlformats.org/officeDocument/2006/relationships/image" Target="../media/image67.emf"/><Relationship Id="rId5" Type="http://schemas.openxmlformats.org/officeDocument/2006/relationships/image" Target="../media/image36.emf"/><Relationship Id="rId4" Type="http://schemas.openxmlformats.org/officeDocument/2006/relationships/oleObject" Target="../embeddings/oleObject23.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8.xml"/><Relationship Id="rId1" Type="http://schemas.openxmlformats.org/officeDocument/2006/relationships/tags" Target="../tags/tag34.xml"/><Relationship Id="rId5" Type="http://schemas.openxmlformats.org/officeDocument/2006/relationships/image" Target="../media/image36.emf"/><Relationship Id="rId4" Type="http://schemas.openxmlformats.org/officeDocument/2006/relationships/oleObject" Target="../embeddings/oleObject23.bin"/></Relationships>
</file>

<file path=ppt/slides/_rels/slide63.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chart" Target="../charts/chart31.xml"/><Relationship Id="rId4" Type="http://schemas.openxmlformats.org/officeDocument/2006/relationships/chart" Target="../charts/chart30.xml"/></Relationships>
</file>

<file path=ppt/slides/_rels/slide64.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chart" Target="../charts/chart35.xml"/><Relationship Id="rId5" Type="http://schemas.openxmlformats.org/officeDocument/2006/relationships/chart" Target="../charts/chart34.xml"/><Relationship Id="rId4" Type="http://schemas.openxmlformats.org/officeDocument/2006/relationships/chart" Target="../charts/chart3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38.xml"/><Relationship Id="rId2" Type="http://schemas.openxmlformats.org/officeDocument/2006/relationships/slideLayout" Target="../slideLayouts/slideLayout8.xml"/><Relationship Id="rId1" Type="http://schemas.openxmlformats.org/officeDocument/2006/relationships/tags" Target="../tags/tag35.xml"/><Relationship Id="rId6" Type="http://schemas.openxmlformats.org/officeDocument/2006/relationships/chart" Target="../charts/chart37.xml"/><Relationship Id="rId5" Type="http://schemas.openxmlformats.org/officeDocument/2006/relationships/image" Target="../media/image36.emf"/><Relationship Id="rId4" Type="http://schemas.openxmlformats.org/officeDocument/2006/relationships/oleObject" Target="../embeddings/oleObject24.bin"/></Relationships>
</file>

<file path=ppt/slides/_rels/slide67.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slideLayout" Target="../slideLayouts/slideLayout8.xml"/><Relationship Id="rId1" Type="http://schemas.openxmlformats.org/officeDocument/2006/relationships/tags" Target="../tags/tag36.xml"/><Relationship Id="rId5" Type="http://schemas.openxmlformats.org/officeDocument/2006/relationships/image" Target="../media/image36.emf"/><Relationship Id="rId4" Type="http://schemas.openxmlformats.org/officeDocument/2006/relationships/oleObject" Target="../embeddings/oleObject25.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8.xml"/><Relationship Id="rId1" Type="http://schemas.openxmlformats.org/officeDocument/2006/relationships/tags" Target="../tags/tag37.xml"/><Relationship Id="rId6" Type="http://schemas.openxmlformats.org/officeDocument/2006/relationships/chart" Target="../charts/chart40.xml"/><Relationship Id="rId5" Type="http://schemas.openxmlformats.org/officeDocument/2006/relationships/image" Target="../media/image36.emf"/><Relationship Id="rId4" Type="http://schemas.openxmlformats.org/officeDocument/2006/relationships/oleObject" Target="../embeddings/oleObject26.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8.xml"/><Relationship Id="rId1" Type="http://schemas.openxmlformats.org/officeDocument/2006/relationships/tags" Target="../tags/tag38.xml"/><Relationship Id="rId6" Type="http://schemas.openxmlformats.org/officeDocument/2006/relationships/chart" Target="../charts/chart41.xml"/><Relationship Id="rId5" Type="http://schemas.openxmlformats.org/officeDocument/2006/relationships/image" Target="../media/image36.emf"/><Relationship Id="rId4" Type="http://schemas.openxmlformats.org/officeDocument/2006/relationships/oleObject" Target="../embeddings/oleObject26.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chart" Target="../charts/chart3.xml"/><Relationship Id="rId2" Type="http://schemas.openxmlformats.org/officeDocument/2006/relationships/slideLayout" Target="../slideLayouts/slideLayout8.xml"/><Relationship Id="rId1" Type="http://schemas.openxmlformats.org/officeDocument/2006/relationships/tags" Target="../tags/tag9.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36.emf"/></Relationships>
</file>

<file path=ppt/slides/_rels/slide70.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notesSlide" Target="../notesSlides/notesSlide54.xml"/><Relationship Id="rId7" Type="http://schemas.openxmlformats.org/officeDocument/2006/relationships/image" Target="../media/image69.emf"/><Relationship Id="rId2" Type="http://schemas.openxmlformats.org/officeDocument/2006/relationships/slideLayout" Target="../slideLayouts/slideLayout8.xml"/><Relationship Id="rId1" Type="http://schemas.openxmlformats.org/officeDocument/2006/relationships/tags" Target="../tags/tag39.xml"/><Relationship Id="rId6" Type="http://schemas.openxmlformats.org/officeDocument/2006/relationships/image" Target="../media/image68.emf"/><Relationship Id="rId5" Type="http://schemas.openxmlformats.org/officeDocument/2006/relationships/image" Target="../media/image36.emf"/><Relationship Id="rId4" Type="http://schemas.openxmlformats.org/officeDocument/2006/relationships/oleObject" Target="../embeddings/oleObject27.bin"/></Relationships>
</file>

<file path=ppt/slides/_rels/slide71.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chart" Target="../charts/chart42.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chart" Target="../charts/chart45.xml"/><Relationship Id="rId2" Type="http://schemas.openxmlformats.org/officeDocument/2006/relationships/slideLayout" Target="../slideLayouts/slideLayout8.xml"/><Relationship Id="rId1" Type="http://schemas.openxmlformats.org/officeDocument/2006/relationships/tags" Target="../tags/tag40.xml"/><Relationship Id="rId6" Type="http://schemas.openxmlformats.org/officeDocument/2006/relationships/chart" Target="../charts/chart44.xml"/><Relationship Id="rId5" Type="http://schemas.openxmlformats.org/officeDocument/2006/relationships/image" Target="../media/image36.emf"/><Relationship Id="rId4" Type="http://schemas.openxmlformats.org/officeDocument/2006/relationships/oleObject" Target="../embeddings/oleObject24.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chart" Target="../charts/chart47.xml"/><Relationship Id="rId2" Type="http://schemas.openxmlformats.org/officeDocument/2006/relationships/slideLayout" Target="../slideLayouts/slideLayout8.xml"/><Relationship Id="rId1" Type="http://schemas.openxmlformats.org/officeDocument/2006/relationships/tags" Target="../tags/tag41.xml"/><Relationship Id="rId6" Type="http://schemas.openxmlformats.org/officeDocument/2006/relationships/chart" Target="../charts/chart46.xml"/><Relationship Id="rId5" Type="http://schemas.openxmlformats.org/officeDocument/2006/relationships/image" Target="../media/image36.emf"/><Relationship Id="rId4" Type="http://schemas.openxmlformats.org/officeDocument/2006/relationships/oleObject" Target="../embeddings/oleObject24.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8.xml"/><Relationship Id="rId1" Type="http://schemas.openxmlformats.org/officeDocument/2006/relationships/tags" Target="../tags/tag42.xml"/><Relationship Id="rId5" Type="http://schemas.openxmlformats.org/officeDocument/2006/relationships/chart" Target="../charts/chart48.xml"/><Relationship Id="rId4" Type="http://schemas.openxmlformats.org/officeDocument/2006/relationships/image" Target="../media/image36.emf"/></Relationships>
</file>

<file path=ppt/slides/_rels/slide76.xml.rels><?xml version="1.0" encoding="UTF-8" standalone="yes"?>
<Relationships xmlns="http://schemas.openxmlformats.org/package/2006/relationships"><Relationship Id="rId8" Type="http://schemas.openxmlformats.org/officeDocument/2006/relationships/chart" Target="../charts/chart50.xml"/><Relationship Id="rId3" Type="http://schemas.openxmlformats.org/officeDocument/2006/relationships/notesSlide" Target="../notesSlides/notesSlide58.xml"/><Relationship Id="rId7" Type="http://schemas.openxmlformats.org/officeDocument/2006/relationships/chart" Target="../charts/chart49.xml"/><Relationship Id="rId2" Type="http://schemas.openxmlformats.org/officeDocument/2006/relationships/slideLayout" Target="../slideLayouts/slideLayout8.xml"/><Relationship Id="rId1" Type="http://schemas.openxmlformats.org/officeDocument/2006/relationships/tags" Target="../tags/tag43.xml"/><Relationship Id="rId6" Type="http://schemas.openxmlformats.org/officeDocument/2006/relationships/image" Target="../media/image36.emf"/><Relationship Id="rId5" Type="http://schemas.openxmlformats.org/officeDocument/2006/relationships/oleObject" Target="../embeddings/oleObject17.bin"/><Relationship Id="rId4" Type="http://schemas.microsoft.com/office/2018/10/relationships/comments" Target="../comments/modernComment_13B4_CA819A6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8.xml"/><Relationship Id="rId1" Type="http://schemas.openxmlformats.org/officeDocument/2006/relationships/tags" Target="../tags/tag44.xml"/><Relationship Id="rId5" Type="http://schemas.openxmlformats.org/officeDocument/2006/relationships/chart" Target="../charts/chart51.xml"/><Relationship Id="rId4" Type="http://schemas.openxmlformats.org/officeDocument/2006/relationships/image" Target="../media/image36.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8.xml"/><Relationship Id="rId1" Type="http://schemas.openxmlformats.org/officeDocument/2006/relationships/tags" Target="../tags/tag10.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image" Target="../media/image36.emf"/></Relationships>
</file>

<file path=ppt/slides/_rels/slide8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2.png"/><Relationship Id="rId7" Type="http://schemas.openxmlformats.org/officeDocument/2006/relationships/image" Target="../media/image76.svg"/><Relationship Id="rId2" Type="http://schemas.openxmlformats.org/officeDocument/2006/relationships/notesSlide" Target="../notesSlides/notesSlide61.xml"/><Relationship Id="rId1" Type="http://schemas.openxmlformats.org/officeDocument/2006/relationships/slideLayout" Target="../slideLayouts/slideLayout8.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79.emf"/></Relationships>
</file>

<file path=ppt/slides/_rels/slide83.xml.rels><?xml version="1.0" encoding="UTF-8" standalone="yes"?>
<Relationships xmlns="http://schemas.openxmlformats.org/package/2006/relationships"><Relationship Id="rId3" Type="http://schemas.microsoft.com/office/2018/10/relationships/comments" Target="../comments/modernComment_D00_46D963F6.xml"/><Relationship Id="rId2" Type="http://schemas.openxmlformats.org/officeDocument/2006/relationships/notesSlide" Target="../notesSlides/notesSlide63.xml"/><Relationship Id="rId1" Type="http://schemas.openxmlformats.org/officeDocument/2006/relationships/slideLayout" Target="../slideLayouts/slideLayout8.xml"/><Relationship Id="rId4" Type="http://schemas.openxmlformats.org/officeDocument/2006/relationships/image" Target="../media/image80.emf"/></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8.xml"/><Relationship Id="rId1" Type="http://schemas.openxmlformats.org/officeDocument/2006/relationships/tags" Target="../tags/tag45.xml"/><Relationship Id="rId6" Type="http://schemas.openxmlformats.org/officeDocument/2006/relationships/image" Target="../media/image36.emf"/><Relationship Id="rId5" Type="http://schemas.openxmlformats.org/officeDocument/2006/relationships/oleObject" Target="../embeddings/oleObject17.bin"/><Relationship Id="rId4" Type="http://schemas.openxmlformats.org/officeDocument/2006/relationships/image" Target="../media/image81.emf"/></Relationships>
</file>

<file path=ppt/slides/_rels/slide85.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8.xml"/><Relationship Id="rId1" Type="http://schemas.openxmlformats.org/officeDocument/2006/relationships/tags" Target="../tags/tag46.xml"/><Relationship Id="rId5" Type="http://schemas.openxmlformats.org/officeDocument/2006/relationships/image" Target="../media/image36.emf"/><Relationship Id="rId4" Type="http://schemas.openxmlformats.org/officeDocument/2006/relationships/oleObject" Target="../embeddings/oleObject30.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8.xml"/><Relationship Id="rId1" Type="http://schemas.openxmlformats.org/officeDocument/2006/relationships/tags" Target="../tags/tag47.xml"/><Relationship Id="rId5" Type="http://schemas.openxmlformats.org/officeDocument/2006/relationships/image" Target="../media/image36.emf"/><Relationship Id="rId4" Type="http://schemas.openxmlformats.org/officeDocument/2006/relationships/oleObject" Target="../embeddings/oleObject30.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8.xml"/><Relationship Id="rId1" Type="http://schemas.openxmlformats.org/officeDocument/2006/relationships/tags" Target="../tags/tag48.xml"/><Relationship Id="rId5" Type="http://schemas.openxmlformats.org/officeDocument/2006/relationships/image" Target="../media/image36.emf"/><Relationship Id="rId4" Type="http://schemas.openxmlformats.org/officeDocument/2006/relationships/oleObject" Target="../embeddings/oleObject30.bin"/></Relationships>
</file>

<file path=ppt/slides/_rels/slide9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74.svg"/><Relationship Id="rId3" Type="http://schemas.openxmlformats.org/officeDocument/2006/relationships/notesSlide" Target="../notesSlides/notesSlide68.xml"/><Relationship Id="rId7" Type="http://schemas.openxmlformats.org/officeDocument/2006/relationships/image" Target="../media/image89.svg"/><Relationship Id="rId12" Type="http://schemas.openxmlformats.org/officeDocument/2006/relationships/image" Target="../media/image73.png"/><Relationship Id="rId2" Type="http://schemas.openxmlformats.org/officeDocument/2006/relationships/slideLayout" Target="../slideLayouts/slideLayout8.xml"/><Relationship Id="rId1" Type="http://schemas.openxmlformats.org/officeDocument/2006/relationships/tags" Target="../tags/tag49.xml"/><Relationship Id="rId6" Type="http://schemas.openxmlformats.org/officeDocument/2006/relationships/image" Target="../media/image88.png"/><Relationship Id="rId11" Type="http://schemas.openxmlformats.org/officeDocument/2006/relationships/image" Target="../media/image93.svg"/><Relationship Id="rId5" Type="http://schemas.openxmlformats.org/officeDocument/2006/relationships/image" Target="../media/image36.emf"/><Relationship Id="rId15" Type="http://schemas.openxmlformats.org/officeDocument/2006/relationships/image" Target="../media/image94.emf"/><Relationship Id="rId10" Type="http://schemas.openxmlformats.org/officeDocument/2006/relationships/image" Target="../media/image92.png"/><Relationship Id="rId4" Type="http://schemas.openxmlformats.org/officeDocument/2006/relationships/oleObject" Target="../embeddings/oleObject18.bin"/><Relationship Id="rId9" Type="http://schemas.openxmlformats.org/officeDocument/2006/relationships/image" Target="../media/image91.svg"/><Relationship Id="rId14" Type="http://schemas.openxmlformats.org/officeDocument/2006/relationships/package" Target="../embeddings/package16.package"/></Relationships>
</file>

<file path=ppt/slides/_rels/slide94.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89.svg"/><Relationship Id="rId7" Type="http://schemas.openxmlformats.org/officeDocument/2006/relationships/image" Target="../media/image93.svg"/><Relationship Id="rId2" Type="http://schemas.openxmlformats.org/officeDocument/2006/relationships/image" Target="../media/image88.png"/><Relationship Id="rId1" Type="http://schemas.openxmlformats.org/officeDocument/2006/relationships/slideLayout" Target="../slideLayouts/slideLayout8.xml"/><Relationship Id="rId6" Type="http://schemas.openxmlformats.org/officeDocument/2006/relationships/image" Target="../media/image92.png"/><Relationship Id="rId5" Type="http://schemas.openxmlformats.org/officeDocument/2006/relationships/image" Target="../media/image91.svg"/><Relationship Id="rId4" Type="http://schemas.openxmlformats.org/officeDocument/2006/relationships/image" Target="../media/image90.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69.xml"/><Relationship Id="rId7" Type="http://schemas.openxmlformats.org/officeDocument/2006/relationships/image" Target="../media/image97.png"/><Relationship Id="rId2" Type="http://schemas.openxmlformats.org/officeDocument/2006/relationships/slideLayout" Target="../slideLayouts/slideLayout8.xml"/><Relationship Id="rId1" Type="http://schemas.openxmlformats.org/officeDocument/2006/relationships/tags" Target="../tags/tag50.xml"/><Relationship Id="rId6" Type="http://schemas.openxmlformats.org/officeDocument/2006/relationships/image" Target="../media/image96.png"/><Relationship Id="rId5" Type="http://schemas.openxmlformats.org/officeDocument/2006/relationships/image" Target="../media/image36.emf"/><Relationship Id="rId4" Type="http://schemas.openxmlformats.org/officeDocument/2006/relationships/oleObject" Target="../embeddings/oleObject18.bin"/></Relationships>
</file>

<file path=ppt/slides/_rels/slide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4ECEDFB-60D9-8733-B9F5-DC95AB924313}"/>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78A847B-23C1-7D2D-1F20-2BDB1540AAA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E77DC780-88AC-1E80-E441-5E259F2C60B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C42B185C-A98D-BD67-EBE6-66BA40A65309}"/>
              </a:ext>
            </a:extLst>
          </p:cNvPr>
          <p:cNvSpPr>
            <a:spLocks noGrp="1"/>
          </p:cNvSpPr>
          <p:nvPr>
            <p:ph idx="1"/>
          </p:nvPr>
        </p:nvSpPr>
        <p:spPr/>
        <p:txBody>
          <a:bodyPr/>
          <a:lstStyle/>
          <a:p>
            <a:r>
              <a:rPr lang="en-US"/>
              <a:t>Fund 2 Performance Review </a:t>
            </a:r>
            <a:r>
              <a:rPr lang="en-US" b="0"/>
              <a:t>| Q2 2025</a:t>
            </a:r>
          </a:p>
        </p:txBody>
      </p:sp>
      <p:sp>
        <p:nvSpPr>
          <p:cNvPr id="7" name="Content Placeholder 6">
            <a:extLst>
              <a:ext uri="{FF2B5EF4-FFF2-40B4-BE49-F238E27FC236}">
                <a16:creationId xmlns:a16="http://schemas.microsoft.com/office/drawing/2014/main" id="{40CD56E9-346A-4DCF-CAC3-21C8A050A77F}"/>
              </a:ext>
            </a:extLst>
          </p:cNvPr>
          <p:cNvSpPr>
            <a:spLocks noGrp="1"/>
          </p:cNvSpPr>
          <p:nvPr>
            <p:ph idx="10"/>
          </p:nvPr>
        </p:nvSpPr>
        <p:spPr/>
        <p:txBody>
          <a:bodyPr/>
          <a:lstStyle/>
          <a:p>
            <a:r>
              <a:rPr lang="en-US"/>
              <a:t>July 2025</a:t>
            </a:r>
          </a:p>
        </p:txBody>
      </p:sp>
    </p:spTree>
    <p:extLst>
      <p:ext uri="{BB962C8B-B14F-4D97-AF65-F5344CB8AC3E}">
        <p14:creationId xmlns:p14="http://schemas.microsoft.com/office/powerpoint/2010/main" val="2232980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748AE38-85BA-75E4-AC37-6B5E8629253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63CA2C2-E7DD-F701-60D9-ABECAE56656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60966428-7B07-D994-B3F0-6AE6F86C7C3E}"/>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3AA47E31-09AD-1709-0BD8-EC9134125158}"/>
              </a:ext>
            </a:extLst>
          </p:cNvPr>
          <p:cNvSpPr>
            <a:spLocks noGrp="1"/>
          </p:cNvSpPr>
          <p:nvPr>
            <p:ph idx="1"/>
          </p:nvPr>
        </p:nvSpPr>
        <p:spPr/>
        <p:txBody>
          <a:bodyPr>
            <a:normAutofit/>
          </a:bodyPr>
          <a:lstStyle/>
          <a:p>
            <a:r>
              <a:rPr lang="en-US"/>
              <a:t>Asset Management Operational Review</a:t>
            </a:r>
          </a:p>
        </p:txBody>
      </p:sp>
    </p:spTree>
    <p:extLst>
      <p:ext uri="{BB962C8B-B14F-4D97-AF65-F5344CB8AC3E}">
        <p14:creationId xmlns:p14="http://schemas.microsoft.com/office/powerpoint/2010/main" val="2621788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41D2B9-146A-2C6A-519A-CE7032168A3D}"/>
              </a:ext>
            </a:extLst>
          </p:cNvPr>
          <p:cNvSpPr>
            <a:spLocks noGrp="1"/>
          </p:cNvSpPr>
          <p:nvPr>
            <p:ph idx="1"/>
          </p:nvPr>
        </p:nvSpPr>
        <p:spPr/>
        <p:txBody>
          <a:bodyPr/>
          <a:lstStyle/>
          <a:p>
            <a:r>
              <a:rPr lang="en-US"/>
              <a:t>Fund Occupancy</a:t>
            </a:r>
          </a:p>
        </p:txBody>
      </p:sp>
    </p:spTree>
    <p:extLst>
      <p:ext uri="{BB962C8B-B14F-4D97-AF65-F5344CB8AC3E}">
        <p14:creationId xmlns:p14="http://schemas.microsoft.com/office/powerpoint/2010/main" val="1726815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5DBB-0580-1B29-185B-CCE354892330}"/>
              </a:ext>
            </a:extLst>
          </p:cNvPr>
          <p:cNvSpPr>
            <a:spLocks noGrp="1"/>
          </p:cNvSpPr>
          <p:nvPr>
            <p:ph type="title"/>
          </p:nvPr>
        </p:nvSpPr>
        <p:spPr>
          <a:xfrm>
            <a:off x="422205" y="337391"/>
            <a:ext cx="10072437" cy="685481"/>
          </a:xfrm>
        </p:spPr>
        <p:txBody>
          <a:bodyPr>
            <a:normAutofit/>
          </a:bodyPr>
          <a:lstStyle/>
          <a:p>
            <a:r>
              <a:rPr lang="en-US"/>
              <a:t>Contract Occupancy | </a:t>
            </a:r>
            <a:r>
              <a:rPr lang="en-US" b="0"/>
              <a:t>Net Absorption – Fund 2</a:t>
            </a:r>
            <a:endParaRPr lang="en-US" b="0">
              <a:highlight>
                <a:srgbClr val="FFFF00"/>
              </a:highlight>
            </a:endParaRPr>
          </a:p>
        </p:txBody>
      </p:sp>
      <p:graphicFrame>
        <p:nvGraphicFramePr>
          <p:cNvPr id="8" name="Table 7">
            <a:extLst>
              <a:ext uri="{FF2B5EF4-FFF2-40B4-BE49-F238E27FC236}">
                <a16:creationId xmlns:a16="http://schemas.microsoft.com/office/drawing/2014/main" id="{4615BAB3-E984-46EC-EDB9-19C0C2295881}"/>
              </a:ext>
            </a:extLst>
          </p:cNvPr>
          <p:cNvGraphicFramePr>
            <a:graphicFrameLocks noGrp="1"/>
          </p:cNvGraphicFramePr>
          <p:nvPr>
            <p:extLst>
              <p:ext uri="{D42A27DB-BD31-4B8C-83A1-F6EECF244321}">
                <p14:modId xmlns:p14="http://schemas.microsoft.com/office/powerpoint/2010/main" val="3313902140"/>
              </p:ext>
            </p:extLst>
          </p:nvPr>
        </p:nvGraphicFramePr>
        <p:xfrm>
          <a:off x="422206" y="1332329"/>
          <a:ext cx="11592560" cy="2750613"/>
        </p:xfrm>
        <a:graphic>
          <a:graphicData uri="http://schemas.openxmlformats.org/drawingml/2006/table">
            <a:tbl>
              <a:tblPr/>
              <a:tblGrid>
                <a:gridCol w="2655091">
                  <a:extLst>
                    <a:ext uri="{9D8B030D-6E8A-4147-A177-3AD203B41FA5}">
                      <a16:colId xmlns:a16="http://schemas.microsoft.com/office/drawing/2014/main" val="3844674773"/>
                    </a:ext>
                  </a:extLst>
                </a:gridCol>
                <a:gridCol w="2430672">
                  <a:extLst>
                    <a:ext uri="{9D8B030D-6E8A-4147-A177-3AD203B41FA5}">
                      <a16:colId xmlns:a16="http://schemas.microsoft.com/office/drawing/2014/main" val="3916976621"/>
                    </a:ext>
                  </a:extLst>
                </a:gridCol>
                <a:gridCol w="2393301">
                  <a:extLst>
                    <a:ext uri="{9D8B030D-6E8A-4147-A177-3AD203B41FA5}">
                      <a16:colId xmlns:a16="http://schemas.microsoft.com/office/drawing/2014/main" val="170009728"/>
                    </a:ext>
                  </a:extLst>
                </a:gridCol>
                <a:gridCol w="2056748">
                  <a:extLst>
                    <a:ext uri="{9D8B030D-6E8A-4147-A177-3AD203B41FA5}">
                      <a16:colId xmlns:a16="http://schemas.microsoft.com/office/drawing/2014/main" val="767398793"/>
                    </a:ext>
                  </a:extLst>
                </a:gridCol>
                <a:gridCol w="2056748">
                  <a:extLst>
                    <a:ext uri="{9D8B030D-6E8A-4147-A177-3AD203B41FA5}">
                      <a16:colId xmlns:a16="http://schemas.microsoft.com/office/drawing/2014/main" val="2777729583"/>
                    </a:ext>
                  </a:extLst>
                </a:gridCol>
              </a:tblGrid>
              <a:tr h="228599">
                <a:tc>
                  <a:txBody>
                    <a:bodyPr/>
                    <a:lstStyle/>
                    <a:p>
                      <a:pPr algn="l" fontAlgn="b"/>
                      <a:endParaRPr lang="en-US" sz="800" b="0" i="0" u="none" strike="noStrike">
                        <a:solidFill>
                          <a:srgbClr val="FFFFFF"/>
                        </a:solidFill>
                        <a:effectLst/>
                        <a:latin typeface="Aptos" panose="020B0004020202020204" pitchFamily="34" charset="0"/>
                      </a:endParaRPr>
                    </a:p>
                  </a:txBody>
                  <a:tcPr marL="572" marR="572" marT="572" marB="3430" anchor="b">
                    <a:lnL>
                      <a:noFill/>
                    </a:lnL>
                    <a:lnR w="12700" cap="flat" cmpd="sng" algn="ctr">
                      <a:solidFill>
                        <a:srgbClr val="000000"/>
                      </a:solidFill>
                      <a:prstDash val="solid"/>
                      <a:round/>
                      <a:headEnd type="none" w="med" len="med"/>
                      <a:tailEnd type="none" w="med" len="med"/>
                    </a:lnR>
                    <a:lnT>
                      <a:noFill/>
                    </a:lnT>
                    <a:lnB>
                      <a:noFill/>
                    </a:lnB>
                    <a:solidFill>
                      <a:srgbClr val="1F497D"/>
                    </a:solidFill>
                  </a:tcPr>
                </a:tc>
                <a:tc>
                  <a:txBody>
                    <a:bodyPr/>
                    <a:lstStyle/>
                    <a:p>
                      <a:pPr algn="ctr" fontAlgn="b"/>
                      <a:r>
                        <a:rPr lang="en-US" sz="800" b="1" i="0" u="none" strike="noStrike">
                          <a:solidFill>
                            <a:srgbClr val="FFFFFF"/>
                          </a:solidFill>
                          <a:effectLst/>
                          <a:latin typeface="Aptos" panose="020B0004020202020204" pitchFamily="34" charset="0"/>
                        </a:rPr>
                        <a:t>FY 2023 </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1F497D"/>
                    </a:solidFill>
                  </a:tcPr>
                </a:tc>
                <a:tc>
                  <a:txBody>
                    <a:bodyPr/>
                    <a:lstStyle/>
                    <a:p>
                      <a:pPr algn="ctr" fontAlgn="b"/>
                      <a:r>
                        <a:rPr lang="en-US" sz="800" b="1" i="0" u="none" strike="noStrike">
                          <a:solidFill>
                            <a:srgbClr val="FFFFFF"/>
                          </a:solidFill>
                          <a:effectLst/>
                          <a:latin typeface="Aptos" panose="020B0004020202020204" pitchFamily="34" charset="0"/>
                        </a:rPr>
                        <a:t>FY 20224</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1F497D"/>
                    </a:solidFill>
                  </a:tcPr>
                </a:tc>
                <a:tc>
                  <a:txBody>
                    <a:bodyPr/>
                    <a:lstStyle/>
                    <a:p>
                      <a:pPr algn="ctr" fontAlgn="b"/>
                      <a:r>
                        <a:rPr lang="en-US" sz="800" b="1" i="0" u="none" strike="noStrike">
                          <a:solidFill>
                            <a:srgbClr val="FFFFFF"/>
                          </a:solidFill>
                          <a:effectLst/>
                          <a:latin typeface="Aptos" panose="020B0004020202020204" pitchFamily="34" charset="0"/>
                        </a:rPr>
                        <a:t>Q1 2025</a:t>
                      </a:r>
                    </a:p>
                  </a:txBody>
                  <a:tcPr marL="0" marR="0" marT="0"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a:noFill/>
                    </a:lnT>
                    <a:lnB>
                      <a:noFill/>
                    </a:lnB>
                    <a:solidFill>
                      <a:srgbClr val="1F497D"/>
                    </a:solidFill>
                  </a:tcPr>
                </a:tc>
                <a:tc>
                  <a:txBody>
                    <a:bodyPr/>
                    <a:lstStyle/>
                    <a:p>
                      <a:pPr marL="0" algn="ctr" eaLnBrk="1" fontAlgn="b" hangingPunct="1"/>
                      <a:r>
                        <a:rPr lang="en-US" sz="800" b="1" i="0" u="none" strike="noStrike">
                          <a:solidFill>
                            <a:srgbClr val="FFFFFF"/>
                          </a:solidFill>
                          <a:effectLst/>
                          <a:latin typeface="Aptos" panose="020B0004020202020204" pitchFamily="34" charset="0"/>
                          <a:ea typeface="+mn-ea"/>
                          <a:cs typeface="+mn-cs"/>
                        </a:rPr>
                        <a:t>Q2 2025</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1922607619"/>
                  </a:ext>
                </a:extLst>
              </a:tr>
              <a:tr h="160020">
                <a:tc>
                  <a:txBody>
                    <a:bodyPr/>
                    <a:lstStyle/>
                    <a:p>
                      <a:pPr algn="l" fontAlgn="b"/>
                      <a:r>
                        <a:rPr lang="en-US" sz="800" b="0" i="0" u="none" strike="noStrike">
                          <a:effectLst/>
                          <a:latin typeface="Aptos" panose="020B0004020202020204" pitchFamily="34" charset="0"/>
                        </a:rPr>
                        <a:t>Fund SF</a:t>
                      </a: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11,705,150</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effectLst/>
                          <a:latin typeface="Aptos" panose="020B0004020202020204" pitchFamily="34" charset="0"/>
                        </a:rPr>
                        <a:t>10,815,504</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10,195,978</a:t>
                      </a:r>
                    </a:p>
                  </a:txBody>
                  <a:tcPr marL="0" marR="0" marT="0"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10,195,572</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958146046"/>
                  </a:ext>
                </a:extLst>
              </a:tr>
              <a:tr h="166386">
                <a:tc>
                  <a:txBody>
                    <a:bodyPr/>
                    <a:lstStyle/>
                    <a:p>
                      <a:pPr algn="l" fontAlgn="b"/>
                      <a:r>
                        <a:rPr lang="en-US" sz="800" b="0" i="0" u="none" strike="noStrike">
                          <a:effectLst/>
                          <a:latin typeface="Aptos" panose="020B0004020202020204" pitchFamily="34" charset="0"/>
                        </a:rPr>
                        <a:t>Beg Period Occupied SF</a:t>
                      </a: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10,688,883</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effectLst/>
                          <a:latin typeface="Aptos" panose="020B0004020202020204" pitchFamily="34" charset="0"/>
                        </a:rPr>
                        <a:t>10,278,327</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9,695,562</a:t>
                      </a:r>
                    </a:p>
                  </a:txBody>
                  <a:tcPr marL="0" marR="0" marT="0"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9,182,256</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50966965"/>
                  </a:ext>
                </a:extLst>
              </a:tr>
              <a:tr h="109012">
                <a:tc>
                  <a:txBody>
                    <a:bodyPr/>
                    <a:lstStyle/>
                    <a:p>
                      <a:pPr algn="l" fontAlgn="b"/>
                      <a:r>
                        <a:rPr lang="en-US" sz="800" b="0" i="0" u="none" strike="noStrike">
                          <a:effectLst/>
                          <a:latin typeface="Aptos" panose="020B0004020202020204" pitchFamily="34" charset="0"/>
                        </a:rPr>
                        <a:t>Beg Period Occupancy</a:t>
                      </a: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91.3%</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95.0%</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95.1%</a:t>
                      </a:r>
                    </a:p>
                  </a:txBody>
                  <a:tcPr marL="0" marR="0" marT="0"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90.1%</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404620434"/>
                  </a:ext>
                </a:extLst>
              </a:tr>
              <a:tr h="0">
                <a:tc>
                  <a:txBody>
                    <a:bodyPr/>
                    <a:lstStyle/>
                    <a:p>
                      <a:pPr algn="l" fontAlgn="b"/>
                      <a:endParaRPr lang="en-US" sz="800" b="0" i="0" u="none" strike="noStrike">
                        <a:effectLst/>
                        <a:latin typeface="Aptos" panose="020B0004020202020204" pitchFamily="34"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800" b="0" i="0" u="none" strike="noStrike">
                        <a:effectLst/>
                        <a:latin typeface="Aptos" panose="020B0004020202020204" pitchFamily="34" charset="0"/>
                      </a:endParaRP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endParaRPr lang="en-US" sz="800" b="0" i="0" u="none" strike="noStrike">
                        <a:effectLst/>
                        <a:latin typeface="Aptos" panose="020B0004020202020204" pitchFamily="34" charset="0"/>
                      </a:endParaRP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800" b="0" i="0" u="none" strike="noStrike">
                        <a:effectLst/>
                        <a:latin typeface="Aptos" panose="020B0004020202020204" pitchFamily="34" charset="0"/>
                      </a:endParaRPr>
                    </a:p>
                  </a:txBody>
                  <a:tcPr marL="0" marR="0" marT="0"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a:noFill/>
                    </a:lnT>
                    <a:lnB>
                      <a:noFill/>
                    </a:lnB>
                    <a:noFill/>
                  </a:tcPr>
                </a:tc>
                <a:tc>
                  <a:txBody>
                    <a:bodyPr/>
                    <a:lstStyle/>
                    <a:p>
                      <a:pPr marL="0" algn="ctr" eaLnBrk="1" fontAlgn="b" hangingPunct="1"/>
                      <a:endParaRPr lang="en-US" sz="800" b="0" i="0" u="none" strike="noStrike">
                        <a:solidFill>
                          <a:schemeClr val="tx1"/>
                        </a:solidFill>
                        <a:effectLst/>
                        <a:latin typeface="Aptos" panose="020B0004020202020204" pitchFamily="34" charset="0"/>
                        <a:ea typeface="+mn-ea"/>
                        <a:cs typeface="+mn-cs"/>
                      </a:endParaRP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518483342"/>
                  </a:ext>
                </a:extLst>
              </a:tr>
              <a:tr h="94813">
                <a:tc>
                  <a:txBody>
                    <a:bodyPr/>
                    <a:lstStyle/>
                    <a:p>
                      <a:pPr algn="l" fontAlgn="b"/>
                      <a:r>
                        <a:rPr lang="en-US" sz="800" b="0" i="0" u="none" strike="noStrike">
                          <a:effectLst/>
                          <a:latin typeface="Aptos" panose="020B0004020202020204" pitchFamily="34" charset="0"/>
                        </a:rPr>
                        <a:t>Lease Expiration</a:t>
                      </a: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460,988</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effectLst/>
                          <a:latin typeface="Aptos" panose="020B0004020202020204" pitchFamily="34" charset="0"/>
                        </a:rPr>
                        <a:t>484,813</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606,685</a:t>
                      </a:r>
                    </a:p>
                  </a:txBody>
                  <a:tcPr marL="0" marR="0" marT="0"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293,807</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8034874"/>
                  </a:ext>
                </a:extLst>
              </a:tr>
              <a:tr h="113931">
                <a:tc>
                  <a:txBody>
                    <a:bodyPr/>
                    <a:lstStyle/>
                    <a:p>
                      <a:pPr algn="l" fontAlgn="b"/>
                      <a:r>
                        <a:rPr lang="en-US" sz="800" b="0" i="0" u="none" strike="noStrike">
                          <a:effectLst/>
                          <a:latin typeface="Aptos" panose="020B0004020202020204" pitchFamily="34" charset="0"/>
                        </a:rPr>
                        <a:t>Lease Commencement</a:t>
                      </a: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674,807</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effectLst/>
                          <a:latin typeface="Aptos" panose="020B0004020202020204" pitchFamily="34" charset="0"/>
                        </a:rPr>
                        <a:t>215,719</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93,379</a:t>
                      </a:r>
                    </a:p>
                  </a:txBody>
                  <a:tcPr marL="0" marR="0" marT="0"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118,916</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18894848"/>
                  </a:ext>
                </a:extLst>
              </a:tr>
              <a:tr h="131962">
                <a:tc>
                  <a:txBody>
                    <a:bodyPr/>
                    <a:lstStyle/>
                    <a:p>
                      <a:pPr algn="l" fontAlgn="b"/>
                      <a:r>
                        <a:rPr lang="en-US" sz="800" b="1" i="0" u="none" strike="noStrike">
                          <a:effectLst/>
                          <a:latin typeface="Aptos" panose="020B0004020202020204" pitchFamily="34" charset="0"/>
                        </a:rPr>
                        <a:t>Net Absorption</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1" i="0" u="none" strike="noStrike">
                          <a:solidFill>
                            <a:srgbClr val="000000"/>
                          </a:solidFill>
                          <a:effectLst/>
                          <a:latin typeface="Aptos" panose="020B0004020202020204" pitchFamily="34" charset="0"/>
                        </a:rPr>
                        <a:t>213,819</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1" i="0" u="none" strike="noStrike">
                          <a:solidFill>
                            <a:srgbClr val="000000"/>
                          </a:solidFill>
                          <a:effectLst/>
                          <a:latin typeface="Aptos" panose="020B0004020202020204" pitchFamily="34" charset="0"/>
                        </a:rPr>
                        <a:t>-269,094</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1" i="0" u="none" strike="noStrike">
                          <a:solidFill>
                            <a:srgbClr val="000000"/>
                          </a:solidFill>
                          <a:effectLst/>
                          <a:latin typeface="Aptos" panose="020B0004020202020204" pitchFamily="34" charset="0"/>
                        </a:rPr>
                        <a:t>-513,306</a:t>
                      </a:r>
                    </a:p>
                  </a:txBody>
                  <a:tcPr marL="0" marR="0" marT="0"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1" i="0" u="none" strike="noStrike">
                          <a:solidFill>
                            <a:schemeClr val="tx1"/>
                          </a:solidFill>
                          <a:effectLst/>
                          <a:latin typeface="Aptos" panose="020B0004020202020204" pitchFamily="34" charset="0"/>
                          <a:ea typeface="+mn-ea"/>
                          <a:cs typeface="+mn-cs"/>
                        </a:rPr>
                        <a:t>-174,891</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99069214"/>
                  </a:ext>
                </a:extLst>
              </a:tr>
              <a:tr h="0">
                <a:tc>
                  <a:txBody>
                    <a:bodyPr/>
                    <a:lstStyle/>
                    <a:p>
                      <a:pPr algn="l" fontAlgn="b"/>
                      <a:endParaRPr lang="en-US" sz="800" b="0" i="0" u="none" strike="noStrike">
                        <a:effectLst/>
                        <a:latin typeface="Aptos" panose="020B0004020202020204" pitchFamily="34"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800" b="0" i="0" u="none" strike="noStrike">
                        <a:effectLst/>
                        <a:latin typeface="Aptos" panose="020B0004020202020204" pitchFamily="34" charset="0"/>
                      </a:endParaRP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endParaRPr lang="en-US" sz="800" b="0" i="0" u="none" strike="noStrike">
                        <a:effectLst/>
                        <a:latin typeface="Aptos" panose="020B0004020202020204" pitchFamily="34" charset="0"/>
                      </a:endParaRP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800" b="0" i="0" u="none" strike="noStrike">
                        <a:effectLst/>
                        <a:latin typeface="Aptos" panose="020B0004020202020204" pitchFamily="34" charset="0"/>
                      </a:endParaRPr>
                    </a:p>
                  </a:txBody>
                  <a:tcPr marL="0" marR="0" marT="0"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a:noFill/>
                    </a:lnT>
                    <a:lnB>
                      <a:noFill/>
                    </a:lnB>
                    <a:noFill/>
                  </a:tcPr>
                </a:tc>
                <a:tc>
                  <a:txBody>
                    <a:bodyPr/>
                    <a:lstStyle/>
                    <a:p>
                      <a:pPr marL="0" algn="ctr" eaLnBrk="1" fontAlgn="b" hangingPunct="1"/>
                      <a:endParaRPr lang="en-US" sz="800" b="1" i="0" u="none" strike="noStrike">
                        <a:solidFill>
                          <a:schemeClr val="tx1"/>
                        </a:solidFill>
                        <a:effectLst/>
                        <a:latin typeface="Aptos" panose="020B0004020202020204" pitchFamily="34" charset="0"/>
                        <a:ea typeface="+mn-ea"/>
                        <a:cs typeface="+mn-cs"/>
                      </a:endParaRP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93885767"/>
                  </a:ext>
                </a:extLst>
              </a:tr>
              <a:tr h="94813">
                <a:tc>
                  <a:txBody>
                    <a:bodyPr/>
                    <a:lstStyle/>
                    <a:p>
                      <a:pPr algn="l" fontAlgn="b"/>
                      <a:r>
                        <a:rPr lang="en-US" sz="800" b="0" i="0" u="none" strike="noStrike">
                          <a:effectLst/>
                          <a:latin typeface="Aptos" panose="020B0004020202020204" pitchFamily="34" charset="0"/>
                        </a:rPr>
                        <a:t>Disposition SF</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0" i="0" u="none" strike="noStrike">
                          <a:solidFill>
                            <a:srgbClr val="000000"/>
                          </a:solidFill>
                          <a:effectLst/>
                          <a:latin typeface="Aptos" panose="020B0004020202020204" pitchFamily="34" charset="0"/>
                        </a:rPr>
                        <a:t>889,646</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0" i="0" u="none" strike="noStrike">
                          <a:effectLst/>
                          <a:latin typeface="Aptos" panose="020B0004020202020204" pitchFamily="34" charset="0"/>
                        </a:rPr>
                        <a:t>707,360</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0" i="0" u="none" strike="noStrike">
                          <a:effectLst/>
                          <a:latin typeface="Aptos" panose="020B0004020202020204" pitchFamily="34" charset="0"/>
                        </a:rPr>
                        <a:t>0</a:t>
                      </a:r>
                    </a:p>
                  </a:txBody>
                  <a:tcPr marL="0" marR="0" marT="0"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137,520</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239583426"/>
                  </a:ext>
                </a:extLst>
              </a:tr>
              <a:tr h="182780">
                <a:tc>
                  <a:txBody>
                    <a:bodyPr/>
                    <a:lstStyle/>
                    <a:p>
                      <a:pPr algn="l" fontAlgn="b"/>
                      <a:r>
                        <a:rPr lang="en-US" sz="800" b="0" i="0" u="none" strike="noStrike">
                          <a:effectLst/>
                          <a:latin typeface="Aptos" panose="020B0004020202020204" pitchFamily="34" charset="0"/>
                        </a:rPr>
                        <a:t>Occupied SF reduced due to Sale</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0" i="0" u="none" strike="noStrike">
                          <a:solidFill>
                            <a:srgbClr val="000000"/>
                          </a:solidFill>
                          <a:effectLst/>
                          <a:latin typeface="Aptos" panose="020B0004020202020204" pitchFamily="34" charset="0"/>
                        </a:rPr>
                        <a:t>624,375</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0" i="0" u="none" strike="noStrike">
                          <a:effectLst/>
                          <a:latin typeface="Aptos" panose="020B0004020202020204" pitchFamily="34" charset="0"/>
                        </a:rPr>
                        <a:t>401,392</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0" i="0" u="none" strike="noStrike">
                          <a:effectLst/>
                          <a:latin typeface="Aptos" panose="020B0004020202020204" pitchFamily="34" charset="0"/>
                        </a:rPr>
                        <a:t>0</a:t>
                      </a:r>
                    </a:p>
                  </a:txBody>
                  <a:tcPr marL="0" marR="0" marT="0"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41,843</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08384078"/>
                  </a:ext>
                </a:extLst>
              </a:tr>
              <a:tr h="131962">
                <a:tc>
                  <a:txBody>
                    <a:bodyPr/>
                    <a:lstStyle/>
                    <a:p>
                      <a:pPr algn="l" fontAlgn="b"/>
                      <a:r>
                        <a:rPr lang="en-US" sz="800" b="0" i="0" u="none" strike="noStrike">
                          <a:effectLst/>
                          <a:latin typeface="Aptos" panose="020B0004020202020204" pitchFamily="34" charset="0"/>
                        </a:rPr>
                        <a:t>Acquisition SF</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endParaRPr lang="en-US" sz="800" b="0" i="0" u="none" strike="noStrike">
                        <a:solidFill>
                          <a:srgbClr val="000000"/>
                        </a:solidFill>
                        <a:effectLst/>
                        <a:latin typeface="Aptos" panose="020B0004020202020204" pitchFamily="34" charset="0"/>
                      </a:endParaRP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0" i="0" u="none" strike="noStrike">
                          <a:effectLst/>
                          <a:latin typeface="Aptos" panose="020B0004020202020204" pitchFamily="34" charset="0"/>
                        </a:rPr>
                        <a:t>81,400</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0" i="0" u="none" strike="noStrike">
                          <a:effectLst/>
                          <a:latin typeface="Aptos" panose="020B0004020202020204" pitchFamily="34" charset="0"/>
                        </a:rPr>
                        <a:t>0</a:t>
                      </a:r>
                    </a:p>
                  </a:txBody>
                  <a:tcPr marL="0" marR="0" marT="0"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0</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635736405"/>
                  </a:ext>
                </a:extLst>
              </a:tr>
              <a:tr h="131962">
                <a:tc>
                  <a:txBody>
                    <a:bodyPr/>
                    <a:lstStyle/>
                    <a:p>
                      <a:pPr algn="l" fontAlgn="b"/>
                      <a:r>
                        <a:rPr lang="en-US" sz="800" b="0" i="0" u="none" strike="noStrike">
                          <a:effectLst/>
                          <a:latin typeface="Aptos" panose="020B0004020202020204" pitchFamily="34" charset="0"/>
                        </a:rPr>
                        <a:t>SF Adjustments</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endParaRPr lang="en-US" sz="800" b="0" i="0" u="none" strike="noStrike">
                        <a:solidFill>
                          <a:srgbClr val="000000"/>
                        </a:solidFill>
                        <a:effectLst/>
                        <a:latin typeface="Aptos" panose="020B0004020202020204" pitchFamily="34" charset="0"/>
                      </a:endParaRP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endParaRPr lang="en-US" sz="800" b="0" i="0" u="none" strike="noStrike">
                        <a:effectLst/>
                        <a:latin typeface="Aptos" panose="020B0004020202020204" pitchFamily="34" charset="0"/>
                      </a:endParaRP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0" i="0" u="none" strike="noStrike">
                          <a:effectLst/>
                          <a:latin typeface="Aptos" panose="020B0004020202020204" pitchFamily="34" charset="0"/>
                        </a:rPr>
                        <a:t>-406</a:t>
                      </a:r>
                    </a:p>
                  </a:txBody>
                  <a:tcPr marL="0" marR="0" marT="0"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2,250</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42347156"/>
                  </a:ext>
                </a:extLst>
              </a:tr>
              <a:tr h="101079">
                <a:tc>
                  <a:txBody>
                    <a:bodyPr/>
                    <a:lstStyle/>
                    <a:p>
                      <a:pPr algn="l" fontAlgn="b"/>
                      <a:endParaRPr lang="en-US" sz="800" b="0" i="0" u="none" strike="noStrike">
                        <a:effectLst/>
                        <a:latin typeface="Aptos" panose="020B0004020202020204" pitchFamily="34"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800" b="0" i="0" u="none" strike="noStrike">
                        <a:solidFill>
                          <a:srgbClr val="000000"/>
                        </a:solidFill>
                        <a:effectLst/>
                        <a:latin typeface="Aptos" panose="020B0004020202020204" pitchFamily="34" charset="0"/>
                      </a:endParaRP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800" b="0" i="0" u="none" strike="noStrike">
                        <a:effectLst/>
                        <a:latin typeface="Aptos" panose="020B0004020202020204" pitchFamily="34" charset="0"/>
                      </a:endParaRP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800" b="0" i="0" u="none" strike="noStrike">
                        <a:solidFill>
                          <a:srgbClr val="000000"/>
                        </a:solidFill>
                        <a:effectLst/>
                        <a:latin typeface="Aptos" panose="020B0004020202020204" pitchFamily="34" charset="0"/>
                      </a:endParaRPr>
                    </a:p>
                  </a:txBody>
                  <a:tcPr marL="0" marR="0" marT="0"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a:noFill/>
                    </a:lnT>
                    <a:lnB>
                      <a:noFill/>
                    </a:lnB>
                    <a:noFill/>
                  </a:tcPr>
                </a:tc>
                <a:tc>
                  <a:txBody>
                    <a:bodyPr/>
                    <a:lstStyle/>
                    <a:p>
                      <a:pPr marL="0" algn="ctr" eaLnBrk="1" fontAlgn="b" hangingPunct="1"/>
                      <a:endParaRPr lang="en-US" sz="800" b="1" i="0" u="none" strike="noStrike">
                        <a:solidFill>
                          <a:schemeClr val="tx1"/>
                        </a:solidFill>
                        <a:effectLst/>
                        <a:latin typeface="Aptos" panose="020B0004020202020204" pitchFamily="34" charset="0"/>
                        <a:ea typeface="+mn-ea"/>
                        <a:cs typeface="+mn-cs"/>
                      </a:endParaRP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417996243"/>
                  </a:ext>
                </a:extLst>
              </a:tr>
              <a:tr h="94813">
                <a:tc>
                  <a:txBody>
                    <a:bodyPr/>
                    <a:lstStyle/>
                    <a:p>
                      <a:pPr algn="l" fontAlgn="b"/>
                      <a:r>
                        <a:rPr lang="en-US" sz="800" b="0" i="0" u="none" strike="noStrike">
                          <a:effectLst/>
                          <a:latin typeface="Aptos" panose="020B0004020202020204" pitchFamily="34" charset="0"/>
                        </a:rPr>
                        <a:t>End Period Occupied SF</a:t>
                      </a: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10,278,327</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9,689,241</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9,182,256</a:t>
                      </a:r>
                    </a:p>
                  </a:txBody>
                  <a:tcPr marL="0" marR="0" marT="0"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8,965,522</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513264453"/>
                  </a:ext>
                </a:extLst>
              </a:tr>
              <a:tr h="154093">
                <a:tc>
                  <a:txBody>
                    <a:bodyPr/>
                    <a:lstStyle/>
                    <a:p>
                      <a:pPr algn="l" fontAlgn="b"/>
                      <a:r>
                        <a:rPr lang="en-US" sz="800" b="0" i="0" u="none" strike="noStrike">
                          <a:effectLst/>
                          <a:latin typeface="Aptos" panose="020B0004020202020204" pitchFamily="34" charset="0"/>
                        </a:rPr>
                        <a:t>End Period Fund SF</a:t>
                      </a: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10,815,504</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10,189,544</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10,195,572</a:t>
                      </a:r>
                    </a:p>
                  </a:txBody>
                  <a:tcPr marL="0" marR="0" marT="0"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10,060,302</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74967787"/>
                  </a:ext>
                </a:extLst>
              </a:tr>
              <a:tr h="120487">
                <a:tc>
                  <a:txBody>
                    <a:bodyPr/>
                    <a:lstStyle/>
                    <a:p>
                      <a:pPr algn="l" fontAlgn="b"/>
                      <a:r>
                        <a:rPr lang="en-US" sz="800" b="0" i="0" u="none" strike="noStrike">
                          <a:effectLst/>
                          <a:latin typeface="Aptos" panose="020B0004020202020204" pitchFamily="34" charset="0"/>
                        </a:rPr>
                        <a:t>End Period Occupancy</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800" b="1" i="0" u="none" strike="noStrike">
                          <a:solidFill>
                            <a:srgbClr val="000000"/>
                          </a:solidFill>
                          <a:effectLst/>
                          <a:latin typeface="Aptos" panose="020B0004020202020204" pitchFamily="34" charset="0"/>
                        </a:rPr>
                        <a:t>95.0%</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800" b="1" i="0" u="none" strike="noStrike">
                          <a:solidFill>
                            <a:srgbClr val="000000"/>
                          </a:solidFill>
                          <a:effectLst/>
                          <a:latin typeface="Aptos" panose="020B0004020202020204" pitchFamily="34" charset="0"/>
                        </a:rPr>
                        <a:t>95.1%</a:t>
                      </a:r>
                    </a:p>
                  </a:txBody>
                  <a:tcPr marL="572" marR="572" marT="572" marB="343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800" b="1" i="0" u="none" strike="noStrike">
                          <a:solidFill>
                            <a:srgbClr val="000000"/>
                          </a:solidFill>
                          <a:effectLst/>
                          <a:latin typeface="Aptos" panose="020B0004020202020204" pitchFamily="34" charset="0"/>
                        </a:rPr>
                        <a:t>90.1%</a:t>
                      </a:r>
                    </a:p>
                  </a:txBody>
                  <a:tcPr marL="0" marR="0" marT="0"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1" i="0" u="none" strike="noStrike">
                          <a:solidFill>
                            <a:schemeClr val="tx1"/>
                          </a:solidFill>
                          <a:effectLst/>
                          <a:latin typeface="Aptos" panose="020B0004020202020204" pitchFamily="34" charset="0"/>
                          <a:ea typeface="+mn-ea"/>
                          <a:cs typeface="+mn-cs"/>
                        </a:rPr>
                        <a:t>89.1%</a:t>
                      </a:r>
                    </a:p>
                  </a:txBody>
                  <a:tcPr marL="0" marR="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569990289"/>
                  </a:ext>
                </a:extLst>
              </a:tr>
              <a:tr h="149299">
                <a:tc>
                  <a:txBody>
                    <a:bodyPr/>
                    <a:lstStyle/>
                    <a:p>
                      <a:pPr algn="l" fontAlgn="b"/>
                      <a:r>
                        <a:rPr lang="en-US" sz="800" b="0" i="0" u="none" strike="noStrike">
                          <a:effectLst/>
                          <a:latin typeface="Aptos" panose="020B0004020202020204" pitchFamily="34" charset="0"/>
                        </a:rPr>
                        <a:t>Leases pending Yardi Terminations</a:t>
                      </a:r>
                    </a:p>
                  </a:txBody>
                  <a:tcPr marL="572" marR="572" marT="572" marB="3430" anchor="b">
                    <a:lnL>
                      <a:noFill/>
                    </a:lnL>
                    <a:lnR>
                      <a:noFill/>
                    </a:lnR>
                    <a:lnT>
                      <a:noFill/>
                    </a:lnT>
                    <a:lnB>
                      <a:noFill/>
                    </a:lnB>
                    <a:solidFill>
                      <a:schemeClr val="accent4">
                        <a:lumMod val="40000"/>
                        <a:lumOff val="60000"/>
                      </a:schemeClr>
                    </a:solidFill>
                  </a:tcPr>
                </a:tc>
                <a:tc>
                  <a:txBody>
                    <a:bodyPr/>
                    <a:lstStyle/>
                    <a:p>
                      <a:pPr algn="ctr" fontAlgn="b"/>
                      <a:endParaRPr lang="en-US" sz="800" b="1" i="0" u="none" strike="noStrike">
                        <a:solidFill>
                          <a:srgbClr val="000000"/>
                        </a:solidFill>
                        <a:effectLst/>
                        <a:latin typeface="Aptos" panose="020B0004020202020204" pitchFamily="34" charset="0"/>
                      </a:endParaRPr>
                    </a:p>
                  </a:txBody>
                  <a:tcPr marL="572" marR="572" marT="572" marB="3430" anchor="b">
                    <a:lnL>
                      <a:noFill/>
                    </a:lnL>
                    <a:lnR>
                      <a:noFill/>
                    </a:lnR>
                    <a:lnT w="12700" cap="flat" cmpd="sng" algn="ctr">
                      <a:solidFill>
                        <a:srgbClr val="000000"/>
                      </a:solidFill>
                      <a:prstDash val="solid"/>
                      <a:round/>
                      <a:headEnd type="none" w="med" len="med"/>
                      <a:tailEnd type="none" w="med" len="med"/>
                    </a:lnT>
                    <a:lnB>
                      <a:noFill/>
                    </a:lnB>
                    <a:solidFill>
                      <a:schemeClr val="accent4">
                        <a:lumMod val="40000"/>
                        <a:lumOff val="60000"/>
                      </a:schemeClr>
                    </a:solidFill>
                  </a:tcPr>
                </a:tc>
                <a:tc>
                  <a:txBody>
                    <a:bodyPr/>
                    <a:lstStyle/>
                    <a:p>
                      <a:pPr algn="ctr" fontAlgn="b"/>
                      <a:endParaRPr lang="en-US" sz="800" b="1" i="0" u="none" strike="noStrike">
                        <a:solidFill>
                          <a:srgbClr val="000000"/>
                        </a:solidFill>
                        <a:effectLst/>
                        <a:latin typeface="Aptos" panose="020B0004020202020204" pitchFamily="34" charset="0"/>
                      </a:endParaRPr>
                    </a:p>
                  </a:txBody>
                  <a:tcPr marL="572" marR="572" marT="572" marB="3430" anchor="b">
                    <a:lnL>
                      <a:noFill/>
                    </a:lnL>
                    <a:lnR>
                      <a:noFill/>
                    </a:lnR>
                    <a:lnT w="12700" cap="flat" cmpd="sng" algn="ctr">
                      <a:solidFill>
                        <a:srgbClr val="000000"/>
                      </a:solidFill>
                      <a:prstDash val="solid"/>
                      <a:round/>
                      <a:headEnd type="none" w="med" len="med"/>
                      <a:tailEnd type="none" w="med" len="med"/>
                    </a:lnT>
                    <a:lnB>
                      <a:noFill/>
                    </a:lnB>
                    <a:solidFill>
                      <a:schemeClr val="accent4">
                        <a:lumMod val="40000"/>
                        <a:lumOff val="60000"/>
                      </a:schemeClr>
                    </a:solidFill>
                  </a:tcPr>
                </a:tc>
                <a:tc>
                  <a:txBody>
                    <a:bodyPr/>
                    <a:lstStyle/>
                    <a:p>
                      <a:pPr algn="ctr" fontAlgn="ctr"/>
                      <a:r>
                        <a:rPr lang="en-US" sz="800" b="1" i="0" u="none" strike="noStrike">
                          <a:solidFill>
                            <a:srgbClr val="000000"/>
                          </a:solidFill>
                          <a:effectLst/>
                          <a:latin typeface="Aptos" panose="020B0004020202020204" pitchFamily="34" charset="0"/>
                        </a:rPr>
                        <a:t>174,570 </a:t>
                      </a:r>
                    </a:p>
                  </a:txBody>
                  <a:tcPr marL="0" marR="0" marT="0" marB="0" anchor="ctr">
                    <a:lnL>
                      <a:noFill/>
                    </a:lnL>
                    <a:lnR>
                      <a:noFill/>
                    </a:lnR>
                    <a:lnT>
                      <a:noFill/>
                    </a:lnT>
                    <a:lnB>
                      <a:noFill/>
                    </a:lnB>
                    <a:solidFill>
                      <a:schemeClr val="accent4">
                        <a:lumMod val="40000"/>
                        <a:lumOff val="60000"/>
                      </a:schemeClr>
                    </a:solidFill>
                  </a:tcPr>
                </a:tc>
                <a:tc>
                  <a:txBody>
                    <a:bodyPr/>
                    <a:lstStyle/>
                    <a:p>
                      <a:pPr marL="0" algn="ctr" eaLnBrk="1" fontAlgn="b" hangingPunct="1"/>
                      <a:r>
                        <a:rPr lang="en-US" sz="800" b="1" i="0" u="none" strike="noStrike">
                          <a:solidFill>
                            <a:schemeClr val="tx1"/>
                          </a:solidFill>
                          <a:effectLst/>
                          <a:latin typeface="Aptos" panose="020B0004020202020204" pitchFamily="34" charset="0"/>
                          <a:ea typeface="+mn-ea"/>
                          <a:cs typeface="+mn-cs"/>
                        </a:rPr>
                        <a:t> 101,081 </a:t>
                      </a:r>
                    </a:p>
                  </a:txBody>
                  <a:tcPr marL="0" marR="0" marT="0" marB="0" anchor="ctr">
                    <a:lnL>
                      <a:noFill/>
                    </a:lnL>
                    <a:lnR>
                      <a:noFill/>
                    </a:lnR>
                    <a:lnT>
                      <a:noFill/>
                    </a:lnT>
                    <a:lnB>
                      <a:noFill/>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2887783157"/>
                  </a:ext>
                </a:extLst>
              </a:tr>
              <a:tr h="180252">
                <a:tc>
                  <a:txBody>
                    <a:bodyPr/>
                    <a:lstStyle/>
                    <a:p>
                      <a:pPr algn="l" fontAlgn="b"/>
                      <a:r>
                        <a:rPr lang="en-US" sz="800" b="0" i="0" u="none" strike="noStrike">
                          <a:effectLst/>
                          <a:latin typeface="Aptos" panose="020B0004020202020204" pitchFamily="34" charset="0"/>
                        </a:rPr>
                        <a:t>Adjusted Occupancy </a:t>
                      </a:r>
                    </a:p>
                  </a:txBody>
                  <a:tcPr marL="572" marR="572" marT="572" marB="3430" anchor="b">
                    <a:lnL>
                      <a:noFill/>
                    </a:lnL>
                    <a:lnR>
                      <a:noFill/>
                    </a:lnR>
                    <a:lnT>
                      <a:noFill/>
                    </a:lnT>
                    <a:lnB>
                      <a:noFill/>
                    </a:lnB>
                    <a:solidFill>
                      <a:schemeClr val="accent4">
                        <a:lumMod val="40000"/>
                        <a:lumOff val="60000"/>
                      </a:schemeClr>
                    </a:solidFill>
                  </a:tcPr>
                </a:tc>
                <a:tc>
                  <a:txBody>
                    <a:bodyPr/>
                    <a:lstStyle/>
                    <a:p>
                      <a:pPr algn="ctr" fontAlgn="b"/>
                      <a:endParaRPr lang="en-US" sz="800" b="1" i="0" u="none" strike="noStrike">
                        <a:solidFill>
                          <a:srgbClr val="000000"/>
                        </a:solidFill>
                        <a:effectLst/>
                        <a:latin typeface="Aptos" panose="020B0004020202020204" pitchFamily="34" charset="0"/>
                      </a:endParaRPr>
                    </a:p>
                  </a:txBody>
                  <a:tcPr marL="572" marR="572" marT="572" marB="3430" anchor="b">
                    <a:lnL>
                      <a:noFill/>
                    </a:lnL>
                    <a:lnR>
                      <a:noFill/>
                    </a:lnR>
                    <a:lnT>
                      <a:noFill/>
                    </a:lnT>
                    <a:lnB>
                      <a:noFill/>
                    </a:lnB>
                    <a:solidFill>
                      <a:schemeClr val="accent4">
                        <a:lumMod val="40000"/>
                        <a:lumOff val="60000"/>
                      </a:schemeClr>
                    </a:solidFill>
                  </a:tcPr>
                </a:tc>
                <a:tc>
                  <a:txBody>
                    <a:bodyPr/>
                    <a:lstStyle/>
                    <a:p>
                      <a:pPr algn="ctr" fontAlgn="b"/>
                      <a:endParaRPr lang="en-US" sz="800" b="1" i="0" u="none" strike="noStrike">
                        <a:solidFill>
                          <a:srgbClr val="000000"/>
                        </a:solidFill>
                        <a:effectLst/>
                        <a:latin typeface="Aptos" panose="020B0004020202020204" pitchFamily="34" charset="0"/>
                      </a:endParaRPr>
                    </a:p>
                  </a:txBody>
                  <a:tcPr marL="572" marR="572" marT="572" marB="3430" anchor="b">
                    <a:lnL>
                      <a:noFill/>
                    </a:lnL>
                    <a:lnR>
                      <a:noFill/>
                    </a:lnR>
                    <a:lnT>
                      <a:noFill/>
                    </a:lnT>
                    <a:lnB>
                      <a:noFill/>
                    </a:lnB>
                    <a:solidFill>
                      <a:schemeClr val="accent4">
                        <a:lumMod val="40000"/>
                        <a:lumOff val="60000"/>
                      </a:schemeClr>
                    </a:solidFill>
                  </a:tcPr>
                </a:tc>
                <a:tc>
                  <a:txBody>
                    <a:bodyPr/>
                    <a:lstStyle/>
                    <a:p>
                      <a:pPr algn="ctr" fontAlgn="b"/>
                      <a:r>
                        <a:rPr lang="en-US" sz="800" b="1" i="0" u="none" strike="noStrike">
                          <a:solidFill>
                            <a:srgbClr val="000000"/>
                          </a:solidFill>
                          <a:effectLst/>
                          <a:latin typeface="Aptos" panose="020B0004020202020204" pitchFamily="34" charset="0"/>
                        </a:rPr>
                        <a:t>88.3%</a:t>
                      </a:r>
                    </a:p>
                  </a:txBody>
                  <a:tcPr marL="0" marR="0" marT="0" marB="0" anchor="b">
                    <a:lnL>
                      <a:noFill/>
                    </a:lnL>
                    <a:lnR>
                      <a:noFill/>
                    </a:lnR>
                    <a:lnT>
                      <a:noFill/>
                    </a:lnT>
                    <a:lnB>
                      <a:noFill/>
                    </a:lnB>
                    <a:solidFill>
                      <a:schemeClr val="accent4">
                        <a:lumMod val="40000"/>
                        <a:lumOff val="60000"/>
                      </a:schemeClr>
                    </a:solidFill>
                  </a:tcPr>
                </a:tc>
                <a:tc>
                  <a:txBody>
                    <a:bodyPr/>
                    <a:lstStyle/>
                    <a:p>
                      <a:pPr marL="0" algn="ctr" eaLnBrk="1" fontAlgn="b" hangingPunct="1"/>
                      <a:r>
                        <a:rPr lang="en-US" sz="800" b="1" i="0" u="none" strike="noStrike">
                          <a:solidFill>
                            <a:schemeClr val="tx1"/>
                          </a:solidFill>
                          <a:effectLst/>
                          <a:latin typeface="Aptos" panose="020B0004020202020204" pitchFamily="34" charset="0"/>
                          <a:ea typeface="+mn-ea"/>
                          <a:cs typeface="+mn-cs"/>
                        </a:rPr>
                        <a:t>88.1%</a:t>
                      </a:r>
                    </a:p>
                  </a:txBody>
                  <a:tcPr marL="0" marR="0" marT="0"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2287187962"/>
                  </a:ext>
                </a:extLst>
              </a:tr>
            </a:tbl>
          </a:graphicData>
        </a:graphic>
      </p:graphicFrame>
      <p:sp>
        <p:nvSpPr>
          <p:cNvPr id="20" name="TextBox 19">
            <a:extLst>
              <a:ext uri="{FF2B5EF4-FFF2-40B4-BE49-F238E27FC236}">
                <a16:creationId xmlns:a16="http://schemas.microsoft.com/office/drawing/2014/main" id="{B3401132-01D0-B750-A4FC-1A5EE84A5ABA}"/>
              </a:ext>
            </a:extLst>
          </p:cNvPr>
          <p:cNvSpPr txBox="1"/>
          <p:nvPr/>
        </p:nvSpPr>
        <p:spPr>
          <a:xfrm>
            <a:off x="213573" y="4490942"/>
            <a:ext cx="2968862" cy="2069797"/>
          </a:xfrm>
          <a:prstGeom prst="rect">
            <a:avLst/>
          </a:prstGeom>
          <a:solidFill>
            <a:schemeClr val="bg1">
              <a:lumMod val="95000"/>
            </a:schemeClr>
          </a:solidFill>
        </p:spPr>
        <p:txBody>
          <a:bodyPr wrap="square" lIns="91440" tIns="45720" rIns="91440" bIns="45720" anchor="t">
            <a:spAutoFit/>
          </a:bodyPr>
          <a:lstStyle/>
          <a:p>
            <a:pPr marL="228600" indent="-228600">
              <a:buClr>
                <a:srgbClr val="FEAB21"/>
              </a:buClr>
              <a:buFont typeface="+mj-lt"/>
              <a:buAutoNum type="arabicPeriod"/>
            </a:pPr>
            <a:r>
              <a:rPr lang="en-US" sz="1050">
                <a:solidFill>
                  <a:schemeClr val="tx2"/>
                </a:solidFill>
                <a:latin typeface="Aptos"/>
                <a:ea typeface="Lato Medium"/>
                <a:cs typeface="Lato Medium"/>
              </a:rPr>
              <a:t>Several move outs in Q2 lead to a </a:t>
            </a:r>
            <a:r>
              <a:rPr lang="en-US" sz="1050" b="1">
                <a:solidFill>
                  <a:schemeClr val="tx2"/>
                </a:solidFill>
                <a:latin typeface="Aptos"/>
                <a:ea typeface="Lato Medium"/>
                <a:cs typeface="Lato Medium"/>
              </a:rPr>
              <a:t>negative net absorption of ~200K SF</a:t>
            </a:r>
            <a:endParaRPr lang="en-US" sz="1050">
              <a:solidFill>
                <a:schemeClr val="tx2"/>
              </a:solidFill>
              <a:latin typeface="Aptos" panose="020B0004020202020204" pitchFamily="34" charset="0"/>
              <a:ea typeface="Lato Medium" panose="020F0502020204030203" pitchFamily="34" charset="0"/>
              <a:cs typeface="Lato Medium" panose="020F0502020204030203" pitchFamily="34" charset="0"/>
            </a:endParaRPr>
          </a:p>
          <a:p>
            <a:pPr marL="228600" indent="-228600">
              <a:buClr>
                <a:srgbClr val="FEAB21"/>
              </a:buClr>
              <a:buFont typeface="+mj-lt"/>
              <a:buAutoNum type="arabicPeriod"/>
            </a:pPr>
            <a:r>
              <a:rPr lang="en-US" sz="1050">
                <a:solidFill>
                  <a:schemeClr val="tx2"/>
                </a:solidFill>
                <a:latin typeface="Aptos"/>
                <a:ea typeface="Lato Medium"/>
                <a:cs typeface="Lato Medium"/>
              </a:rPr>
              <a:t>End of quarter </a:t>
            </a:r>
            <a:r>
              <a:rPr lang="en-US" sz="1050" b="1">
                <a:solidFill>
                  <a:schemeClr val="tx2"/>
                </a:solidFill>
                <a:latin typeface="Aptos"/>
                <a:ea typeface="Lato Medium"/>
                <a:cs typeface="Lato Medium"/>
              </a:rPr>
              <a:t>contract occupancy is 89.1%</a:t>
            </a:r>
            <a:endParaRPr lang="en-US" sz="1100" b="1">
              <a:solidFill>
                <a:schemeClr val="tx2"/>
              </a:solidFill>
              <a:latin typeface="Aptos"/>
              <a:ea typeface="Lato Medium"/>
              <a:cs typeface="Lato Medium"/>
            </a:endParaRPr>
          </a:p>
          <a:p>
            <a:pPr marL="228600" indent="-228600">
              <a:buClr>
                <a:srgbClr val="FEAB21"/>
              </a:buClr>
              <a:buAutoNum type="arabicPeriod"/>
            </a:pPr>
            <a:r>
              <a:rPr lang="en-US" sz="1100" b="1">
                <a:solidFill>
                  <a:schemeClr val="tx2"/>
                </a:solidFill>
                <a:latin typeface="Aptos"/>
                <a:ea typeface="Lato Medium"/>
                <a:cs typeface="Lato Medium"/>
              </a:rPr>
              <a:t>Terminated tenants that are still showing in contract occupancy account for ~101K  SF and make up ~1% of the portfolio. Adjusted occupancy of Fund 2 is ~88.1%</a:t>
            </a:r>
          </a:p>
          <a:p>
            <a:pPr marL="228600" indent="-228600">
              <a:buClr>
                <a:srgbClr val="FEAB21"/>
              </a:buClr>
              <a:buAutoNum type="arabicPeriod"/>
            </a:pPr>
            <a:r>
              <a:rPr lang="en-US" sz="1050">
                <a:solidFill>
                  <a:schemeClr val="tx2"/>
                </a:solidFill>
                <a:ea typeface="Lato Medium"/>
                <a:cs typeface="Lato Medium"/>
              </a:rPr>
              <a:t>2Q25 SF is </a:t>
            </a:r>
            <a:r>
              <a:rPr lang="en-US" sz="1050" b="1">
                <a:solidFill>
                  <a:schemeClr val="tx2"/>
                </a:solidFill>
                <a:ea typeface="Lato Medium"/>
                <a:cs typeface="Lato Medium"/>
              </a:rPr>
              <a:t>adjusted by 2,696 </a:t>
            </a:r>
            <a:r>
              <a:rPr lang="en-US" sz="1050">
                <a:solidFill>
                  <a:schemeClr val="tx2"/>
                </a:solidFill>
                <a:ea typeface="Lato Medium"/>
                <a:cs typeface="Lato Medium"/>
              </a:rPr>
              <a:t>SF to match current reports, primarily driven by historical minor changes in SF in the rent roll.</a:t>
            </a:r>
            <a:endParaRPr lang="en-US" sz="1050" b="1">
              <a:solidFill>
                <a:schemeClr val="tx2"/>
              </a:solidFill>
              <a:latin typeface="Aptos" panose="020B0004020202020204" pitchFamily="34" charset="0"/>
              <a:ea typeface="Lato Medium" panose="020F0502020204030203" pitchFamily="34" charset="0"/>
              <a:cs typeface="Lato Medium" panose="020F0502020204030203" pitchFamily="34" charset="0"/>
            </a:endParaRPr>
          </a:p>
        </p:txBody>
      </p:sp>
      <p:graphicFrame>
        <p:nvGraphicFramePr>
          <p:cNvPr id="7" name="Table 6">
            <a:extLst>
              <a:ext uri="{FF2B5EF4-FFF2-40B4-BE49-F238E27FC236}">
                <a16:creationId xmlns:a16="http://schemas.microsoft.com/office/drawing/2014/main" id="{41557C30-196E-A456-3A17-A449AD92D5EF}"/>
              </a:ext>
            </a:extLst>
          </p:cNvPr>
          <p:cNvGraphicFramePr>
            <a:graphicFrameLocks noGrp="1"/>
          </p:cNvGraphicFramePr>
          <p:nvPr/>
        </p:nvGraphicFramePr>
        <p:xfrm>
          <a:off x="3726348" y="5686936"/>
          <a:ext cx="6681030" cy="853440"/>
        </p:xfrm>
        <a:graphic>
          <a:graphicData uri="http://schemas.openxmlformats.org/drawingml/2006/table">
            <a:tbl>
              <a:tblPr/>
              <a:tblGrid>
                <a:gridCol w="1843872">
                  <a:extLst>
                    <a:ext uri="{9D8B030D-6E8A-4147-A177-3AD203B41FA5}">
                      <a16:colId xmlns:a16="http://schemas.microsoft.com/office/drawing/2014/main" val="2802806630"/>
                    </a:ext>
                  </a:extLst>
                </a:gridCol>
                <a:gridCol w="2382520">
                  <a:extLst>
                    <a:ext uri="{9D8B030D-6E8A-4147-A177-3AD203B41FA5}">
                      <a16:colId xmlns:a16="http://schemas.microsoft.com/office/drawing/2014/main" val="3819476607"/>
                    </a:ext>
                  </a:extLst>
                </a:gridCol>
                <a:gridCol w="1579880">
                  <a:extLst>
                    <a:ext uri="{9D8B030D-6E8A-4147-A177-3AD203B41FA5}">
                      <a16:colId xmlns:a16="http://schemas.microsoft.com/office/drawing/2014/main" val="3708925060"/>
                    </a:ext>
                  </a:extLst>
                </a:gridCol>
                <a:gridCol w="874758">
                  <a:extLst>
                    <a:ext uri="{9D8B030D-6E8A-4147-A177-3AD203B41FA5}">
                      <a16:colId xmlns:a16="http://schemas.microsoft.com/office/drawing/2014/main" val="598652035"/>
                    </a:ext>
                  </a:extLst>
                </a:gridCol>
              </a:tblGrid>
              <a:tr h="102645">
                <a:tc gridSpan="4">
                  <a:txBody>
                    <a:bodyPr/>
                    <a:lstStyle/>
                    <a:p>
                      <a:pPr marL="0" algn="l" eaLnBrk="1" fontAlgn="b" hangingPunct="1"/>
                      <a:r>
                        <a:rPr lang="en-US" sz="800" b="1" i="0" u="none" strike="noStrike">
                          <a:solidFill>
                            <a:srgbClr val="000000"/>
                          </a:solidFill>
                          <a:effectLst/>
                          <a:latin typeface="Aptos" panose="020B0004020202020204" pitchFamily="34" charset="0"/>
                          <a:ea typeface="+mn-ea"/>
                          <a:cs typeface="+mn-cs"/>
                        </a:rPr>
                        <a:t>2Q25 Rent Roll Adjustments</a:t>
                      </a:r>
                    </a:p>
                  </a:txBody>
                  <a:tcPr marL="0" marR="0" marT="0" marB="0" anchor="b">
                    <a:lnL>
                      <a:noFill/>
                    </a:lnL>
                    <a:lnR>
                      <a:noFill/>
                    </a:lnR>
                    <a:lnT>
                      <a:noFill/>
                    </a:lnT>
                    <a:lnB>
                      <a:noFill/>
                    </a:lnB>
                    <a:solidFill>
                      <a:schemeClr val="accent4">
                        <a:lumMod val="40000"/>
                        <a:lumOff val="60000"/>
                      </a:schemeClr>
                    </a:solidFill>
                  </a:tcPr>
                </a:tc>
                <a:tc hMerge="1">
                  <a:txBody>
                    <a:bodyPr/>
                    <a:lstStyle/>
                    <a:p>
                      <a:pPr marL="0" algn="l" eaLnBrk="1" fontAlgn="b" hangingPunct="1"/>
                      <a:endParaRPr lang="en-US" sz="900" b="1" i="0" u="none" strike="noStrike">
                        <a:solidFill>
                          <a:schemeClr val="tx1"/>
                        </a:solidFill>
                        <a:effectLst/>
                        <a:latin typeface="Aptos" panose="020B0004020202020204" pitchFamily="34" charset="0"/>
                        <a:ea typeface="+mn-ea"/>
                        <a:cs typeface="+mn-cs"/>
                      </a:endParaRPr>
                    </a:p>
                  </a:txBody>
                  <a:tcPr marL="0" marR="0" marT="0" marB="0" anchor="b">
                    <a:lnL>
                      <a:noFill/>
                    </a:lnL>
                    <a:lnR>
                      <a:noFill/>
                    </a:lnR>
                    <a:lnT>
                      <a:noFill/>
                    </a:lnT>
                    <a:lnB>
                      <a:noFill/>
                    </a:lnB>
                    <a:solidFill>
                      <a:schemeClr val="accent1">
                        <a:lumMod val="20000"/>
                        <a:lumOff val="80000"/>
                      </a:schemeClr>
                    </a:solidFill>
                  </a:tcPr>
                </a:tc>
                <a:tc hMerge="1">
                  <a:txBody>
                    <a:bodyPr/>
                    <a:lstStyle/>
                    <a:p>
                      <a:pPr marL="0" algn="ctr" eaLnBrk="1" fontAlgn="b" hangingPunct="1"/>
                      <a:endParaRPr lang="en-US" sz="900" b="1" i="0" u="none" strike="noStrike">
                        <a:solidFill>
                          <a:schemeClr val="tx1"/>
                        </a:solidFill>
                        <a:effectLst/>
                        <a:latin typeface="Aptos" panose="020B0004020202020204" pitchFamily="34" charset="0"/>
                        <a:ea typeface="+mn-ea"/>
                        <a:cs typeface="+mn-cs"/>
                      </a:endParaRPr>
                    </a:p>
                  </a:txBody>
                  <a:tcPr marL="0" marR="0" marT="0" marB="0" anchor="b">
                    <a:lnL>
                      <a:noFill/>
                    </a:lnL>
                    <a:lnR>
                      <a:noFill/>
                    </a:lnR>
                    <a:lnT>
                      <a:noFill/>
                    </a:lnT>
                    <a:lnB>
                      <a:noFill/>
                    </a:lnB>
                    <a:solidFill>
                      <a:schemeClr val="accent1">
                        <a:lumMod val="20000"/>
                        <a:lumOff val="80000"/>
                      </a:schemeClr>
                    </a:solidFill>
                  </a:tcPr>
                </a:tc>
                <a:tc hMerge="1">
                  <a:txBody>
                    <a:bodyPr/>
                    <a:lstStyle/>
                    <a:p>
                      <a:pPr marL="0" algn="l" eaLnBrk="1" fontAlgn="b" hangingPunct="1"/>
                      <a:endParaRPr lang="en-US" sz="900" b="1" i="0" u="none" strike="noStrike">
                        <a:solidFill>
                          <a:schemeClr val="tx1"/>
                        </a:solidFill>
                        <a:effectLst/>
                        <a:latin typeface="Aptos" panose="020B0004020202020204" pitchFamily="34" charset="0"/>
                        <a:ea typeface="+mn-ea"/>
                        <a:cs typeface="+mn-cs"/>
                      </a:endParaRPr>
                    </a:p>
                  </a:txBody>
                  <a:tcPr marL="12862" marR="0" marT="0" marB="0" anchor="b">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266014563"/>
                  </a:ext>
                </a:extLst>
              </a:tr>
              <a:tr h="102645">
                <a:tc>
                  <a:txBody>
                    <a:bodyPr/>
                    <a:lstStyle/>
                    <a:p>
                      <a:pPr marL="0" algn="l" eaLnBrk="1" fontAlgn="b" hangingPunct="1"/>
                      <a:r>
                        <a:rPr lang="en-US" sz="800" b="1" i="0" u="none" strike="noStrike">
                          <a:solidFill>
                            <a:srgbClr val="000000"/>
                          </a:solidFill>
                          <a:effectLst/>
                          <a:latin typeface="Aptos" panose="020B0004020202020204" pitchFamily="34" charset="0"/>
                          <a:ea typeface="+mn-ea"/>
                          <a:cs typeface="+mn-cs"/>
                        </a:rPr>
                        <a:t>Property</a:t>
                      </a:r>
                    </a:p>
                  </a:txBody>
                  <a:tcPr marL="0" marR="0" marT="0" marB="0" anchor="b">
                    <a:lnL>
                      <a:noFill/>
                    </a:lnL>
                    <a:lnR>
                      <a:noFill/>
                    </a:lnR>
                    <a:lnT>
                      <a:noFill/>
                    </a:lnT>
                    <a:lnB>
                      <a:noFill/>
                    </a:lnB>
                    <a:solidFill>
                      <a:schemeClr val="accent4">
                        <a:lumMod val="40000"/>
                        <a:lumOff val="60000"/>
                      </a:schemeClr>
                    </a:solidFill>
                  </a:tcPr>
                </a:tc>
                <a:tc>
                  <a:txBody>
                    <a:bodyPr/>
                    <a:lstStyle/>
                    <a:p>
                      <a:pPr marL="0" algn="l" eaLnBrk="1" fontAlgn="b" hangingPunct="1"/>
                      <a:r>
                        <a:rPr lang="en-US" sz="800" b="1" i="0" u="none" strike="noStrike">
                          <a:solidFill>
                            <a:srgbClr val="000000"/>
                          </a:solidFill>
                          <a:effectLst/>
                          <a:latin typeface="Aptos" panose="020B0004020202020204" pitchFamily="34" charset="0"/>
                          <a:ea typeface="+mn-ea"/>
                          <a:cs typeface="+mn-cs"/>
                        </a:rPr>
                        <a:t>Tenant Move-Out</a:t>
                      </a:r>
                    </a:p>
                  </a:txBody>
                  <a:tcPr marL="0" marR="0" marT="0" marB="0" anchor="b">
                    <a:lnL>
                      <a:noFill/>
                    </a:lnL>
                    <a:lnR>
                      <a:noFill/>
                    </a:lnR>
                    <a:lnT>
                      <a:noFill/>
                    </a:lnT>
                    <a:lnB>
                      <a:noFill/>
                    </a:lnB>
                    <a:solidFill>
                      <a:schemeClr val="accent4">
                        <a:lumMod val="40000"/>
                        <a:lumOff val="60000"/>
                      </a:schemeClr>
                    </a:solidFill>
                  </a:tcPr>
                </a:tc>
                <a:tc>
                  <a:txBody>
                    <a:bodyPr/>
                    <a:lstStyle/>
                    <a:p>
                      <a:pPr marL="0" algn="ctr" eaLnBrk="1" fontAlgn="b" hangingPunct="1"/>
                      <a:r>
                        <a:rPr lang="en-US" sz="800" b="1" i="0" u="none" strike="noStrike">
                          <a:solidFill>
                            <a:srgbClr val="000000"/>
                          </a:solidFill>
                          <a:effectLst/>
                          <a:latin typeface="Aptos" panose="020B0004020202020204" pitchFamily="34" charset="0"/>
                          <a:ea typeface="+mn-ea"/>
                          <a:cs typeface="+mn-cs"/>
                        </a:rPr>
                        <a:t>SF</a:t>
                      </a:r>
                    </a:p>
                  </a:txBody>
                  <a:tcPr marL="0" marR="0" marT="0" marB="0" anchor="b">
                    <a:lnL>
                      <a:noFill/>
                    </a:lnL>
                    <a:lnR>
                      <a:noFill/>
                    </a:lnR>
                    <a:lnT>
                      <a:noFill/>
                    </a:lnT>
                    <a:lnB>
                      <a:noFill/>
                    </a:lnB>
                    <a:solidFill>
                      <a:schemeClr val="accent4">
                        <a:lumMod val="40000"/>
                        <a:lumOff val="60000"/>
                      </a:schemeClr>
                    </a:solidFill>
                  </a:tcPr>
                </a:tc>
                <a:tc>
                  <a:txBody>
                    <a:bodyPr/>
                    <a:lstStyle/>
                    <a:p>
                      <a:pPr marL="0" algn="l" eaLnBrk="1" fontAlgn="b" hangingPunct="1"/>
                      <a:endParaRPr lang="en-US" sz="800" b="1" i="0" u="none" strike="noStrike">
                        <a:solidFill>
                          <a:srgbClr val="000000"/>
                        </a:solidFill>
                        <a:effectLst/>
                        <a:latin typeface="Aptos" panose="020B0004020202020204" pitchFamily="34" charset="0"/>
                        <a:ea typeface="+mn-ea"/>
                        <a:cs typeface="+mn-cs"/>
                      </a:endParaRPr>
                    </a:p>
                  </a:txBody>
                  <a:tcPr marL="12862" marR="0" marT="0"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2025640312"/>
                  </a:ext>
                </a:extLst>
              </a:tr>
              <a:tr h="102645">
                <a:tc>
                  <a:txBody>
                    <a:bodyPr/>
                    <a:lstStyle/>
                    <a:p>
                      <a:pPr algn="l" fontAlgn="ctr"/>
                      <a:r>
                        <a:rPr lang="en-US" sz="1000" b="0" i="0" u="none" strike="noStrike">
                          <a:effectLst/>
                          <a:latin typeface="Aptos" panose="020B0004020202020204" pitchFamily="34" charset="0"/>
                        </a:rPr>
                        <a:t>220 Route 70 (xnj220r)</a:t>
                      </a:r>
                    </a:p>
                  </a:txBody>
                  <a:tcPr marL="0" marR="0" marT="0" marB="0" anchor="ctr">
                    <a:lnL>
                      <a:noFill/>
                    </a:lnL>
                    <a:lnR>
                      <a:noFill/>
                    </a:lnR>
                    <a:lnT>
                      <a:noFill/>
                    </a:lnT>
                    <a:lnB>
                      <a:noFill/>
                    </a:lnB>
                    <a:noFill/>
                  </a:tcPr>
                </a:tc>
                <a:tc>
                  <a:txBody>
                    <a:bodyPr/>
                    <a:lstStyle/>
                    <a:p>
                      <a:pPr marL="0" algn="l" eaLnBrk="1" fontAlgn="b" hangingPunct="1"/>
                      <a:r>
                        <a:rPr lang="en-US" sz="1000" b="0" i="0" u="none" strike="noStrike">
                          <a:solidFill>
                            <a:schemeClr val="tx1"/>
                          </a:solidFill>
                          <a:effectLst/>
                          <a:latin typeface="Aptos" panose="020B0004020202020204" pitchFamily="34" charset="0"/>
                          <a:ea typeface="+mn-ea"/>
                          <a:cs typeface="+mn-cs"/>
                        </a:rPr>
                        <a:t>Simonik Transportation &amp; Warehousing Group</a:t>
                      </a:r>
                    </a:p>
                  </a:txBody>
                  <a:tcPr marL="0" marR="0" marT="0" marB="0" anchor="b">
                    <a:lnL>
                      <a:noFill/>
                    </a:lnL>
                    <a:lnR>
                      <a:noFill/>
                    </a:lnR>
                    <a:lnT>
                      <a:noFill/>
                    </a:lnT>
                    <a:lnB>
                      <a:noFill/>
                    </a:lnB>
                    <a:noFill/>
                  </a:tcPr>
                </a:tc>
                <a:tc>
                  <a:txBody>
                    <a:bodyPr/>
                    <a:lstStyle/>
                    <a:p>
                      <a:pPr marL="0" algn="ctr" eaLnBrk="1" fontAlgn="b" hangingPunct="1"/>
                      <a:r>
                        <a:rPr lang="en-US" sz="1000" b="0" i="0" u="none" strike="noStrike">
                          <a:solidFill>
                            <a:schemeClr val="tx1"/>
                          </a:solidFill>
                          <a:effectLst/>
                          <a:latin typeface="Aptos" panose="020B0004020202020204" pitchFamily="34" charset="0"/>
                          <a:ea typeface="+mn-ea"/>
                          <a:cs typeface="+mn-cs"/>
                        </a:rPr>
                        <a:t>23,545</a:t>
                      </a:r>
                    </a:p>
                  </a:txBody>
                  <a:tcPr marL="0" marR="0" marT="0" marB="0" anchor="ctr">
                    <a:lnL>
                      <a:noFill/>
                    </a:lnL>
                    <a:lnR>
                      <a:noFill/>
                    </a:lnR>
                    <a:lnT>
                      <a:noFill/>
                    </a:lnT>
                    <a:lnB>
                      <a:noFill/>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000" b="0" i="0" u="none" strike="noStrike">
                        <a:solidFill>
                          <a:schemeClr val="tx1"/>
                        </a:solidFill>
                        <a:effectLst/>
                        <a:latin typeface="Aptos" panose="020B0004020202020204" pitchFamily="34" charset="0"/>
                        <a:ea typeface="+mn-ea"/>
                        <a:cs typeface="+mn-cs"/>
                      </a:endParaRPr>
                    </a:p>
                  </a:txBody>
                  <a:tcPr marL="0" marR="0" marT="0" marB="0" anchor="b">
                    <a:lnL>
                      <a:noFill/>
                    </a:lnL>
                    <a:lnR>
                      <a:noFill/>
                    </a:lnR>
                    <a:lnT>
                      <a:noFill/>
                    </a:lnT>
                    <a:lnB>
                      <a:noFill/>
                    </a:lnB>
                    <a:noFill/>
                  </a:tcPr>
                </a:tc>
                <a:extLst>
                  <a:ext uri="{0D108BD9-81ED-4DB2-BD59-A6C34878D82A}">
                    <a16:rowId xmlns:a16="http://schemas.microsoft.com/office/drawing/2014/main" val="2596272097"/>
                  </a:ext>
                </a:extLst>
              </a:tr>
              <a:tr h="102645">
                <a:tc>
                  <a:txBody>
                    <a:bodyPr/>
                    <a:lstStyle/>
                    <a:p>
                      <a:pPr algn="l" fontAlgn="ctr"/>
                      <a:r>
                        <a:rPr lang="en-US" sz="1000" b="0" i="0" u="none" strike="noStrike">
                          <a:effectLst/>
                          <a:latin typeface="Aptos" panose="020B0004020202020204" pitchFamily="34" charset="0"/>
                        </a:rPr>
                        <a:t>4000 Dan Morton Dr (</a:t>
                      </a:r>
                      <a:r>
                        <a:rPr lang="en-US" sz="1000" b="0" i="0" u="none" strike="noStrike" err="1">
                          <a:effectLst/>
                          <a:latin typeface="Aptos" panose="020B0004020202020204" pitchFamily="34" charset="0"/>
                        </a:rPr>
                        <a:t>xtxmorto</a:t>
                      </a:r>
                      <a:r>
                        <a:rPr lang="en-US" sz="1000" b="0" i="0" u="none" strike="noStrike">
                          <a:effectLst/>
                          <a:latin typeface="Aptos" panose="020B0004020202020204" pitchFamily="34" charset="0"/>
                        </a:rPr>
                        <a:t>)</a:t>
                      </a:r>
                    </a:p>
                  </a:txBody>
                  <a:tcPr marL="0" marR="0" marT="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marL="0" algn="l" eaLnBrk="1" fontAlgn="b" hangingPunct="1"/>
                      <a:r>
                        <a:rPr lang="fr-FR" sz="1000" b="0" i="0" u="none" strike="noStrike" err="1">
                          <a:solidFill>
                            <a:schemeClr val="tx1"/>
                          </a:solidFill>
                          <a:effectLst/>
                          <a:latin typeface="Aptos" panose="020B0004020202020204" pitchFamily="34" charset="0"/>
                          <a:ea typeface="+mn-ea"/>
                          <a:cs typeface="+mn-cs"/>
                        </a:rPr>
                        <a:t>TexPac</a:t>
                      </a:r>
                      <a:r>
                        <a:rPr lang="fr-FR" sz="1000" b="0" i="0" u="none" strike="noStrike">
                          <a:solidFill>
                            <a:schemeClr val="tx1"/>
                          </a:solidFill>
                          <a:effectLst/>
                          <a:latin typeface="Aptos" panose="020B0004020202020204" pitchFamily="34" charset="0"/>
                          <a:ea typeface="+mn-ea"/>
                          <a:cs typeface="+mn-cs"/>
                        </a:rPr>
                        <a:t> </a:t>
                      </a:r>
                      <a:r>
                        <a:rPr lang="fr-FR" sz="1000" b="0" i="0" u="none" strike="noStrike" err="1">
                          <a:solidFill>
                            <a:schemeClr val="tx1"/>
                          </a:solidFill>
                          <a:effectLst/>
                          <a:latin typeface="Aptos" panose="020B0004020202020204" pitchFamily="34" charset="0"/>
                          <a:ea typeface="+mn-ea"/>
                          <a:cs typeface="+mn-cs"/>
                        </a:rPr>
                        <a:t>Hide</a:t>
                      </a:r>
                      <a:r>
                        <a:rPr lang="fr-FR" sz="1000" b="0" i="0" u="none" strike="noStrike">
                          <a:solidFill>
                            <a:schemeClr val="tx1"/>
                          </a:solidFill>
                          <a:effectLst/>
                          <a:latin typeface="Aptos" panose="020B0004020202020204" pitchFamily="34" charset="0"/>
                          <a:ea typeface="+mn-ea"/>
                          <a:cs typeface="+mn-cs"/>
                        </a:rPr>
                        <a:t> &amp; Skin, LTD</a:t>
                      </a:r>
                    </a:p>
                  </a:txBody>
                  <a:tcPr marL="0" marR="0" marT="0"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marL="0" algn="ctr" eaLnBrk="1" fontAlgn="b" hangingPunct="1"/>
                      <a:r>
                        <a:rPr lang="en-US" sz="1000" b="0" i="0" u="none" strike="noStrike">
                          <a:solidFill>
                            <a:schemeClr val="tx1"/>
                          </a:solidFill>
                          <a:effectLst/>
                          <a:latin typeface="Aptos" panose="020B0004020202020204" pitchFamily="34" charset="0"/>
                          <a:ea typeface="+mn-ea"/>
                          <a:cs typeface="+mn-cs"/>
                        </a:rPr>
                        <a:t>77,536</a:t>
                      </a:r>
                    </a:p>
                  </a:txBody>
                  <a:tcPr marL="0" marR="0" marT="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000" b="0" i="0" u="none" strike="noStrike">
                        <a:solidFill>
                          <a:schemeClr val="tx1"/>
                        </a:solidFill>
                        <a:effectLst/>
                        <a:latin typeface="Aptos" panose="020B0004020202020204" pitchFamily="34" charset="0"/>
                        <a:ea typeface="+mn-ea"/>
                        <a:cs typeface="+mn-cs"/>
                      </a:endParaRPr>
                    </a:p>
                  </a:txBody>
                  <a:tcPr marL="0" marR="0" marT="0" marB="0" anchor="b">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46300"/>
                  </a:ext>
                </a:extLst>
              </a:tr>
              <a:tr h="102645">
                <a:tc>
                  <a:txBody>
                    <a:bodyPr/>
                    <a:lstStyle/>
                    <a:p>
                      <a:pPr algn="l" fontAlgn="ctr"/>
                      <a:endParaRPr lang="en-US" sz="1000" b="1" i="0" u="none" strike="noStrike">
                        <a:effectLst/>
                        <a:latin typeface="Aptos" panose="020B0004020202020204" pitchFamily="34" charset="0"/>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0" algn="l" eaLnBrk="1" fontAlgn="b" hangingPunct="1"/>
                      <a:endParaRPr lang="fr-FR" sz="1000" b="0" i="0" u="none" strike="noStrike">
                        <a:solidFill>
                          <a:schemeClr val="tx1"/>
                        </a:solidFill>
                        <a:effectLst/>
                        <a:latin typeface="Aptos" panose="020B0004020202020204" pitchFamily="34" charset="0"/>
                        <a:ea typeface="+mn-ea"/>
                        <a:cs typeface="+mn-cs"/>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0" algn="ctr" eaLnBrk="1" fontAlgn="b" hangingPunct="1"/>
                      <a:r>
                        <a:rPr lang="en-US" sz="1000" b="1" i="0" u="none" strike="noStrike">
                          <a:solidFill>
                            <a:schemeClr val="tx1"/>
                          </a:solidFill>
                          <a:effectLst/>
                          <a:latin typeface="Aptos" panose="020B0004020202020204" pitchFamily="34" charset="0"/>
                          <a:ea typeface="+mn-ea"/>
                          <a:cs typeface="+mn-cs"/>
                        </a:rPr>
                        <a:t>101,081</a:t>
                      </a:r>
                    </a:p>
                  </a:txBody>
                  <a:tcPr marL="0" marR="0" marT="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000" b="0" i="0" u="none" strike="noStrike">
                        <a:solidFill>
                          <a:schemeClr val="tx1"/>
                        </a:solidFill>
                        <a:effectLst/>
                        <a:latin typeface="Aptos" panose="020B0004020202020204" pitchFamily="34" charset="0"/>
                        <a:ea typeface="+mn-ea"/>
                        <a:cs typeface="+mn-cs"/>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2279949063"/>
                  </a:ext>
                </a:extLst>
              </a:tr>
            </a:tbl>
          </a:graphicData>
        </a:graphic>
      </p:graphicFrame>
      <p:graphicFrame>
        <p:nvGraphicFramePr>
          <p:cNvPr id="16" name="Table 15">
            <a:extLst>
              <a:ext uri="{FF2B5EF4-FFF2-40B4-BE49-F238E27FC236}">
                <a16:creationId xmlns:a16="http://schemas.microsoft.com/office/drawing/2014/main" id="{9B19EC5B-E904-2EB3-2D6E-07E0B165DC27}"/>
              </a:ext>
            </a:extLst>
          </p:cNvPr>
          <p:cNvGraphicFramePr>
            <a:graphicFrameLocks noGrp="1"/>
          </p:cNvGraphicFramePr>
          <p:nvPr/>
        </p:nvGraphicFramePr>
        <p:xfrm>
          <a:off x="3761451" y="4464596"/>
          <a:ext cx="6645927" cy="1036320"/>
        </p:xfrm>
        <a:graphic>
          <a:graphicData uri="http://schemas.openxmlformats.org/drawingml/2006/table">
            <a:tbl>
              <a:tblPr/>
              <a:tblGrid>
                <a:gridCol w="1743328">
                  <a:extLst>
                    <a:ext uri="{9D8B030D-6E8A-4147-A177-3AD203B41FA5}">
                      <a16:colId xmlns:a16="http://schemas.microsoft.com/office/drawing/2014/main" val="3309336511"/>
                    </a:ext>
                  </a:extLst>
                </a:gridCol>
                <a:gridCol w="2607147">
                  <a:extLst>
                    <a:ext uri="{9D8B030D-6E8A-4147-A177-3AD203B41FA5}">
                      <a16:colId xmlns:a16="http://schemas.microsoft.com/office/drawing/2014/main" val="3925070587"/>
                    </a:ext>
                  </a:extLst>
                </a:gridCol>
                <a:gridCol w="1104574">
                  <a:extLst>
                    <a:ext uri="{9D8B030D-6E8A-4147-A177-3AD203B41FA5}">
                      <a16:colId xmlns:a16="http://schemas.microsoft.com/office/drawing/2014/main" val="543652168"/>
                    </a:ext>
                  </a:extLst>
                </a:gridCol>
                <a:gridCol w="1190878">
                  <a:extLst>
                    <a:ext uri="{9D8B030D-6E8A-4147-A177-3AD203B41FA5}">
                      <a16:colId xmlns:a16="http://schemas.microsoft.com/office/drawing/2014/main" val="2329433279"/>
                    </a:ext>
                  </a:extLst>
                </a:gridCol>
              </a:tblGrid>
              <a:tr h="48407">
                <a:tc gridSpan="4">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900" b="1" i="0" u="sng" strike="noStrike">
                          <a:effectLst/>
                          <a:latin typeface="Aptos"/>
                        </a:rPr>
                        <a:t>Tenant Move-ins</a:t>
                      </a:r>
                    </a:p>
                  </a:txBody>
                  <a:tcPr marL="0" marR="0" marT="0" marB="0" anchor="b">
                    <a:lnL>
                      <a:noFill/>
                    </a:lnL>
                    <a:lnR>
                      <a:noFill/>
                    </a:lnR>
                    <a:lnT>
                      <a:noFill/>
                    </a:lnT>
                    <a:lnB>
                      <a:noFill/>
                    </a:lnB>
                    <a:solidFill>
                      <a:schemeClr val="accent6">
                        <a:lumMod val="60000"/>
                        <a:lumOff val="40000"/>
                        <a:alpha val="36863"/>
                      </a:schemeClr>
                    </a:solidFill>
                  </a:tcPr>
                </a:tc>
                <a:tc hMerge="1">
                  <a:txBody>
                    <a:bodyPr/>
                    <a:lstStyle/>
                    <a:p>
                      <a:pPr algn="l" fontAlgn="b"/>
                      <a:endParaRPr lang="en-US" sz="900" b="1" i="0" u="none" strike="noStrike">
                        <a:effectLst/>
                        <a:latin typeface="Aptos" panose="020B0004020202020204" pitchFamily="34" charset="0"/>
                      </a:endParaRPr>
                    </a:p>
                  </a:txBody>
                  <a:tcPr marL="0" marR="0" marT="0" marB="0" anchor="b">
                    <a:lnL>
                      <a:noFill/>
                    </a:lnL>
                    <a:lnR>
                      <a:noFill/>
                    </a:lnR>
                    <a:lnT>
                      <a:noFill/>
                    </a:lnT>
                    <a:lnB>
                      <a:noFill/>
                    </a:lnB>
                    <a:solidFill>
                      <a:schemeClr val="accent6">
                        <a:lumMod val="60000"/>
                        <a:lumOff val="40000"/>
                        <a:alpha val="36863"/>
                      </a:schemeClr>
                    </a:solidFill>
                  </a:tcPr>
                </a:tc>
                <a:tc hMerge="1">
                  <a:txBody>
                    <a:bodyPr/>
                    <a:lstStyle/>
                    <a:p>
                      <a:pPr algn="ctr" fontAlgn="b"/>
                      <a:endParaRPr lang="en-US" sz="900" b="1" i="0" u="none" strike="noStrike">
                        <a:effectLst/>
                        <a:latin typeface="Aptos" panose="020B0004020202020204" pitchFamily="34" charset="0"/>
                      </a:endParaRPr>
                    </a:p>
                  </a:txBody>
                  <a:tcPr marL="0" marR="0" marT="0" marB="0" anchor="b">
                    <a:lnL>
                      <a:noFill/>
                    </a:lnL>
                    <a:lnR>
                      <a:noFill/>
                    </a:lnR>
                    <a:lnT>
                      <a:noFill/>
                    </a:lnT>
                    <a:lnB>
                      <a:noFill/>
                    </a:lnB>
                    <a:solidFill>
                      <a:schemeClr val="accent6">
                        <a:lumMod val="60000"/>
                        <a:lumOff val="40000"/>
                        <a:alpha val="36863"/>
                      </a:schemeClr>
                    </a:solidFill>
                  </a:tcPr>
                </a:tc>
                <a:tc hMerge="1">
                  <a:txBody>
                    <a:bodyPr/>
                    <a:lstStyle/>
                    <a:p>
                      <a:pPr algn="ctr" fontAlgn="b"/>
                      <a:endParaRPr lang="en-US" sz="900" b="1" i="0" u="none" strike="noStrike">
                        <a:effectLst/>
                        <a:latin typeface="Aptos" panose="020B0004020202020204" pitchFamily="34" charset="0"/>
                      </a:endParaRPr>
                    </a:p>
                  </a:txBody>
                  <a:tcPr marL="0" marR="0" marT="0" marB="0" anchor="b">
                    <a:lnL>
                      <a:noFill/>
                    </a:lnL>
                    <a:lnR>
                      <a:noFill/>
                    </a:lnR>
                    <a:lnT>
                      <a:noFill/>
                    </a:lnT>
                    <a:lnB>
                      <a:noFill/>
                    </a:lnB>
                    <a:solidFill>
                      <a:schemeClr val="accent6">
                        <a:lumMod val="60000"/>
                        <a:lumOff val="40000"/>
                        <a:alpha val="36863"/>
                      </a:schemeClr>
                    </a:solidFill>
                  </a:tcPr>
                </a:tc>
                <a:extLst>
                  <a:ext uri="{0D108BD9-81ED-4DB2-BD59-A6C34878D82A}">
                    <a16:rowId xmlns:a16="http://schemas.microsoft.com/office/drawing/2014/main" val="1379897943"/>
                  </a:ext>
                </a:extLst>
              </a:tr>
              <a:tr h="48407">
                <a:tc>
                  <a:txBody>
                    <a:bodyPr/>
                    <a:lstStyle/>
                    <a:p>
                      <a:pPr algn="l" fontAlgn="b"/>
                      <a:r>
                        <a:rPr lang="en-US" sz="900" b="1" i="0" u="none" strike="noStrike">
                          <a:effectLst/>
                          <a:latin typeface="Aptos"/>
                        </a:rPr>
                        <a:t>Property</a:t>
                      </a:r>
                    </a:p>
                  </a:txBody>
                  <a:tcPr marL="0" marR="0" marT="0" marB="0" anchor="b">
                    <a:lnL>
                      <a:noFill/>
                    </a:lnL>
                    <a:lnR>
                      <a:noFill/>
                    </a:lnR>
                    <a:lnT>
                      <a:noFill/>
                    </a:lnT>
                    <a:lnB>
                      <a:noFill/>
                    </a:lnB>
                    <a:solidFill>
                      <a:schemeClr val="accent6">
                        <a:lumMod val="60000"/>
                        <a:lumOff val="40000"/>
                        <a:alpha val="36863"/>
                      </a:schemeClr>
                    </a:solidFill>
                  </a:tcPr>
                </a:tc>
                <a:tc>
                  <a:txBody>
                    <a:bodyPr/>
                    <a:lstStyle/>
                    <a:p>
                      <a:pPr algn="l" fontAlgn="b"/>
                      <a:r>
                        <a:rPr lang="en-US" sz="900" b="1" i="0" u="none" strike="noStrike">
                          <a:effectLst/>
                          <a:latin typeface="Aptos"/>
                        </a:rPr>
                        <a:t>Tenant Move-In</a:t>
                      </a:r>
                    </a:p>
                  </a:txBody>
                  <a:tcPr marL="0" marR="0" marT="0" marB="0" anchor="b">
                    <a:lnL>
                      <a:noFill/>
                    </a:lnL>
                    <a:lnR>
                      <a:noFill/>
                    </a:lnR>
                    <a:lnT>
                      <a:noFill/>
                    </a:lnT>
                    <a:lnB>
                      <a:noFill/>
                    </a:lnB>
                    <a:solidFill>
                      <a:schemeClr val="accent6">
                        <a:lumMod val="60000"/>
                        <a:lumOff val="40000"/>
                        <a:alpha val="36863"/>
                      </a:schemeClr>
                    </a:solidFill>
                  </a:tcPr>
                </a:tc>
                <a:tc>
                  <a:txBody>
                    <a:bodyPr/>
                    <a:lstStyle/>
                    <a:p>
                      <a:pPr algn="ctr" fontAlgn="b"/>
                      <a:r>
                        <a:rPr lang="en-US" sz="900" b="1" i="0" u="none" strike="noStrike">
                          <a:effectLst/>
                          <a:latin typeface="Aptos"/>
                        </a:rPr>
                        <a:t>SF</a:t>
                      </a:r>
                    </a:p>
                  </a:txBody>
                  <a:tcPr marL="0" marR="0" marT="0" marB="0" anchor="b">
                    <a:lnL>
                      <a:noFill/>
                    </a:lnL>
                    <a:lnR>
                      <a:noFill/>
                    </a:lnR>
                    <a:lnT>
                      <a:noFill/>
                    </a:lnT>
                    <a:lnB>
                      <a:noFill/>
                    </a:lnB>
                    <a:solidFill>
                      <a:schemeClr val="accent6">
                        <a:lumMod val="60000"/>
                        <a:lumOff val="40000"/>
                        <a:alpha val="36863"/>
                      </a:schemeClr>
                    </a:solidFill>
                  </a:tcPr>
                </a:tc>
                <a:tc>
                  <a:txBody>
                    <a:bodyPr/>
                    <a:lstStyle/>
                    <a:p>
                      <a:pPr algn="ctr" fontAlgn="b"/>
                      <a:r>
                        <a:rPr lang="en-US" sz="900" b="1" i="0" u="none" strike="noStrike">
                          <a:effectLst/>
                          <a:latin typeface="Aptos"/>
                        </a:rPr>
                        <a:t>Rent PSF</a:t>
                      </a:r>
                    </a:p>
                  </a:txBody>
                  <a:tcPr marL="0" marR="0" marT="0" marB="0" anchor="b">
                    <a:lnL>
                      <a:noFill/>
                    </a:lnL>
                    <a:lnR>
                      <a:noFill/>
                    </a:lnR>
                    <a:lnT>
                      <a:noFill/>
                    </a:lnT>
                    <a:lnB>
                      <a:noFill/>
                    </a:lnB>
                    <a:solidFill>
                      <a:schemeClr val="accent6">
                        <a:lumMod val="60000"/>
                        <a:lumOff val="40000"/>
                        <a:alpha val="36863"/>
                      </a:schemeClr>
                    </a:solidFill>
                  </a:tcPr>
                </a:tc>
                <a:extLst>
                  <a:ext uri="{0D108BD9-81ED-4DB2-BD59-A6C34878D82A}">
                    <a16:rowId xmlns:a16="http://schemas.microsoft.com/office/drawing/2014/main" val="3983178124"/>
                  </a:ext>
                </a:extLst>
              </a:tr>
              <a:tr h="0">
                <a:tc>
                  <a:txBody>
                    <a:bodyPr/>
                    <a:lstStyle/>
                    <a:p>
                      <a:pPr algn="l" fontAlgn="b"/>
                      <a:r>
                        <a:rPr lang="en-US" sz="1000" b="0" i="0" u="none" strike="noStrike">
                          <a:effectLst/>
                          <a:latin typeface="Aptos" panose="020B0004020202020204" pitchFamily="34" charset="0"/>
                        </a:rPr>
                        <a:t>7720 Philips Highway (xfl7720p)</a:t>
                      </a:r>
                    </a:p>
                  </a:txBody>
                  <a:tcPr marL="0" marR="0" marT="0" marB="0" anchor="b">
                    <a:lnL>
                      <a:noFill/>
                    </a:lnL>
                    <a:lnR>
                      <a:noFill/>
                    </a:lnR>
                    <a:lnT>
                      <a:noFill/>
                    </a:lnT>
                    <a:lnB>
                      <a:noFill/>
                    </a:lnB>
                    <a:noFill/>
                  </a:tcPr>
                </a:tc>
                <a:tc>
                  <a:txBody>
                    <a:bodyPr/>
                    <a:lstStyle/>
                    <a:p>
                      <a:pPr algn="l" fontAlgn="b"/>
                      <a:r>
                        <a:rPr lang="en-US" sz="1000" b="0" i="0" u="none" strike="noStrike">
                          <a:effectLst/>
                          <a:latin typeface="Aptos" panose="020B0004020202020204" pitchFamily="34" charset="0"/>
                        </a:rPr>
                        <a:t>Florida DeliCo, LLC (t0001501)</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52,467</a:t>
                      </a:r>
                    </a:p>
                  </a:txBody>
                  <a:tcPr marL="0" marR="0" marT="0" marB="0" anchor="b">
                    <a:lnL>
                      <a:noFill/>
                    </a:lnL>
                    <a:lnR>
                      <a:noFill/>
                    </a:lnR>
                    <a:lnT>
                      <a:noFill/>
                    </a:lnT>
                    <a:lnB>
                      <a:noFill/>
                    </a:lnB>
                    <a:noFill/>
                  </a:tcPr>
                </a:tc>
                <a:tc>
                  <a:txBody>
                    <a:bodyPr/>
                    <a:lstStyle/>
                    <a:p>
                      <a:pPr algn="ctr" fontAlgn="b"/>
                      <a:r>
                        <a:rPr lang="en-US" sz="1000" b="0" i="0" u="none" strike="noStrike">
                          <a:solidFill>
                            <a:schemeClr val="tx1"/>
                          </a:solidFill>
                          <a:effectLst/>
                          <a:latin typeface="Aptos" panose="020B0004020202020204" pitchFamily="34" charset="0"/>
                        </a:rPr>
                        <a:t>$7.50</a:t>
                      </a:r>
                    </a:p>
                  </a:txBody>
                  <a:tcPr marL="0" marR="0" marT="0" marB="0" anchor="b">
                    <a:lnL>
                      <a:noFill/>
                    </a:lnL>
                    <a:lnR>
                      <a:noFill/>
                    </a:lnR>
                    <a:lnT>
                      <a:noFill/>
                    </a:lnT>
                    <a:lnB>
                      <a:noFill/>
                    </a:lnB>
                    <a:noFill/>
                  </a:tcPr>
                </a:tc>
                <a:extLst>
                  <a:ext uri="{0D108BD9-81ED-4DB2-BD59-A6C34878D82A}">
                    <a16:rowId xmlns:a16="http://schemas.microsoft.com/office/drawing/2014/main" val="3578623170"/>
                  </a:ext>
                </a:extLst>
              </a:tr>
              <a:tr h="0">
                <a:tc>
                  <a:txBody>
                    <a:bodyPr/>
                    <a:lstStyle/>
                    <a:p>
                      <a:pPr algn="l" fontAlgn="b"/>
                      <a:r>
                        <a:rPr lang="en-US" sz="1000" b="0" i="0" u="none" strike="noStrike">
                          <a:effectLst/>
                          <a:latin typeface="Aptos" panose="020B0004020202020204" pitchFamily="34" charset="0"/>
                        </a:rPr>
                        <a:t>770 Arthur Avenue (xil770ar)</a:t>
                      </a:r>
                    </a:p>
                  </a:txBody>
                  <a:tcPr marL="0" marR="0" marT="0" marB="0" anchor="b">
                    <a:lnL>
                      <a:noFill/>
                    </a:lnL>
                    <a:lnR>
                      <a:noFill/>
                    </a:lnR>
                    <a:lnT>
                      <a:noFill/>
                    </a:lnT>
                    <a:lnB w="12700" cap="flat" cmpd="sng" algn="ctr">
                      <a:noFill/>
                      <a:prstDash val="solid"/>
                      <a:round/>
                      <a:headEnd type="none" w="med" len="med"/>
                      <a:tailEnd type="none" w="med" len="med"/>
                    </a:lnB>
                    <a:noFill/>
                  </a:tcPr>
                </a:tc>
                <a:tc>
                  <a:txBody>
                    <a:bodyPr/>
                    <a:lstStyle/>
                    <a:p>
                      <a:pPr algn="l" fontAlgn="b"/>
                      <a:r>
                        <a:rPr lang="en-US" sz="1000" b="0" i="0" u="none" strike="noStrike">
                          <a:effectLst/>
                          <a:latin typeface="Aptos" panose="020B0004020202020204" pitchFamily="34" charset="0"/>
                        </a:rPr>
                        <a:t>Turner Construction Company (t0001516)</a:t>
                      </a:r>
                    </a:p>
                  </a:txBody>
                  <a:tcPr marL="0" marR="0" marT="0" marB="0" anchor="b">
                    <a:lnL>
                      <a:noFill/>
                    </a:lnL>
                    <a:lnR>
                      <a:noFill/>
                    </a:lnR>
                    <a:lnT>
                      <a:noFill/>
                    </a:lnT>
                    <a:lnB w="12700" cap="flat" cmpd="sng" algn="ctr">
                      <a:noFill/>
                      <a:prstDash val="solid"/>
                      <a:round/>
                      <a:headEnd type="none" w="med" len="med"/>
                      <a:tailEnd type="none" w="med" len="med"/>
                    </a:lnB>
                    <a:noFill/>
                  </a:tcPr>
                </a:tc>
                <a:tc>
                  <a:txBody>
                    <a:bodyPr/>
                    <a:lstStyle/>
                    <a:p>
                      <a:pPr algn="ctr" fontAlgn="b"/>
                      <a:r>
                        <a:rPr lang="en-US" sz="1000" b="0" i="0" u="none" strike="noStrike">
                          <a:effectLst/>
                          <a:latin typeface="Aptos" panose="020B0004020202020204" pitchFamily="34" charset="0"/>
                        </a:rPr>
                        <a:t>41,455</a:t>
                      </a:r>
                    </a:p>
                  </a:txBody>
                  <a:tcPr marL="0" marR="0" marT="0" marB="0" anchor="b">
                    <a:lnL>
                      <a:noFill/>
                    </a:lnL>
                    <a:lnR>
                      <a:noFill/>
                    </a:lnR>
                    <a:lnT>
                      <a:noFill/>
                    </a:lnT>
                    <a:lnB w="12700" cap="flat" cmpd="sng" algn="ctr">
                      <a:noFill/>
                      <a:prstDash val="solid"/>
                      <a:round/>
                      <a:headEnd type="none" w="med" len="med"/>
                      <a:tailEnd type="none" w="med" len="med"/>
                    </a:lnB>
                    <a:noFill/>
                  </a:tcPr>
                </a:tc>
                <a:tc>
                  <a:txBody>
                    <a:bodyPr/>
                    <a:lstStyle/>
                    <a:p>
                      <a:pPr algn="ctr" fontAlgn="b"/>
                      <a:r>
                        <a:rPr lang="en-US" sz="1000" b="0" i="0" u="none" strike="noStrike">
                          <a:solidFill>
                            <a:schemeClr val="tx1"/>
                          </a:solidFill>
                          <a:effectLst/>
                          <a:latin typeface="Aptos" panose="020B0004020202020204" pitchFamily="34" charset="0"/>
                        </a:rPr>
                        <a:t>$14.50</a:t>
                      </a:r>
                    </a:p>
                  </a:txBody>
                  <a:tcPr marL="0" marR="0" marT="0" marB="0" anchor="b">
                    <a:lnL>
                      <a:noFill/>
                    </a:lnL>
                    <a:lnR>
                      <a:noFill/>
                    </a:ln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3365421991"/>
                  </a:ext>
                </a:extLst>
              </a:tr>
              <a:tr h="0">
                <a:tc>
                  <a:txBody>
                    <a:bodyPr/>
                    <a:lstStyle/>
                    <a:p>
                      <a:pPr algn="l" fontAlgn="b"/>
                      <a:r>
                        <a:rPr lang="en-US" sz="1000" b="0" i="0" u="none" strike="noStrike">
                          <a:effectLst/>
                          <a:latin typeface="Aptos" panose="020B0004020202020204" pitchFamily="34" charset="0"/>
                        </a:rPr>
                        <a:t>19 Industrial Avenue (xnj19ind)</a:t>
                      </a:r>
                    </a:p>
                  </a:txBody>
                  <a:tcPr marL="0" marR="0" marT="0" marB="0" anchor="b">
                    <a:lnL>
                      <a:noFill/>
                    </a:lnL>
                    <a:lnR>
                      <a:noFill/>
                    </a:lnR>
                    <a:lnT>
                      <a:noFill/>
                    </a:lnT>
                    <a:lnB w="12700" cap="flat" cmpd="sng" algn="ctr">
                      <a:noFill/>
                      <a:prstDash val="solid"/>
                      <a:round/>
                      <a:headEnd type="none" w="med" len="med"/>
                      <a:tailEnd type="none" w="med" len="med"/>
                    </a:lnB>
                    <a:noFill/>
                  </a:tcPr>
                </a:tc>
                <a:tc>
                  <a:txBody>
                    <a:bodyPr/>
                    <a:lstStyle/>
                    <a:p>
                      <a:pPr algn="l" fontAlgn="b"/>
                      <a:r>
                        <a:rPr lang="en-US" sz="1000" b="0" i="0" u="none" strike="noStrike">
                          <a:effectLst/>
                          <a:latin typeface="Aptos" panose="020B0004020202020204" pitchFamily="34" charset="0"/>
                        </a:rPr>
                        <a:t>Werner Aero Services (t0000864)</a:t>
                      </a:r>
                    </a:p>
                  </a:txBody>
                  <a:tcPr marL="0" marR="0" marT="0" marB="0" anchor="b">
                    <a:lnL>
                      <a:noFill/>
                    </a:lnL>
                    <a:lnR>
                      <a:noFill/>
                    </a:lnR>
                    <a:lnT>
                      <a:noFill/>
                    </a:lnT>
                    <a:lnB w="12700" cap="flat" cmpd="sng" algn="ctr">
                      <a:noFill/>
                      <a:prstDash val="solid"/>
                      <a:round/>
                      <a:headEnd type="none" w="med" len="med"/>
                      <a:tailEnd type="none" w="med" len="med"/>
                    </a:lnB>
                    <a:noFill/>
                  </a:tcPr>
                </a:tc>
                <a:tc>
                  <a:txBody>
                    <a:bodyPr/>
                    <a:lstStyle/>
                    <a:p>
                      <a:pPr algn="ctr" fontAlgn="b"/>
                      <a:r>
                        <a:rPr lang="en-US" sz="1000" b="0" i="0" u="none" strike="noStrike">
                          <a:effectLst/>
                          <a:latin typeface="Aptos" panose="020B0004020202020204" pitchFamily="34" charset="0"/>
                        </a:rPr>
                        <a:t>22,060</a:t>
                      </a:r>
                    </a:p>
                  </a:txBody>
                  <a:tcPr marL="0" marR="0" marT="0" marB="0" anchor="b">
                    <a:lnL>
                      <a:noFill/>
                    </a:lnL>
                    <a:lnR>
                      <a:noFill/>
                    </a:lnR>
                    <a:lnT>
                      <a:noFill/>
                    </a:lnT>
                    <a:lnB w="12700" cap="flat" cmpd="sng" algn="ctr">
                      <a:noFill/>
                      <a:prstDash val="solid"/>
                      <a:round/>
                      <a:headEnd type="none" w="med" len="med"/>
                      <a:tailEnd type="none" w="med" len="med"/>
                    </a:lnB>
                    <a:noFill/>
                  </a:tcPr>
                </a:tc>
                <a:tc>
                  <a:txBody>
                    <a:bodyPr/>
                    <a:lstStyle/>
                    <a:p>
                      <a:pPr algn="ctr" fontAlgn="b"/>
                      <a:r>
                        <a:rPr lang="en-US" sz="1000" b="0" i="0" u="none" strike="noStrike">
                          <a:solidFill>
                            <a:schemeClr val="tx1"/>
                          </a:solidFill>
                          <a:effectLst/>
                          <a:latin typeface="Aptos" panose="020B0004020202020204" pitchFamily="34" charset="0"/>
                        </a:rPr>
                        <a:t>$14.62</a:t>
                      </a:r>
                    </a:p>
                  </a:txBody>
                  <a:tcPr marL="0" marR="0" marT="0" marB="0" anchor="b">
                    <a:lnL>
                      <a:noFill/>
                    </a:lnL>
                    <a:lnR>
                      <a:noFill/>
                    </a:ln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1102407624"/>
                  </a:ext>
                </a:extLst>
              </a:tr>
              <a:tr h="0">
                <a:tc>
                  <a:txBody>
                    <a:bodyPr/>
                    <a:lstStyle/>
                    <a:p>
                      <a:pPr algn="l" fontAlgn="b"/>
                      <a:r>
                        <a:rPr lang="en-US" sz="1000" b="0" i="0" u="none" strike="noStrike">
                          <a:effectLst/>
                          <a:latin typeface="Aptos" panose="020B0004020202020204" pitchFamily="34" charset="0"/>
                        </a:rPr>
                        <a:t>201 James Street (xil201ja)</a:t>
                      </a:r>
                    </a:p>
                  </a:txBody>
                  <a:tcPr marL="0" marR="0" marT="0"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l" fontAlgn="b"/>
                      <a:r>
                        <a:rPr lang="en-US" sz="1000" b="0" i="0" u="none" strike="noStrike">
                          <a:effectLst/>
                          <a:latin typeface="Aptos" panose="020B0004020202020204" pitchFamily="34" charset="0"/>
                        </a:rPr>
                        <a:t>Family Vending, LLC (t0001448)</a:t>
                      </a:r>
                    </a:p>
                  </a:txBody>
                  <a:tcPr marL="0" marR="0" marT="0"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1000" b="0" i="0" u="none" strike="noStrike">
                          <a:effectLst/>
                          <a:latin typeface="Aptos" panose="020B0004020202020204" pitchFamily="34" charset="0"/>
                        </a:rPr>
                        <a:t>2,934</a:t>
                      </a:r>
                    </a:p>
                  </a:txBody>
                  <a:tcPr marL="0" marR="0" marT="0"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1000" b="0" i="0" u="none" strike="noStrike">
                          <a:solidFill>
                            <a:schemeClr val="tx1"/>
                          </a:solidFill>
                          <a:effectLst/>
                          <a:latin typeface="Aptos" panose="020B0004020202020204" pitchFamily="34" charset="0"/>
                        </a:rPr>
                        <a:t>$9.00</a:t>
                      </a:r>
                    </a:p>
                  </a:txBody>
                  <a:tcPr marL="0" marR="0" marT="0" marB="0" anchor="b">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8009093"/>
                  </a:ext>
                </a:extLst>
              </a:tr>
              <a:tr h="0">
                <a:tc>
                  <a:txBody>
                    <a:bodyPr/>
                    <a:lstStyle/>
                    <a:p>
                      <a:pPr algn="l" fontAlgn="b"/>
                      <a:endParaRPr lang="en-US" sz="1000" b="0" i="0" u="none" strike="noStrike">
                        <a:solidFill>
                          <a:schemeClr val="tx1"/>
                        </a:solidFill>
                        <a:effectLst/>
                        <a:latin typeface="Aptos" panose="020B0004020202020204" pitchFamily="34" charset="0"/>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b"/>
                      <a:endParaRPr lang="en-US" sz="1000" b="0" i="0" u="none" strike="noStrike">
                        <a:solidFill>
                          <a:schemeClr val="tx1"/>
                        </a:solidFill>
                        <a:effectLst/>
                        <a:latin typeface="Aptos" panose="020B0004020202020204" pitchFamily="34" charset="0"/>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r>
                        <a:rPr lang="en-US" sz="1000" b="1" i="0" u="none" strike="noStrike">
                          <a:solidFill>
                            <a:schemeClr val="tx1"/>
                          </a:solidFill>
                          <a:effectLst/>
                          <a:latin typeface="Aptos"/>
                        </a:rPr>
                        <a:t>118,916</a:t>
                      </a:r>
                    </a:p>
                  </a:txBody>
                  <a:tcPr marL="0" marR="0" marT="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r>
                        <a:rPr lang="en-US" sz="1000" b="1" i="0" u="none" strike="noStrike">
                          <a:solidFill>
                            <a:schemeClr val="tx1"/>
                          </a:solidFill>
                          <a:effectLst/>
                          <a:latin typeface="Aptos"/>
                        </a:rPr>
                        <a:t>$11.30</a:t>
                      </a:r>
                    </a:p>
                  </a:txBody>
                  <a:tcPr marL="0" marR="0" marT="0" marB="0" anchor="b">
                    <a:lnL>
                      <a:noFill/>
                    </a:lnL>
                    <a:lnR>
                      <a:noFill/>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2083101936"/>
                  </a:ext>
                </a:extLst>
              </a:tr>
            </a:tbl>
          </a:graphicData>
        </a:graphic>
      </p:graphicFrame>
      <p:sp>
        <p:nvSpPr>
          <p:cNvPr id="3" name="Content Placeholder 4">
            <a:extLst>
              <a:ext uri="{FF2B5EF4-FFF2-40B4-BE49-F238E27FC236}">
                <a16:creationId xmlns:a16="http://schemas.microsoft.com/office/drawing/2014/main" id="{4ADEBCEB-A5E5-C496-9960-68E4F9EC5DED}"/>
              </a:ext>
            </a:extLst>
          </p:cNvPr>
          <p:cNvSpPr txBox="1">
            <a:spLocks/>
          </p:cNvSpPr>
          <p:nvPr/>
        </p:nvSpPr>
        <p:spPr>
          <a:xfrm>
            <a:off x="422205" y="881199"/>
            <a:ext cx="11592560" cy="326338"/>
          </a:xfrm>
          <a:prstGeom prst="rect">
            <a:avLst/>
          </a:prstGeom>
          <a:solidFill>
            <a:schemeClr val="bg1">
              <a:lumMod val="95000"/>
            </a:schemeClr>
          </a:solidFill>
        </p:spPr>
        <p:txBody>
          <a:bodyPr wrap="square" lIns="0" tIns="0" rIns="0" bIns="0" anchor="t">
            <a:normAutofit fontScale="92500" lnSpcReduction="10000"/>
          </a:bodyPr>
          <a:lstStyle>
            <a:lvl1pPr marL="228600" indent="-228600" eaLnBrk="1" hangingPunct="1">
              <a:buClr>
                <a:srgbClr val="FEAB21"/>
              </a:buClr>
              <a:buFont typeface="Wingdings" panose="05000000000000000000" pitchFamily="2" charset="2"/>
              <a:buChar char="§"/>
              <a:defRPr sz="2000" b="0" i="0">
                <a:solidFill>
                  <a:srgbClr val="334050"/>
                </a:solidFill>
                <a:latin typeface="Lato Medium" panose="020F0502020204030203" pitchFamily="34" charset="0"/>
                <a:ea typeface="Lato Medium" panose="020F0502020204030203" pitchFamily="34" charset="0"/>
                <a:cs typeface="Lato Medium" panose="020F0502020204030203" pitchFamily="34" charset="0"/>
              </a:defRPr>
            </a:lvl1pPr>
            <a:lvl2pPr marL="514350" indent="-228600" eaLnBrk="1" hangingPunct="1">
              <a:lnSpc>
                <a:spcPct val="100000"/>
              </a:lnSpc>
              <a:spcBef>
                <a:spcPts val="600"/>
              </a:spcBef>
              <a:defRPr sz="18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2pPr>
            <a:lvl3pPr marL="801688" indent="-228600" eaLnBrk="1" hangingPunct="1">
              <a:lnSpc>
                <a:spcPct val="100000"/>
              </a:lnSpc>
              <a:spcBef>
                <a:spcPts val="600"/>
              </a:spcBef>
              <a:buSzPct val="85000"/>
              <a:buFont typeface="Courier New" panose="02070309020205020404" pitchFamily="49" charset="0"/>
              <a:buChar char="o"/>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3pPr>
            <a:lvl4pPr marL="1139825" indent="-228600" eaLnBrk="1" hangingPunct="1">
              <a:lnSpc>
                <a:spcPct val="100000"/>
              </a:lnSpc>
              <a:spcBef>
                <a:spcPts val="600"/>
              </a:spcBef>
              <a:buFont typeface="Calibri" panose="020F0502020204030204" pitchFamily="34" charset="0"/>
              <a:buChar char="­"/>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4pPr>
            <a:lvl5pPr marL="1376363" indent="-236538" eaLnBrk="1" hangingPunct="1">
              <a:lnSpc>
                <a:spcPct val="100000"/>
              </a:lnSpc>
              <a:spcBef>
                <a:spcPts val="600"/>
              </a:spcBef>
              <a:buSzPct val="70000"/>
              <a:buFont typeface="Wingdings" panose="05000000000000000000" pitchFamily="2" charset="2"/>
              <a:buChar char="Ø"/>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5pPr>
            <a:lvl6pPr marL="1386304" eaLnBrk="1" hangingPunct="1">
              <a:defRPr>
                <a:latin typeface="+mn-lt"/>
                <a:ea typeface="+mn-ea"/>
                <a:cs typeface="+mn-cs"/>
              </a:defRPr>
            </a:lvl6pPr>
            <a:lvl7pPr marL="1663564" eaLnBrk="1" hangingPunct="1">
              <a:defRPr>
                <a:latin typeface="+mn-lt"/>
                <a:ea typeface="+mn-ea"/>
                <a:cs typeface="+mn-cs"/>
              </a:defRPr>
            </a:lvl7pPr>
            <a:lvl8pPr marL="1940825" eaLnBrk="1" hangingPunct="1">
              <a:defRPr>
                <a:latin typeface="+mn-lt"/>
                <a:ea typeface="+mn-ea"/>
                <a:cs typeface="+mn-cs"/>
              </a:defRPr>
            </a:lvl8pPr>
            <a:lvl9pPr marL="2218087" eaLnBrk="1" hangingPunct="1">
              <a:defRPr>
                <a:latin typeface="+mn-lt"/>
                <a:ea typeface="+mn-ea"/>
                <a:cs typeface="+mn-cs"/>
              </a:defRPr>
            </a:lvl9pPr>
          </a:lstStyle>
          <a:p>
            <a:pPr defTabSz="914400"/>
            <a:endParaRPr lang="en-US" sz="1200" kern="0">
              <a:latin typeface="Aptos" panose="020B0004020202020204" pitchFamily="34" charset="0"/>
            </a:endParaRPr>
          </a:p>
          <a:p>
            <a:pPr defTabSz="914400"/>
            <a:r>
              <a:rPr lang="en-US" sz="1200" kern="0">
                <a:latin typeface="Aptos"/>
                <a:ea typeface="Lato Medium"/>
                <a:cs typeface="Lato Medium"/>
              </a:rPr>
              <a:t>Fund 2 has had six consecutive quarters of negative net absorption. The focus now remains on leasing and selling outstanding vacancies.</a:t>
            </a:r>
            <a:endParaRPr lang="en-US" sz="1200" b="1" kern="0">
              <a:latin typeface="Aptos"/>
              <a:ea typeface="Lato Medium"/>
              <a:cs typeface="Lato Medium"/>
            </a:endParaRPr>
          </a:p>
        </p:txBody>
      </p:sp>
    </p:spTree>
    <p:extLst>
      <p:ext uri="{BB962C8B-B14F-4D97-AF65-F5344CB8AC3E}">
        <p14:creationId xmlns:p14="http://schemas.microsoft.com/office/powerpoint/2010/main" val="192040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DC02F-EB67-E5C3-F3C9-D6A124310C00}"/>
              </a:ext>
            </a:extLst>
          </p:cNvPr>
          <p:cNvSpPr>
            <a:spLocks noGrp="1"/>
          </p:cNvSpPr>
          <p:nvPr>
            <p:ph type="title"/>
          </p:nvPr>
        </p:nvSpPr>
        <p:spPr/>
        <p:txBody>
          <a:bodyPr/>
          <a:lstStyle/>
          <a:p>
            <a:r>
              <a:rPr lang="en-US"/>
              <a:t>Physical Occupancy | </a:t>
            </a:r>
            <a:r>
              <a:rPr lang="en-US" b="0"/>
              <a:t>Net Absorption – Fund 2 Cont.</a:t>
            </a:r>
            <a:endParaRPr lang="en-US"/>
          </a:p>
        </p:txBody>
      </p:sp>
      <p:graphicFrame>
        <p:nvGraphicFramePr>
          <p:cNvPr id="7" name="Table 6">
            <a:extLst>
              <a:ext uri="{FF2B5EF4-FFF2-40B4-BE49-F238E27FC236}">
                <a16:creationId xmlns:a16="http://schemas.microsoft.com/office/drawing/2014/main" id="{132BC92C-0E2F-57DC-E7D2-2C43D105E3F2}"/>
              </a:ext>
            </a:extLst>
          </p:cNvPr>
          <p:cNvGraphicFramePr>
            <a:graphicFrameLocks noGrp="1"/>
          </p:cNvGraphicFramePr>
          <p:nvPr/>
        </p:nvGraphicFramePr>
        <p:xfrm>
          <a:off x="762555" y="1352047"/>
          <a:ext cx="10402016" cy="2221733"/>
        </p:xfrm>
        <a:graphic>
          <a:graphicData uri="http://schemas.openxmlformats.org/drawingml/2006/table">
            <a:tbl>
              <a:tblPr/>
              <a:tblGrid>
                <a:gridCol w="1397867">
                  <a:extLst>
                    <a:ext uri="{9D8B030D-6E8A-4147-A177-3AD203B41FA5}">
                      <a16:colId xmlns:a16="http://schemas.microsoft.com/office/drawing/2014/main" val="1030380139"/>
                    </a:ext>
                  </a:extLst>
                </a:gridCol>
                <a:gridCol w="2646381">
                  <a:extLst>
                    <a:ext uri="{9D8B030D-6E8A-4147-A177-3AD203B41FA5}">
                      <a16:colId xmlns:a16="http://schemas.microsoft.com/office/drawing/2014/main" val="1727306762"/>
                    </a:ext>
                  </a:extLst>
                </a:gridCol>
                <a:gridCol w="597647">
                  <a:extLst>
                    <a:ext uri="{9D8B030D-6E8A-4147-A177-3AD203B41FA5}">
                      <a16:colId xmlns:a16="http://schemas.microsoft.com/office/drawing/2014/main" val="2569629059"/>
                    </a:ext>
                  </a:extLst>
                </a:gridCol>
                <a:gridCol w="2078390">
                  <a:extLst>
                    <a:ext uri="{9D8B030D-6E8A-4147-A177-3AD203B41FA5}">
                      <a16:colId xmlns:a16="http://schemas.microsoft.com/office/drawing/2014/main" val="795820182"/>
                    </a:ext>
                  </a:extLst>
                </a:gridCol>
                <a:gridCol w="3681731">
                  <a:extLst>
                    <a:ext uri="{9D8B030D-6E8A-4147-A177-3AD203B41FA5}">
                      <a16:colId xmlns:a16="http://schemas.microsoft.com/office/drawing/2014/main" val="2473937455"/>
                    </a:ext>
                  </a:extLst>
                </a:gridCol>
              </a:tblGrid>
              <a:tr h="102645">
                <a:tc>
                  <a:txBody>
                    <a:bodyPr/>
                    <a:lstStyle/>
                    <a:p>
                      <a:pPr marL="0" algn="l" eaLnBrk="1" fontAlgn="b" hangingPunct="1"/>
                      <a:r>
                        <a:rPr lang="en-US" sz="900" b="1" i="0" u="none" strike="noStrike">
                          <a:solidFill>
                            <a:schemeClr val="tx1"/>
                          </a:solidFill>
                          <a:effectLst/>
                          <a:latin typeface="Aptos"/>
                          <a:ea typeface="+mn-ea"/>
                          <a:cs typeface="+mn-cs"/>
                        </a:rPr>
                        <a:t>Property</a:t>
                      </a:r>
                    </a:p>
                  </a:txBody>
                  <a:tcPr marL="0" marR="0" marT="0" marB="0" anchor="b">
                    <a:lnL>
                      <a:noFill/>
                    </a:lnL>
                    <a:lnR>
                      <a:noFill/>
                    </a:lnR>
                    <a:lnT>
                      <a:noFill/>
                    </a:lnT>
                    <a:lnB>
                      <a:noFill/>
                    </a:lnB>
                    <a:solidFill>
                      <a:schemeClr val="accent1">
                        <a:lumMod val="20000"/>
                        <a:lumOff val="80000"/>
                      </a:schemeClr>
                    </a:solidFill>
                  </a:tcPr>
                </a:tc>
                <a:tc>
                  <a:txBody>
                    <a:bodyPr/>
                    <a:lstStyle/>
                    <a:p>
                      <a:pPr marL="0" algn="l" eaLnBrk="1" fontAlgn="b" hangingPunct="1"/>
                      <a:r>
                        <a:rPr lang="en-US" sz="900" b="1" i="0" u="none" strike="noStrike">
                          <a:solidFill>
                            <a:schemeClr val="tx1"/>
                          </a:solidFill>
                          <a:effectLst/>
                          <a:latin typeface="Aptos"/>
                          <a:ea typeface="+mn-ea"/>
                          <a:cs typeface="+mn-cs"/>
                        </a:rPr>
                        <a:t>Tenant Move-Out</a:t>
                      </a:r>
                    </a:p>
                  </a:txBody>
                  <a:tcPr marL="0" marR="0" marT="0" marB="0" anchor="b">
                    <a:lnL>
                      <a:noFill/>
                    </a:lnL>
                    <a:lnR>
                      <a:noFill/>
                    </a:lnR>
                    <a:lnT>
                      <a:noFill/>
                    </a:lnT>
                    <a:lnB>
                      <a:noFill/>
                    </a:lnB>
                    <a:solidFill>
                      <a:schemeClr val="accent1">
                        <a:lumMod val="20000"/>
                        <a:lumOff val="80000"/>
                      </a:schemeClr>
                    </a:solidFill>
                  </a:tcPr>
                </a:tc>
                <a:tc>
                  <a:txBody>
                    <a:bodyPr/>
                    <a:lstStyle/>
                    <a:p>
                      <a:pPr marL="0" algn="ctr" eaLnBrk="1" fontAlgn="b" hangingPunct="1"/>
                      <a:r>
                        <a:rPr lang="en-US" sz="900" b="1" i="0" u="none" strike="noStrike">
                          <a:solidFill>
                            <a:schemeClr val="tx1"/>
                          </a:solidFill>
                          <a:effectLst/>
                          <a:latin typeface="Aptos"/>
                          <a:ea typeface="+mn-ea"/>
                          <a:cs typeface="+mn-cs"/>
                        </a:rPr>
                        <a:t>SF</a:t>
                      </a:r>
                    </a:p>
                  </a:txBody>
                  <a:tcPr marL="0" marR="0" marT="0" marB="0" anchor="b">
                    <a:lnL>
                      <a:noFill/>
                    </a:lnL>
                    <a:lnR>
                      <a:noFill/>
                    </a:lnR>
                    <a:lnT>
                      <a:noFill/>
                    </a:lnT>
                    <a:lnB>
                      <a:noFill/>
                    </a:lnB>
                    <a:solidFill>
                      <a:schemeClr val="accent1">
                        <a:lumMod val="20000"/>
                        <a:lumOff val="80000"/>
                      </a:schemeClr>
                    </a:solidFill>
                  </a:tcPr>
                </a:tc>
                <a:tc>
                  <a:txBody>
                    <a:bodyPr/>
                    <a:lstStyle/>
                    <a:p>
                      <a:pPr algn="ctr" fontAlgn="b"/>
                      <a:r>
                        <a:rPr lang="en-US" sz="1000" b="1" i="0" u="none" strike="noStrike">
                          <a:effectLst/>
                          <a:latin typeface="Aptos"/>
                        </a:rPr>
                        <a:t>Rent PSF</a:t>
                      </a:r>
                    </a:p>
                  </a:txBody>
                  <a:tcPr marL="0" marR="0" marT="0" marB="0" anchor="b">
                    <a:lnL>
                      <a:noFill/>
                    </a:lnL>
                    <a:lnR>
                      <a:noFill/>
                    </a:lnR>
                    <a:lnT>
                      <a:noFill/>
                    </a:lnT>
                    <a:lnB>
                      <a:noFill/>
                    </a:lnB>
                    <a:solidFill>
                      <a:schemeClr val="accent1">
                        <a:lumMod val="20000"/>
                        <a:lumOff val="80000"/>
                      </a:schemeClr>
                    </a:solidFill>
                  </a:tcPr>
                </a:tc>
                <a:tc>
                  <a:txBody>
                    <a:bodyPr/>
                    <a:lstStyle/>
                    <a:p>
                      <a:pPr marL="0" algn="l" eaLnBrk="1" fontAlgn="b" hangingPunct="1"/>
                      <a:r>
                        <a:rPr lang="en-US" sz="900" b="1" i="0" u="none" strike="noStrike">
                          <a:solidFill>
                            <a:schemeClr val="tx1"/>
                          </a:solidFill>
                          <a:effectLst/>
                          <a:latin typeface="Aptos"/>
                          <a:ea typeface="+mn-ea"/>
                          <a:cs typeface="+mn-cs"/>
                        </a:rPr>
                        <a:t>Move-Out Reason</a:t>
                      </a:r>
                    </a:p>
                  </a:txBody>
                  <a:tcPr marL="12862" marR="0" marT="0" marB="0" anchor="b">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785142806"/>
                  </a:ext>
                </a:extLst>
              </a:tr>
              <a:tr h="194813">
                <a:tc>
                  <a:txBody>
                    <a:bodyPr/>
                    <a:lstStyle/>
                    <a:p>
                      <a:pPr algn="l" fontAlgn="b"/>
                      <a:r>
                        <a:rPr lang="en-US" sz="1000" b="0" i="0" u="none" strike="noStrike">
                          <a:effectLst/>
                          <a:latin typeface="Aptos" panose="020B0004020202020204" pitchFamily="34" charset="0"/>
                        </a:rPr>
                        <a:t>1010 Old Egg Harbor</a:t>
                      </a:r>
                    </a:p>
                  </a:txBody>
                  <a:tcPr marL="0" marR="0" marT="0" marB="0" anchor="b">
                    <a:lnL>
                      <a:noFill/>
                    </a:lnL>
                    <a:lnR>
                      <a:noFill/>
                    </a:lnR>
                    <a:lnT>
                      <a:noFill/>
                    </a:lnT>
                    <a:lnB>
                      <a:noFill/>
                    </a:lnB>
                    <a:noFill/>
                  </a:tcPr>
                </a:tc>
                <a:tc>
                  <a:txBody>
                    <a:bodyPr/>
                    <a:lstStyle/>
                    <a:p>
                      <a:pPr algn="l" fontAlgn="b"/>
                      <a:r>
                        <a:rPr lang="en-US" sz="1000" b="0" i="0" u="none" strike="noStrike">
                          <a:effectLst/>
                          <a:latin typeface="Aptos" panose="020B0004020202020204" pitchFamily="34" charset="0"/>
                        </a:rPr>
                        <a:t>Global Concentrate, INC. </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73,489</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$5.19</a:t>
                      </a:r>
                    </a:p>
                  </a:txBody>
                  <a:tcPr marL="0" marR="0" marT="0" marB="0" anchor="b">
                    <a:lnL>
                      <a:noFill/>
                    </a:lnL>
                    <a:lnR>
                      <a:noFill/>
                    </a:lnR>
                    <a:lnT>
                      <a:noFill/>
                    </a:lnT>
                    <a:lnB>
                      <a:noFill/>
                    </a:lnB>
                    <a:noFill/>
                  </a:tcPr>
                </a:tc>
                <a:tc>
                  <a:txBody>
                    <a:bodyPr/>
                    <a:lstStyle/>
                    <a:p>
                      <a:pPr marL="0" algn="l" rtl="0" eaLnBrk="1" fontAlgn="t" hangingPunct="1"/>
                      <a:r>
                        <a:rPr lang="en-US" sz="1000" b="0" i="0" u="none" strike="noStrike">
                          <a:solidFill>
                            <a:schemeClr val="tx1"/>
                          </a:solidFill>
                          <a:effectLst/>
                          <a:latin typeface="Aptos" panose="020B0004020202020204" pitchFamily="34" charset="0"/>
                          <a:ea typeface="+mn-ea"/>
                          <a:cs typeface="+mn-cs"/>
                        </a:rPr>
                        <a:t> Eviction</a:t>
                      </a:r>
                    </a:p>
                  </a:txBody>
                  <a:tcPr marL="114300" marR="0" marT="0" marB="0" anchor="b">
                    <a:lnL>
                      <a:noFill/>
                    </a:lnL>
                    <a:lnR>
                      <a:noFill/>
                    </a:lnR>
                    <a:lnT>
                      <a:noFill/>
                    </a:lnT>
                    <a:lnB>
                      <a:noFill/>
                    </a:lnB>
                    <a:solidFill>
                      <a:schemeClr val="bg1"/>
                    </a:solidFill>
                  </a:tcPr>
                </a:tc>
                <a:extLst>
                  <a:ext uri="{0D108BD9-81ED-4DB2-BD59-A6C34878D82A}">
                    <a16:rowId xmlns:a16="http://schemas.microsoft.com/office/drawing/2014/main" val="4192626314"/>
                  </a:ext>
                </a:extLst>
              </a:tr>
              <a:tr h="114300">
                <a:tc>
                  <a:txBody>
                    <a:bodyPr/>
                    <a:lstStyle/>
                    <a:p>
                      <a:pPr algn="l" fontAlgn="b"/>
                      <a:r>
                        <a:rPr lang="en-US" sz="1000" b="0" i="0" u="none" strike="noStrike">
                          <a:effectLst/>
                          <a:latin typeface="Aptos" panose="020B0004020202020204" pitchFamily="34" charset="0"/>
                        </a:rPr>
                        <a:t>700 High Grove</a:t>
                      </a:r>
                    </a:p>
                  </a:txBody>
                  <a:tcPr marL="0" marR="0" marT="0" marB="0" anchor="b">
                    <a:lnL>
                      <a:noFill/>
                    </a:lnL>
                    <a:lnR>
                      <a:noFill/>
                    </a:lnR>
                    <a:lnT>
                      <a:noFill/>
                    </a:lnT>
                    <a:lnB>
                      <a:noFill/>
                    </a:lnB>
                    <a:noFill/>
                  </a:tcPr>
                </a:tc>
                <a:tc>
                  <a:txBody>
                    <a:bodyPr/>
                    <a:lstStyle/>
                    <a:p>
                      <a:pPr algn="l" fontAlgn="b"/>
                      <a:r>
                        <a:rPr lang="en-US" sz="1000" b="0" i="0" u="none" strike="noStrike">
                          <a:effectLst/>
                          <a:latin typeface="Aptos" panose="020B0004020202020204" pitchFamily="34" charset="0"/>
                        </a:rPr>
                        <a:t>Fancy Sprinkles LLC </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43,519</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$7.03</a:t>
                      </a:r>
                    </a:p>
                  </a:txBody>
                  <a:tcPr marL="0" marR="0" marT="0" marB="0" anchor="b">
                    <a:lnL>
                      <a:noFill/>
                    </a:lnL>
                    <a:lnR>
                      <a:noFill/>
                    </a:lnR>
                    <a:lnT>
                      <a:noFill/>
                    </a:lnT>
                    <a:lnB>
                      <a:noFill/>
                    </a:lnB>
                    <a:noFill/>
                  </a:tcPr>
                </a:tc>
                <a:tc>
                  <a:txBody>
                    <a:bodyPr/>
                    <a:lstStyle/>
                    <a:p>
                      <a:pPr marL="0" algn="l" rtl="0" eaLnBrk="1" fontAlgn="t" hangingPunct="1"/>
                      <a:r>
                        <a:rPr lang="en-US" sz="1000" b="0" i="0" u="none" strike="noStrike">
                          <a:solidFill>
                            <a:schemeClr val="tx1"/>
                          </a:solidFill>
                          <a:effectLst/>
                          <a:latin typeface="Aptos" panose="020B0004020202020204" pitchFamily="34" charset="0"/>
                          <a:ea typeface="+mn-ea"/>
                          <a:cs typeface="+mn-cs"/>
                        </a:rPr>
                        <a:t>     Business Closure</a:t>
                      </a:r>
                    </a:p>
                  </a:txBody>
                  <a:tcPr marL="7620" marR="7620" marT="7620" marB="0">
                    <a:lnL>
                      <a:noFill/>
                    </a:lnL>
                    <a:lnR>
                      <a:noFill/>
                    </a:lnR>
                    <a:lnT>
                      <a:noFill/>
                    </a:lnT>
                    <a:lnB>
                      <a:noFill/>
                    </a:lnB>
                    <a:solidFill>
                      <a:schemeClr val="bg1"/>
                    </a:solidFill>
                  </a:tcPr>
                </a:tc>
                <a:extLst>
                  <a:ext uri="{0D108BD9-81ED-4DB2-BD59-A6C34878D82A}">
                    <a16:rowId xmlns:a16="http://schemas.microsoft.com/office/drawing/2014/main" val="2244768665"/>
                  </a:ext>
                </a:extLst>
              </a:tr>
              <a:tr h="140661">
                <a:tc>
                  <a:txBody>
                    <a:bodyPr/>
                    <a:lstStyle/>
                    <a:p>
                      <a:pPr algn="l" fontAlgn="b"/>
                      <a:r>
                        <a:rPr lang="en-US" sz="1000" b="0" i="0" u="none" strike="noStrike">
                          <a:effectLst/>
                          <a:latin typeface="Aptos" panose="020B0004020202020204" pitchFamily="34" charset="0"/>
                        </a:rPr>
                        <a:t>770 Arthur Avenue</a:t>
                      </a:r>
                    </a:p>
                  </a:txBody>
                  <a:tcPr marL="0" marR="0" marT="0" marB="0" anchor="b">
                    <a:lnL>
                      <a:noFill/>
                    </a:lnL>
                    <a:lnR>
                      <a:noFill/>
                    </a:lnR>
                    <a:lnT>
                      <a:noFill/>
                    </a:lnT>
                    <a:lnB>
                      <a:noFill/>
                    </a:lnB>
                    <a:noFill/>
                  </a:tcPr>
                </a:tc>
                <a:tc>
                  <a:txBody>
                    <a:bodyPr/>
                    <a:lstStyle/>
                    <a:p>
                      <a:pPr algn="l" fontAlgn="b"/>
                      <a:r>
                        <a:rPr lang="en-US" sz="1000" b="0" i="0" u="none" strike="noStrike">
                          <a:effectLst/>
                          <a:latin typeface="Aptos" panose="020B0004020202020204" pitchFamily="34" charset="0"/>
                        </a:rPr>
                        <a:t>Sigma Global, Inc. </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41,455</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$6.23</a:t>
                      </a:r>
                    </a:p>
                  </a:txBody>
                  <a:tcPr marL="0" marR="0" marT="0" marB="0" anchor="b">
                    <a:lnL>
                      <a:noFill/>
                    </a:lnL>
                    <a:lnR>
                      <a:noFill/>
                    </a:lnR>
                    <a:lnT>
                      <a:noFill/>
                    </a:lnT>
                    <a:lnB>
                      <a:noFill/>
                    </a:lnB>
                    <a:noFill/>
                  </a:tcPr>
                </a:tc>
                <a:tc>
                  <a:txBody>
                    <a:bodyPr/>
                    <a:lstStyle/>
                    <a:p>
                      <a:pPr marL="0" algn="l" rtl="0" eaLnBrk="1" fontAlgn="t" hangingPunct="1"/>
                      <a:r>
                        <a:rPr lang="en-US" sz="1000" b="0" i="0" u="none" strike="noStrike">
                          <a:solidFill>
                            <a:schemeClr val="tx1"/>
                          </a:solidFill>
                          <a:effectLst/>
                          <a:latin typeface="Aptos" panose="020B0004020202020204" pitchFamily="34" charset="0"/>
                          <a:ea typeface="+mn-ea"/>
                          <a:cs typeface="+mn-cs"/>
                        </a:rPr>
                        <a:t> Pricing / Business Terms</a:t>
                      </a:r>
                    </a:p>
                  </a:txBody>
                  <a:tcPr marL="114300" marR="0" marT="0" marB="0" anchor="ctr">
                    <a:lnL>
                      <a:noFill/>
                    </a:lnL>
                    <a:lnR>
                      <a:noFill/>
                    </a:lnR>
                    <a:lnT>
                      <a:noFill/>
                    </a:lnT>
                    <a:lnB>
                      <a:noFill/>
                    </a:lnB>
                    <a:solidFill>
                      <a:schemeClr val="bg1"/>
                    </a:solidFill>
                  </a:tcPr>
                </a:tc>
                <a:extLst>
                  <a:ext uri="{0D108BD9-81ED-4DB2-BD59-A6C34878D82A}">
                    <a16:rowId xmlns:a16="http://schemas.microsoft.com/office/drawing/2014/main" val="2210391925"/>
                  </a:ext>
                </a:extLst>
              </a:tr>
              <a:tr h="102645">
                <a:tc>
                  <a:txBody>
                    <a:bodyPr/>
                    <a:lstStyle/>
                    <a:p>
                      <a:pPr algn="l" fontAlgn="b"/>
                      <a:r>
                        <a:rPr lang="en-US" sz="1000" b="0" i="0" u="none" strike="noStrike">
                          <a:effectLst/>
                          <a:latin typeface="Aptos" panose="020B0004020202020204" pitchFamily="34" charset="0"/>
                        </a:rPr>
                        <a:t>9330 Industrial Trace</a:t>
                      </a:r>
                    </a:p>
                  </a:txBody>
                  <a:tcPr marL="0" marR="0" marT="0" marB="0" anchor="b">
                    <a:lnL>
                      <a:noFill/>
                    </a:lnL>
                    <a:lnR>
                      <a:noFill/>
                    </a:lnR>
                    <a:lnT>
                      <a:noFill/>
                    </a:lnT>
                    <a:lnB>
                      <a:noFill/>
                    </a:lnB>
                    <a:noFill/>
                  </a:tcPr>
                </a:tc>
                <a:tc>
                  <a:txBody>
                    <a:bodyPr/>
                    <a:lstStyle/>
                    <a:p>
                      <a:pPr algn="l" fontAlgn="b"/>
                      <a:r>
                        <a:rPr lang="en-US" sz="1000" b="0" i="0" u="none" strike="noStrike">
                          <a:effectLst/>
                          <a:latin typeface="Aptos" panose="020B0004020202020204" pitchFamily="34" charset="0"/>
                        </a:rPr>
                        <a:t>Myers Tire Supply Distribution, Inc. </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22,500</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$8.24</a:t>
                      </a:r>
                    </a:p>
                  </a:txBody>
                  <a:tcPr marL="0" marR="0" marT="0" marB="0" anchor="b">
                    <a:lnL>
                      <a:noFill/>
                    </a:lnL>
                    <a:lnR>
                      <a:noFill/>
                    </a:lnR>
                    <a:lnT>
                      <a:noFill/>
                    </a:lnT>
                    <a:lnB>
                      <a:noFill/>
                    </a:lnB>
                    <a:noFill/>
                  </a:tcPr>
                </a:tc>
                <a:tc>
                  <a:txBody>
                    <a:bodyPr/>
                    <a:lstStyle/>
                    <a:p>
                      <a:pPr marL="0" algn="l" rtl="0" eaLnBrk="1" fontAlgn="t" hangingPunct="1"/>
                      <a:r>
                        <a:rPr lang="en-US" sz="1000" b="0" i="0" u="none" strike="noStrike">
                          <a:solidFill>
                            <a:schemeClr val="tx1"/>
                          </a:solidFill>
                          <a:effectLst/>
                          <a:latin typeface="Aptos" panose="020B0004020202020204" pitchFamily="34" charset="0"/>
                          <a:ea typeface="+mn-ea"/>
                          <a:cs typeface="+mn-cs"/>
                        </a:rPr>
                        <a:t>     Relocation for Business Contraction Within the Market</a:t>
                      </a:r>
                    </a:p>
                  </a:txBody>
                  <a:tcPr marL="7620" marR="7620" marT="7620" marB="0">
                    <a:lnL>
                      <a:noFill/>
                    </a:lnL>
                    <a:lnR>
                      <a:noFill/>
                    </a:lnR>
                    <a:lnT>
                      <a:noFill/>
                    </a:lnT>
                    <a:lnB>
                      <a:noFill/>
                    </a:lnB>
                    <a:solidFill>
                      <a:schemeClr val="bg1"/>
                    </a:solidFill>
                  </a:tcPr>
                </a:tc>
                <a:extLst>
                  <a:ext uri="{0D108BD9-81ED-4DB2-BD59-A6C34878D82A}">
                    <a16:rowId xmlns:a16="http://schemas.microsoft.com/office/drawing/2014/main" val="3487059648"/>
                  </a:ext>
                </a:extLst>
              </a:tr>
              <a:tr h="102645">
                <a:tc>
                  <a:txBody>
                    <a:bodyPr/>
                    <a:lstStyle/>
                    <a:p>
                      <a:pPr algn="l" fontAlgn="b"/>
                      <a:r>
                        <a:rPr lang="en-US" sz="1000" b="0" i="0" u="none" strike="noStrike">
                          <a:effectLst/>
                          <a:latin typeface="Aptos" panose="020B0004020202020204" pitchFamily="34" charset="0"/>
                        </a:rPr>
                        <a:t>2101 Arthur Avenue</a:t>
                      </a:r>
                    </a:p>
                  </a:txBody>
                  <a:tcPr marL="0" marR="0" marT="0" marB="0" anchor="b">
                    <a:lnL>
                      <a:noFill/>
                    </a:lnL>
                    <a:lnR>
                      <a:noFill/>
                    </a:lnR>
                    <a:lnT>
                      <a:noFill/>
                    </a:lnT>
                    <a:lnB>
                      <a:noFill/>
                    </a:lnB>
                    <a:noFill/>
                  </a:tcPr>
                </a:tc>
                <a:tc>
                  <a:txBody>
                    <a:bodyPr/>
                    <a:lstStyle/>
                    <a:p>
                      <a:pPr algn="l" fontAlgn="b"/>
                      <a:r>
                        <a:rPr lang="en-US" sz="1000" b="0" i="0" u="none" strike="noStrike" err="1">
                          <a:effectLst/>
                          <a:latin typeface="Aptos" panose="020B0004020202020204" pitchFamily="34" charset="0"/>
                        </a:rPr>
                        <a:t>Centerpoint</a:t>
                      </a:r>
                      <a:r>
                        <a:rPr lang="en-US" sz="1000" b="0" i="0" u="none" strike="noStrike">
                          <a:effectLst/>
                          <a:latin typeface="Aptos" panose="020B0004020202020204" pitchFamily="34" charset="0"/>
                        </a:rPr>
                        <a:t> Marketing Inc. </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21,080</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$6.79</a:t>
                      </a:r>
                    </a:p>
                  </a:txBody>
                  <a:tcPr marL="0" marR="0" marT="0" marB="0" anchor="b">
                    <a:lnL>
                      <a:noFill/>
                    </a:lnL>
                    <a:lnR>
                      <a:noFill/>
                    </a:lnR>
                    <a:lnT>
                      <a:noFill/>
                    </a:lnT>
                    <a:lnB>
                      <a:noFill/>
                    </a:lnB>
                    <a:noFill/>
                  </a:tcP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000" b="0" i="0" u="none" strike="noStrike">
                          <a:solidFill>
                            <a:schemeClr val="tx1"/>
                          </a:solidFill>
                          <a:effectLst/>
                          <a:latin typeface="Aptos" panose="020B0004020202020204" pitchFamily="34" charset="0"/>
                          <a:ea typeface="+mn-ea"/>
                          <a:cs typeface="+mn-cs"/>
                        </a:rPr>
                        <a:t> Downsized and Contracted to FP Asset</a:t>
                      </a:r>
                    </a:p>
                  </a:txBody>
                  <a:tcPr marL="114300" marR="0" marT="0" marB="0" anchor="b">
                    <a:lnL>
                      <a:noFill/>
                    </a:lnL>
                    <a:lnR>
                      <a:noFill/>
                    </a:lnR>
                    <a:lnT>
                      <a:noFill/>
                    </a:lnT>
                    <a:lnB>
                      <a:noFill/>
                    </a:lnB>
                    <a:solidFill>
                      <a:schemeClr val="bg1"/>
                    </a:solidFill>
                  </a:tcPr>
                </a:tc>
                <a:extLst>
                  <a:ext uri="{0D108BD9-81ED-4DB2-BD59-A6C34878D82A}">
                    <a16:rowId xmlns:a16="http://schemas.microsoft.com/office/drawing/2014/main" val="1157317425"/>
                  </a:ext>
                </a:extLst>
              </a:tr>
              <a:tr h="102645">
                <a:tc>
                  <a:txBody>
                    <a:bodyPr/>
                    <a:lstStyle/>
                    <a:p>
                      <a:pPr algn="l" fontAlgn="b"/>
                      <a:r>
                        <a:rPr lang="en-US" sz="1000" b="0" i="0" u="none" strike="noStrike">
                          <a:effectLst/>
                          <a:latin typeface="Aptos" panose="020B0004020202020204" pitchFamily="34" charset="0"/>
                        </a:rPr>
                        <a:t>9335 Industrial Trace</a:t>
                      </a:r>
                    </a:p>
                  </a:txBody>
                  <a:tcPr marL="0" marR="0" marT="0" marB="0" anchor="b">
                    <a:lnL>
                      <a:noFill/>
                    </a:lnL>
                    <a:lnR>
                      <a:noFill/>
                    </a:lnR>
                    <a:lnT>
                      <a:noFill/>
                    </a:lnT>
                    <a:lnB>
                      <a:noFill/>
                    </a:lnB>
                    <a:noFill/>
                  </a:tcPr>
                </a:tc>
                <a:tc>
                  <a:txBody>
                    <a:bodyPr/>
                    <a:lstStyle/>
                    <a:p>
                      <a:pPr algn="l" fontAlgn="b"/>
                      <a:r>
                        <a:rPr lang="en-US" sz="1000" b="0" i="0" u="none" strike="noStrike">
                          <a:effectLst/>
                          <a:latin typeface="Aptos" panose="020B0004020202020204" pitchFamily="34" charset="0"/>
                        </a:rPr>
                        <a:t>TELETECHSERV GA, LLC</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20,080</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$9.54</a:t>
                      </a:r>
                    </a:p>
                  </a:txBody>
                  <a:tcPr marL="0" marR="0" marT="0" marB="0" anchor="b">
                    <a:lnL>
                      <a:noFill/>
                    </a:lnL>
                    <a:lnR>
                      <a:noFill/>
                    </a:lnR>
                    <a:lnT>
                      <a:noFill/>
                    </a:lnT>
                    <a:lnB>
                      <a:noFill/>
                    </a:lnB>
                    <a:no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b="0" i="0" u="none" strike="noStrike">
                          <a:solidFill>
                            <a:schemeClr val="tx1"/>
                          </a:solidFill>
                          <a:effectLst/>
                          <a:latin typeface="Aptos" panose="020B0004020202020204" pitchFamily="34" charset="0"/>
                          <a:ea typeface="+mn-ea"/>
                          <a:cs typeface="+mn-cs"/>
                        </a:rPr>
                        <a:t> Relocation for Business Contraction Within the Market</a:t>
                      </a:r>
                    </a:p>
                  </a:txBody>
                  <a:tcPr marL="114300" marR="0" marT="0" marB="0" anchor="b">
                    <a:lnL>
                      <a:noFill/>
                    </a:lnL>
                    <a:lnR>
                      <a:noFill/>
                    </a:lnR>
                    <a:lnT>
                      <a:noFill/>
                    </a:lnT>
                    <a:lnB>
                      <a:noFill/>
                    </a:lnB>
                    <a:solidFill>
                      <a:schemeClr val="bg1"/>
                    </a:solidFill>
                  </a:tcPr>
                </a:tc>
                <a:extLst>
                  <a:ext uri="{0D108BD9-81ED-4DB2-BD59-A6C34878D82A}">
                    <a16:rowId xmlns:a16="http://schemas.microsoft.com/office/drawing/2014/main" val="4108603988"/>
                  </a:ext>
                </a:extLst>
              </a:tr>
              <a:tr h="102645">
                <a:tc>
                  <a:txBody>
                    <a:bodyPr/>
                    <a:lstStyle/>
                    <a:p>
                      <a:pPr algn="l" fontAlgn="b"/>
                      <a:r>
                        <a:rPr lang="en-US" sz="1000" b="0" i="0" u="none" strike="noStrike">
                          <a:effectLst/>
                          <a:latin typeface="Aptos" panose="020B0004020202020204" pitchFamily="34" charset="0"/>
                        </a:rPr>
                        <a:t>6704 N 54th St</a:t>
                      </a:r>
                    </a:p>
                  </a:txBody>
                  <a:tcPr marL="0" marR="0" marT="0" marB="0" anchor="b">
                    <a:lnL>
                      <a:noFill/>
                    </a:lnL>
                    <a:lnR>
                      <a:noFill/>
                    </a:lnR>
                    <a:lnT>
                      <a:noFill/>
                    </a:lnT>
                    <a:lnB>
                      <a:noFill/>
                    </a:lnB>
                    <a:noFill/>
                  </a:tcPr>
                </a:tc>
                <a:tc>
                  <a:txBody>
                    <a:bodyPr/>
                    <a:lstStyle/>
                    <a:p>
                      <a:pPr algn="l" fontAlgn="b"/>
                      <a:r>
                        <a:rPr lang="en-US" sz="1000" b="0" i="0" u="none" strike="noStrike">
                          <a:effectLst/>
                          <a:latin typeface="Aptos" panose="020B0004020202020204" pitchFamily="34" charset="0"/>
                        </a:rPr>
                        <a:t>Atlantic Tape Company, Inc. </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20,000</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$5.57</a:t>
                      </a:r>
                    </a:p>
                  </a:txBody>
                  <a:tcPr marL="0" marR="0" marT="0" marB="0" anchor="b">
                    <a:lnL>
                      <a:noFill/>
                    </a:lnL>
                    <a:lnR>
                      <a:noFill/>
                    </a:lnR>
                    <a:lnT>
                      <a:noFill/>
                    </a:lnT>
                    <a:lnB>
                      <a:noFill/>
                    </a:lnB>
                    <a:noFill/>
                  </a:tcPr>
                </a:tc>
                <a:tc>
                  <a:txBody>
                    <a:bodyPr/>
                    <a:lstStyle/>
                    <a:p>
                      <a:pPr marL="0" algn="l" rtl="0" eaLnBrk="1" fontAlgn="t" hangingPunct="1"/>
                      <a:r>
                        <a:rPr lang="en-US" sz="1000" b="0" i="0" u="none" strike="noStrike">
                          <a:solidFill>
                            <a:schemeClr val="tx1"/>
                          </a:solidFill>
                          <a:effectLst/>
                          <a:latin typeface="Aptos" panose="020B0004020202020204" pitchFamily="34" charset="0"/>
                          <a:ea typeface="+mn-ea"/>
                          <a:cs typeface="+mn-cs"/>
                        </a:rPr>
                        <a:t>     Downsized and Contracted (outside of FP)</a:t>
                      </a:r>
                    </a:p>
                  </a:txBody>
                  <a:tcPr marL="7620" marR="7620" marT="7620" marB="0">
                    <a:lnL>
                      <a:noFill/>
                    </a:lnL>
                    <a:lnR>
                      <a:noFill/>
                    </a:lnR>
                    <a:lnT>
                      <a:noFill/>
                    </a:lnT>
                    <a:lnB>
                      <a:noFill/>
                    </a:lnB>
                    <a:solidFill>
                      <a:schemeClr val="bg1"/>
                    </a:solidFill>
                  </a:tcPr>
                </a:tc>
                <a:extLst>
                  <a:ext uri="{0D108BD9-81ED-4DB2-BD59-A6C34878D82A}">
                    <a16:rowId xmlns:a16="http://schemas.microsoft.com/office/drawing/2014/main" val="2688600929"/>
                  </a:ext>
                </a:extLst>
              </a:tr>
              <a:tr h="102645">
                <a:tc>
                  <a:txBody>
                    <a:bodyPr/>
                    <a:lstStyle/>
                    <a:p>
                      <a:pPr algn="l" fontAlgn="b"/>
                      <a:r>
                        <a:rPr lang="pt-BR" sz="1000" b="0" i="0" u="none" strike="noStrike">
                          <a:effectLst/>
                          <a:latin typeface="Aptos" panose="020B0004020202020204" pitchFamily="34" charset="0"/>
                        </a:rPr>
                        <a:t>305 E North Ave</a:t>
                      </a:r>
                    </a:p>
                  </a:txBody>
                  <a:tcPr marL="0" marR="0" marT="0" marB="0" anchor="b">
                    <a:lnL>
                      <a:noFill/>
                    </a:lnL>
                    <a:lnR>
                      <a:noFill/>
                    </a:lnR>
                    <a:lnT>
                      <a:noFill/>
                    </a:lnT>
                    <a:lnB>
                      <a:noFill/>
                    </a:lnB>
                    <a:noFill/>
                  </a:tcPr>
                </a:tc>
                <a:tc>
                  <a:txBody>
                    <a:bodyPr/>
                    <a:lstStyle/>
                    <a:p>
                      <a:pPr algn="l" fontAlgn="b"/>
                      <a:r>
                        <a:rPr lang="en-US" sz="1000" b="0" i="0" u="none" strike="noStrike">
                          <a:effectLst/>
                          <a:latin typeface="Aptos" panose="020B0004020202020204" pitchFamily="34" charset="0"/>
                        </a:rPr>
                        <a:t>RS Hughes Company, Inc.  </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17,605</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$7.24</a:t>
                      </a:r>
                    </a:p>
                  </a:txBody>
                  <a:tcPr marL="0" marR="0" marT="0" marB="0" anchor="b">
                    <a:lnL>
                      <a:noFill/>
                    </a:lnL>
                    <a:lnR>
                      <a:noFill/>
                    </a:lnR>
                    <a:lnT>
                      <a:noFill/>
                    </a:lnT>
                    <a:lnB>
                      <a:noFill/>
                    </a:lnB>
                    <a:noFill/>
                  </a:tcPr>
                </a:tc>
                <a:tc>
                  <a:txBody>
                    <a:bodyPr/>
                    <a:lstStyle/>
                    <a:p>
                      <a:pPr marL="0" algn="l" rtl="0" eaLnBrk="1" fontAlgn="t" hangingPunct="1"/>
                      <a:r>
                        <a:rPr lang="en-US" sz="1000" b="0" i="0" u="none" strike="noStrike">
                          <a:solidFill>
                            <a:schemeClr val="tx1"/>
                          </a:solidFill>
                          <a:effectLst/>
                          <a:latin typeface="Aptos" panose="020B0004020202020204" pitchFamily="34" charset="0"/>
                          <a:ea typeface="+mn-ea"/>
                          <a:cs typeface="+mn-cs"/>
                        </a:rPr>
                        <a:t>     Relocation for Business Contraction Within the Market</a:t>
                      </a:r>
                    </a:p>
                  </a:txBody>
                  <a:tcPr marL="7620" marR="7620" marT="7620" marB="0">
                    <a:lnL>
                      <a:noFill/>
                    </a:lnL>
                    <a:lnR>
                      <a:noFill/>
                    </a:lnR>
                    <a:lnT>
                      <a:noFill/>
                    </a:lnT>
                    <a:lnB>
                      <a:noFill/>
                    </a:lnB>
                    <a:solidFill>
                      <a:schemeClr val="bg1"/>
                    </a:solidFill>
                  </a:tcPr>
                </a:tc>
                <a:extLst>
                  <a:ext uri="{0D108BD9-81ED-4DB2-BD59-A6C34878D82A}">
                    <a16:rowId xmlns:a16="http://schemas.microsoft.com/office/drawing/2014/main" val="3327669808"/>
                  </a:ext>
                </a:extLst>
              </a:tr>
              <a:tr h="102645">
                <a:tc>
                  <a:txBody>
                    <a:bodyPr/>
                    <a:lstStyle/>
                    <a:p>
                      <a:pPr algn="l" fontAlgn="b"/>
                      <a:r>
                        <a:rPr lang="en-US" sz="1000" b="0" i="0" u="none" strike="noStrike">
                          <a:effectLst/>
                          <a:latin typeface="Aptos" panose="020B0004020202020204" pitchFamily="34" charset="0"/>
                        </a:rPr>
                        <a:t>1121 108th Street</a:t>
                      </a:r>
                    </a:p>
                  </a:txBody>
                  <a:tcPr marL="0" marR="0" marT="0" marB="0" anchor="b">
                    <a:lnL>
                      <a:noFill/>
                    </a:lnL>
                    <a:lnR>
                      <a:noFill/>
                    </a:lnR>
                    <a:lnT>
                      <a:noFill/>
                    </a:lnT>
                    <a:lnB>
                      <a:noFill/>
                    </a:lnB>
                    <a:noFill/>
                  </a:tcPr>
                </a:tc>
                <a:tc>
                  <a:txBody>
                    <a:bodyPr/>
                    <a:lstStyle/>
                    <a:p>
                      <a:pPr algn="l" fontAlgn="b"/>
                      <a:r>
                        <a:rPr lang="fr-FR" sz="1000" b="0" i="0" u="none" strike="noStrike">
                          <a:effectLst/>
                          <a:latin typeface="Aptos" panose="020B0004020202020204" pitchFamily="34" charset="0"/>
                        </a:rPr>
                        <a:t>Amundsen Commercial </a:t>
                      </a:r>
                      <a:r>
                        <a:rPr lang="fr-FR" sz="1000" b="0" i="0" u="none" strike="noStrike" err="1">
                          <a:effectLst/>
                          <a:latin typeface="Aptos" panose="020B0004020202020204" pitchFamily="34" charset="0"/>
                        </a:rPr>
                        <a:t>Kitchens</a:t>
                      </a:r>
                      <a:r>
                        <a:rPr lang="fr-FR" sz="1000" b="0" i="0" u="none" strike="noStrike">
                          <a:effectLst/>
                          <a:latin typeface="Aptos" panose="020B0004020202020204" pitchFamily="34" charset="0"/>
                        </a:rPr>
                        <a:t>, Inc. </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15,780</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$7.96</a:t>
                      </a:r>
                    </a:p>
                  </a:txBody>
                  <a:tcPr marL="0" marR="0" marT="0" marB="0" anchor="b">
                    <a:lnL>
                      <a:noFill/>
                    </a:lnL>
                    <a:lnR>
                      <a:noFill/>
                    </a:lnR>
                    <a:lnT>
                      <a:noFill/>
                    </a:lnT>
                    <a:lnB>
                      <a:noFill/>
                    </a:lnB>
                    <a:noFill/>
                  </a:tcPr>
                </a:tc>
                <a:tc>
                  <a:txBody>
                    <a:bodyPr/>
                    <a:lstStyle/>
                    <a:p>
                      <a:pPr marL="0" algn="l" rtl="0" eaLnBrk="1" fontAlgn="t" hangingPunct="1"/>
                      <a:r>
                        <a:rPr lang="en-US" sz="1000" b="0" i="0" u="none" strike="noStrike">
                          <a:solidFill>
                            <a:schemeClr val="tx1"/>
                          </a:solidFill>
                          <a:effectLst/>
                          <a:latin typeface="Aptos" panose="020B0004020202020204" pitchFamily="34" charset="0"/>
                          <a:ea typeface="+mn-ea"/>
                          <a:cs typeface="+mn-cs"/>
                        </a:rPr>
                        <a:t> Relocation for Business Expansion Within the Market</a:t>
                      </a:r>
                    </a:p>
                  </a:txBody>
                  <a:tcPr marL="114300" marR="0" marT="0" marB="0" anchor="b">
                    <a:lnL>
                      <a:noFill/>
                    </a:lnL>
                    <a:lnR>
                      <a:noFill/>
                    </a:lnR>
                    <a:lnT>
                      <a:noFill/>
                    </a:lnT>
                    <a:lnB>
                      <a:noFill/>
                    </a:lnB>
                    <a:solidFill>
                      <a:schemeClr val="bg1"/>
                    </a:solidFill>
                  </a:tcPr>
                </a:tc>
                <a:extLst>
                  <a:ext uri="{0D108BD9-81ED-4DB2-BD59-A6C34878D82A}">
                    <a16:rowId xmlns:a16="http://schemas.microsoft.com/office/drawing/2014/main" val="827644964"/>
                  </a:ext>
                </a:extLst>
              </a:tr>
              <a:tr h="102645">
                <a:tc>
                  <a:txBody>
                    <a:bodyPr/>
                    <a:lstStyle/>
                    <a:p>
                      <a:pPr algn="l" fontAlgn="b"/>
                      <a:r>
                        <a:rPr lang="en-US" sz="1000" b="0" i="0" u="none" strike="noStrike">
                          <a:effectLst/>
                          <a:latin typeface="Aptos" panose="020B0004020202020204" pitchFamily="34" charset="0"/>
                        </a:rPr>
                        <a:t>2616 </a:t>
                      </a:r>
                      <a:r>
                        <a:rPr lang="en-US" sz="1000" b="0" i="0" u="none" strike="noStrike" err="1">
                          <a:effectLst/>
                          <a:latin typeface="Aptos" panose="020B0004020202020204" pitchFamily="34" charset="0"/>
                        </a:rPr>
                        <a:t>Andjon</a:t>
                      </a:r>
                      <a:r>
                        <a:rPr lang="en-US" sz="1000" b="0" i="0" u="none" strike="noStrike">
                          <a:effectLst/>
                          <a:latin typeface="Aptos" panose="020B0004020202020204" pitchFamily="34" charset="0"/>
                        </a:rPr>
                        <a:t> Drive</a:t>
                      </a:r>
                    </a:p>
                  </a:txBody>
                  <a:tcPr marL="0" marR="0" marT="0" marB="0" anchor="b">
                    <a:lnL>
                      <a:noFill/>
                    </a:lnL>
                    <a:lnR>
                      <a:noFill/>
                    </a:lnR>
                    <a:lnT>
                      <a:noFill/>
                    </a:lnT>
                    <a:lnB>
                      <a:noFill/>
                    </a:lnB>
                    <a:noFill/>
                  </a:tcPr>
                </a:tc>
                <a:tc>
                  <a:txBody>
                    <a:bodyPr/>
                    <a:lstStyle/>
                    <a:p>
                      <a:pPr algn="l" fontAlgn="b"/>
                      <a:r>
                        <a:rPr lang="en-US" sz="1000" b="0" i="0" u="none" strike="noStrike">
                          <a:effectLst/>
                          <a:latin typeface="Aptos" panose="020B0004020202020204" pitchFamily="34" charset="0"/>
                        </a:rPr>
                        <a:t>SOHANI TRADERS INC</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8,060</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$5.24</a:t>
                      </a:r>
                    </a:p>
                  </a:txBody>
                  <a:tcPr marL="0" marR="0" marT="0" marB="0" anchor="b">
                    <a:lnL>
                      <a:noFill/>
                    </a:lnL>
                    <a:lnR>
                      <a:noFill/>
                    </a:lnR>
                    <a:lnT>
                      <a:noFill/>
                    </a:lnT>
                    <a:lnB>
                      <a:noFill/>
                    </a:lnB>
                    <a:no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b="0" i="0" u="none" strike="noStrike">
                          <a:solidFill>
                            <a:schemeClr val="tx1"/>
                          </a:solidFill>
                          <a:effectLst/>
                          <a:latin typeface="Aptos" panose="020B0004020202020204" pitchFamily="34" charset="0"/>
                          <a:ea typeface="+mn-ea"/>
                          <a:cs typeface="+mn-cs"/>
                        </a:rPr>
                        <a:t> Relocation for Business Contraction Within the Market</a:t>
                      </a:r>
                    </a:p>
                  </a:txBody>
                  <a:tcPr marL="114300" marR="0" marT="0" marB="0" anchor="b">
                    <a:lnL>
                      <a:noFill/>
                    </a:lnL>
                    <a:lnR>
                      <a:noFill/>
                    </a:lnR>
                    <a:lnT>
                      <a:noFill/>
                    </a:lnT>
                    <a:lnB>
                      <a:noFill/>
                    </a:lnB>
                    <a:solidFill>
                      <a:schemeClr val="bg1"/>
                    </a:solidFill>
                  </a:tcPr>
                </a:tc>
                <a:extLst>
                  <a:ext uri="{0D108BD9-81ED-4DB2-BD59-A6C34878D82A}">
                    <a16:rowId xmlns:a16="http://schemas.microsoft.com/office/drawing/2014/main" val="205233946"/>
                  </a:ext>
                </a:extLst>
              </a:tr>
              <a:tr h="102645">
                <a:tc>
                  <a:txBody>
                    <a:bodyPr/>
                    <a:lstStyle/>
                    <a:p>
                      <a:pPr algn="l" fontAlgn="b"/>
                      <a:r>
                        <a:rPr lang="en-US" sz="1000" b="0" i="0" u="none" strike="noStrike">
                          <a:effectLst/>
                          <a:latin typeface="Aptos" panose="020B0004020202020204" pitchFamily="34" charset="0"/>
                        </a:rPr>
                        <a:t>7720 Philips Highway</a:t>
                      </a:r>
                    </a:p>
                  </a:txBody>
                  <a:tcPr marL="0" marR="0" marT="0" marB="0" anchor="b">
                    <a:lnL>
                      <a:noFill/>
                    </a:lnL>
                    <a:lnR>
                      <a:noFill/>
                    </a:lnR>
                    <a:lnT>
                      <a:noFill/>
                    </a:lnT>
                    <a:lnB>
                      <a:noFill/>
                    </a:lnB>
                    <a:noFill/>
                  </a:tcPr>
                </a:tc>
                <a:tc>
                  <a:txBody>
                    <a:bodyPr/>
                    <a:lstStyle/>
                    <a:p>
                      <a:pPr algn="l" fontAlgn="b"/>
                      <a:r>
                        <a:rPr lang="en-US" sz="1000" b="0" i="0" u="none" strike="noStrike">
                          <a:effectLst/>
                          <a:latin typeface="Aptos" panose="020B0004020202020204" pitchFamily="34" charset="0"/>
                        </a:rPr>
                        <a:t>Setzer's and Co. Inc.  </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7,543</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$5.88</a:t>
                      </a:r>
                    </a:p>
                  </a:txBody>
                  <a:tcPr marL="0" marR="0" marT="0" marB="0" anchor="b">
                    <a:lnL>
                      <a:noFill/>
                    </a:lnL>
                    <a:lnR>
                      <a:noFill/>
                    </a:lnR>
                    <a:lnT>
                      <a:noFill/>
                    </a:lnT>
                    <a:lnB>
                      <a:noFill/>
                    </a:lnB>
                    <a:no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b="0" i="0" u="none" strike="noStrike">
                          <a:solidFill>
                            <a:schemeClr val="tx1"/>
                          </a:solidFill>
                          <a:effectLst/>
                          <a:latin typeface="Aptos" panose="020B0004020202020204" pitchFamily="34" charset="0"/>
                          <a:ea typeface="+mn-ea"/>
                          <a:cs typeface="+mn-cs"/>
                        </a:rPr>
                        <a:t> Mutual Agreement FP Opportunity</a:t>
                      </a:r>
                    </a:p>
                  </a:txBody>
                  <a:tcPr marL="114300" marR="0" marT="0" marB="0" anchor="b">
                    <a:lnL>
                      <a:noFill/>
                    </a:lnL>
                    <a:lnR>
                      <a:noFill/>
                    </a:lnR>
                    <a:lnT>
                      <a:noFill/>
                    </a:lnT>
                    <a:lnB>
                      <a:noFill/>
                    </a:lnB>
                    <a:solidFill>
                      <a:schemeClr val="bg1"/>
                    </a:solidFill>
                  </a:tcPr>
                </a:tc>
                <a:extLst>
                  <a:ext uri="{0D108BD9-81ED-4DB2-BD59-A6C34878D82A}">
                    <a16:rowId xmlns:a16="http://schemas.microsoft.com/office/drawing/2014/main" val="1350843875"/>
                  </a:ext>
                </a:extLst>
              </a:tr>
              <a:tr h="102645">
                <a:tc>
                  <a:txBody>
                    <a:bodyPr/>
                    <a:lstStyle/>
                    <a:p>
                      <a:pPr algn="l" fontAlgn="b"/>
                      <a:endParaRPr lang="en-US" sz="1000" b="0" i="0" u="none" strike="noStrike">
                        <a:effectLst/>
                        <a:latin typeface="Aptos" panose="020B000402020202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effectLst/>
                          <a:latin typeface="Aptos" panose="020B0004020202020204" pitchFamily="34" charset="0"/>
                        </a:rPr>
                        <a:t>Vacancy Reconciliation</a:t>
                      </a:r>
                    </a:p>
                  </a:txBody>
                  <a:tcPr marL="0" marR="0" marT="0" marB="0" anchor="b">
                    <a:lnL>
                      <a:noFill/>
                    </a:lnL>
                    <a:lnR>
                      <a:noFill/>
                    </a:lnR>
                    <a:lnT>
                      <a:noFill/>
                    </a:lnT>
                    <a:lnB>
                      <a:noFill/>
                    </a:lnB>
                    <a:noFill/>
                  </a:tcPr>
                </a:tc>
                <a:tc>
                  <a:txBody>
                    <a:bodyPr/>
                    <a:lstStyle/>
                    <a:p>
                      <a:pPr algn="ctr" fontAlgn="b"/>
                      <a:r>
                        <a:rPr lang="en-US" sz="1000" b="0" i="0" u="none" strike="noStrike">
                          <a:effectLst/>
                          <a:latin typeface="Aptos" panose="020B0004020202020204" pitchFamily="34" charset="0"/>
                        </a:rPr>
                        <a:t>2,696</a:t>
                      </a:r>
                    </a:p>
                  </a:txBody>
                  <a:tcPr marL="0" marR="0" marT="0" marB="0" anchor="b">
                    <a:lnL>
                      <a:noFill/>
                    </a:lnL>
                    <a:lnR>
                      <a:noFill/>
                    </a:lnR>
                    <a:lnT>
                      <a:noFill/>
                    </a:lnT>
                    <a:lnB>
                      <a:noFill/>
                    </a:lnB>
                    <a:noFill/>
                  </a:tcPr>
                </a:tc>
                <a:tc>
                  <a:txBody>
                    <a:bodyPr/>
                    <a:lstStyle/>
                    <a:p>
                      <a:pPr algn="ctr" fontAlgn="b"/>
                      <a:endParaRPr lang="en-US" sz="1000" b="0" i="0" u="none" strike="noStrike">
                        <a:effectLst/>
                        <a:latin typeface="Aptos" panose="020B0004020202020204" pitchFamily="34" charset="0"/>
                      </a:endParaRPr>
                    </a:p>
                  </a:txBody>
                  <a:tcPr marL="0" marR="0" marT="0" marB="0" anchor="b">
                    <a:lnL>
                      <a:noFill/>
                    </a:lnL>
                    <a:lnR>
                      <a:noFill/>
                    </a:lnR>
                    <a:lnT>
                      <a:noFill/>
                    </a:lnT>
                    <a:lnB>
                      <a:noFill/>
                    </a:lnB>
                    <a:noFill/>
                  </a:tcPr>
                </a:tc>
                <a:tc>
                  <a:txBody>
                    <a:bodyPr/>
                    <a:lstStyle/>
                    <a:p>
                      <a:pPr marL="0" algn="l" eaLnBrk="1" fontAlgn="b" hangingPunct="1"/>
                      <a:endParaRPr lang="en-US" sz="1100" b="0" i="0" u="none" strike="noStrike">
                        <a:solidFill>
                          <a:srgbClr val="000000"/>
                        </a:solidFill>
                        <a:effectLst/>
                        <a:highlight>
                          <a:srgbClr val="00FF00"/>
                        </a:highlight>
                        <a:latin typeface="Aptos"/>
                        <a:ea typeface="+mn-ea"/>
                        <a:cs typeface="+mn-cs"/>
                      </a:endParaRPr>
                    </a:p>
                  </a:txBody>
                  <a:tcPr marL="114300" marR="0" marT="0" marB="0" anchor="b">
                    <a:lnL>
                      <a:noFill/>
                    </a:lnL>
                    <a:lnR>
                      <a:noFill/>
                    </a:lnR>
                    <a:lnT>
                      <a:noFill/>
                    </a:lnT>
                    <a:lnB>
                      <a:noFill/>
                    </a:lnB>
                    <a:solidFill>
                      <a:schemeClr val="bg1"/>
                    </a:solidFill>
                  </a:tcPr>
                </a:tc>
                <a:extLst>
                  <a:ext uri="{0D108BD9-81ED-4DB2-BD59-A6C34878D82A}">
                    <a16:rowId xmlns:a16="http://schemas.microsoft.com/office/drawing/2014/main" val="164357815"/>
                  </a:ext>
                </a:extLst>
              </a:tr>
              <a:tr h="102645">
                <a:tc>
                  <a:txBody>
                    <a:bodyPr/>
                    <a:lstStyle/>
                    <a:p>
                      <a:pPr algn="l" fontAlgn="b"/>
                      <a:endParaRPr lang="en-US" sz="900" b="0" i="0" u="none" strike="noStrike">
                        <a:effectLst/>
                        <a:latin typeface="Aptos"/>
                      </a:endParaRPr>
                    </a:p>
                  </a:txBody>
                  <a:tcPr marL="0" marR="0" marT="0"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b"/>
                      <a:endParaRPr lang="en-US" sz="900" b="0" i="0" u="none" strike="noStrike">
                        <a:effectLst/>
                        <a:latin typeface="Aptos"/>
                      </a:endParaRPr>
                    </a:p>
                  </a:txBody>
                  <a:tcPr marL="0" marR="0" marT="0"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b"/>
                      <a:r>
                        <a:rPr lang="en-US" sz="1000" b="1" i="0" u="none" strike="noStrike">
                          <a:effectLst/>
                          <a:latin typeface="Aptos"/>
                        </a:rPr>
                        <a:t>293,807</a:t>
                      </a:r>
                    </a:p>
                  </a:txBody>
                  <a:tcPr marL="0" marR="0" marT="0"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b"/>
                      <a:r>
                        <a:rPr lang="en-US" sz="1000" b="1" i="0" u="none" strike="noStrike">
                          <a:effectLst/>
                          <a:latin typeface="Aptos"/>
                        </a:rPr>
                        <a:t>$6.52</a:t>
                      </a:r>
                    </a:p>
                  </a:txBody>
                  <a:tcPr marL="0" marR="0" marT="0" marB="0" anchor="b">
                    <a:lnL>
                      <a:noFill/>
                    </a:lnL>
                    <a:lnR>
                      <a:noFill/>
                    </a:lnR>
                    <a:lnT w="12700" cap="flat" cmpd="sng" algn="ctr">
                      <a:noFill/>
                      <a:prstDash val="solid"/>
                      <a:round/>
                      <a:headEnd type="none" w="med" len="med"/>
                      <a:tailEnd type="none" w="med" len="med"/>
                    </a:lnT>
                    <a:lnB>
                      <a:noFill/>
                    </a:lnB>
                    <a:noFill/>
                  </a:tcPr>
                </a:tc>
                <a:tc>
                  <a:txBody>
                    <a:bodyPr/>
                    <a:lstStyle/>
                    <a:p>
                      <a:pPr algn="ctr" fontAlgn="b"/>
                      <a:endParaRPr lang="en-US" sz="900" b="1" i="0" u="none" strike="noStrike">
                        <a:effectLst/>
                        <a:latin typeface="Aptos"/>
                      </a:endParaRPr>
                    </a:p>
                  </a:txBody>
                  <a:tcPr marL="0" marR="0" marT="0" marB="0" anchor="b">
                    <a:lnL>
                      <a:noFill/>
                    </a:lnL>
                    <a:lnR>
                      <a:noFill/>
                    </a:lnR>
                    <a:lnT w="12700" cap="flat" cmpd="sng" algn="ctr">
                      <a:noFill/>
                      <a:prstDash val="solid"/>
                      <a:round/>
                      <a:headEnd type="none" w="med" len="med"/>
                      <a:tailEnd type="none" w="med" len="med"/>
                    </a:lnT>
                    <a:lnB>
                      <a:noFill/>
                    </a:lnB>
                    <a:noFill/>
                  </a:tcPr>
                </a:tc>
                <a:extLst>
                  <a:ext uri="{0D108BD9-81ED-4DB2-BD59-A6C34878D82A}">
                    <a16:rowId xmlns:a16="http://schemas.microsoft.com/office/drawing/2014/main" val="2650059344"/>
                  </a:ext>
                </a:extLst>
              </a:tr>
            </a:tbl>
          </a:graphicData>
        </a:graphic>
      </p:graphicFrame>
    </p:spTree>
    <p:extLst>
      <p:ext uri="{BB962C8B-B14F-4D97-AF65-F5344CB8AC3E}">
        <p14:creationId xmlns:p14="http://schemas.microsoft.com/office/powerpoint/2010/main" val="2511400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52E07-67E3-88A9-CCC4-53C6099D37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5B10A0-2982-E55C-B6B1-0BA8124D1719}"/>
              </a:ext>
            </a:extLst>
          </p:cNvPr>
          <p:cNvSpPr>
            <a:spLocks noGrp="1"/>
          </p:cNvSpPr>
          <p:nvPr>
            <p:ph type="title"/>
          </p:nvPr>
        </p:nvSpPr>
        <p:spPr/>
        <p:txBody>
          <a:bodyPr/>
          <a:lstStyle/>
          <a:p>
            <a:r>
              <a:rPr lang="en-US"/>
              <a:t>Current Vacant Spaces | Property Level </a:t>
            </a:r>
            <a:r>
              <a:rPr lang="en-US" b="0"/>
              <a:t>Leasing Updates</a:t>
            </a:r>
            <a:r>
              <a:rPr lang="en-US"/>
              <a:t> </a:t>
            </a:r>
            <a:r>
              <a:rPr lang="en-US" b="0"/>
              <a:t>Fund 2</a:t>
            </a:r>
          </a:p>
        </p:txBody>
      </p:sp>
      <p:sp>
        <p:nvSpPr>
          <p:cNvPr id="14" name="Content Placeholder 4">
            <a:extLst>
              <a:ext uri="{FF2B5EF4-FFF2-40B4-BE49-F238E27FC236}">
                <a16:creationId xmlns:a16="http://schemas.microsoft.com/office/drawing/2014/main" id="{A9A7FB6E-02A1-A5D3-E200-BAC38EA28274}"/>
              </a:ext>
            </a:extLst>
          </p:cNvPr>
          <p:cNvSpPr txBox="1">
            <a:spLocks/>
          </p:cNvSpPr>
          <p:nvPr/>
        </p:nvSpPr>
        <p:spPr>
          <a:xfrm>
            <a:off x="391160" y="1133814"/>
            <a:ext cx="11592560" cy="685481"/>
          </a:xfrm>
          <a:prstGeom prst="rect">
            <a:avLst/>
          </a:prstGeom>
          <a:solidFill>
            <a:schemeClr val="bg1">
              <a:lumMod val="95000"/>
            </a:schemeClr>
          </a:solidFill>
        </p:spPr>
        <p:txBody>
          <a:bodyPr wrap="square" lIns="0" tIns="0" rIns="0" bIns="0" anchor="t">
            <a:normAutofit fontScale="92500" lnSpcReduction="20000"/>
          </a:bodyPr>
          <a:lstStyle>
            <a:lvl1pPr marL="228600" indent="-228600" eaLnBrk="1" hangingPunct="1">
              <a:buClr>
                <a:srgbClr val="FEAB21"/>
              </a:buClr>
              <a:buFont typeface="Wingdings" panose="05000000000000000000" pitchFamily="2" charset="2"/>
              <a:buChar char="§"/>
              <a:defRPr sz="2000" b="0" i="0">
                <a:solidFill>
                  <a:srgbClr val="334050"/>
                </a:solidFill>
                <a:latin typeface="Lato Medium" panose="020F0502020204030203" pitchFamily="34" charset="0"/>
                <a:ea typeface="Lato Medium" panose="020F0502020204030203" pitchFamily="34" charset="0"/>
                <a:cs typeface="Lato Medium" panose="020F0502020204030203" pitchFamily="34" charset="0"/>
              </a:defRPr>
            </a:lvl1pPr>
            <a:lvl2pPr marL="514350" indent="-228600" eaLnBrk="1" hangingPunct="1">
              <a:lnSpc>
                <a:spcPct val="100000"/>
              </a:lnSpc>
              <a:spcBef>
                <a:spcPts val="600"/>
              </a:spcBef>
              <a:defRPr sz="18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2pPr>
            <a:lvl3pPr marL="801688" indent="-228600" eaLnBrk="1" hangingPunct="1">
              <a:lnSpc>
                <a:spcPct val="100000"/>
              </a:lnSpc>
              <a:spcBef>
                <a:spcPts val="600"/>
              </a:spcBef>
              <a:buSzPct val="85000"/>
              <a:buFont typeface="Courier New" panose="02070309020205020404" pitchFamily="49" charset="0"/>
              <a:buChar char="o"/>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3pPr>
            <a:lvl4pPr marL="1139825" indent="-228600" eaLnBrk="1" hangingPunct="1">
              <a:lnSpc>
                <a:spcPct val="100000"/>
              </a:lnSpc>
              <a:spcBef>
                <a:spcPts val="600"/>
              </a:spcBef>
              <a:buFont typeface="Calibri" panose="020F0502020204030204" pitchFamily="34" charset="0"/>
              <a:buChar char="­"/>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4pPr>
            <a:lvl5pPr marL="1376363" indent="-236538" eaLnBrk="1" hangingPunct="1">
              <a:lnSpc>
                <a:spcPct val="100000"/>
              </a:lnSpc>
              <a:spcBef>
                <a:spcPts val="600"/>
              </a:spcBef>
              <a:buSzPct val="70000"/>
              <a:buFont typeface="Wingdings" panose="05000000000000000000" pitchFamily="2" charset="2"/>
              <a:buChar char="Ø"/>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5pPr>
            <a:lvl6pPr marL="1386304" eaLnBrk="1" hangingPunct="1">
              <a:defRPr>
                <a:latin typeface="+mn-lt"/>
                <a:ea typeface="+mn-ea"/>
                <a:cs typeface="+mn-cs"/>
              </a:defRPr>
            </a:lvl6pPr>
            <a:lvl7pPr marL="1663564" eaLnBrk="1" hangingPunct="1">
              <a:defRPr>
                <a:latin typeface="+mn-lt"/>
                <a:ea typeface="+mn-ea"/>
                <a:cs typeface="+mn-cs"/>
              </a:defRPr>
            </a:lvl7pPr>
            <a:lvl8pPr marL="1940825" eaLnBrk="1" hangingPunct="1">
              <a:defRPr>
                <a:latin typeface="+mn-lt"/>
                <a:ea typeface="+mn-ea"/>
                <a:cs typeface="+mn-cs"/>
              </a:defRPr>
            </a:lvl8pPr>
            <a:lvl9pPr marL="2218087" eaLnBrk="1" hangingPunct="1">
              <a:defRPr>
                <a:latin typeface="+mn-lt"/>
                <a:ea typeface="+mn-ea"/>
                <a:cs typeface="+mn-cs"/>
              </a:defRPr>
            </a:lvl9pPr>
          </a:lstStyle>
          <a:p>
            <a:pPr defTabSz="914400"/>
            <a:endParaRPr lang="en-US" sz="1200" kern="0">
              <a:latin typeface="Aptos" panose="020B0004020202020204" pitchFamily="34" charset="0"/>
            </a:endParaRPr>
          </a:p>
          <a:p>
            <a:pPr defTabSz="914400"/>
            <a:r>
              <a:rPr lang="en-US" sz="1200" kern="0">
                <a:latin typeface="Aptos"/>
                <a:ea typeface="Lato Medium"/>
                <a:cs typeface="Lato Medium"/>
              </a:rPr>
              <a:t>32 suites are currently vacant with a </a:t>
            </a:r>
            <a:r>
              <a:rPr lang="en-US" sz="1200" kern="0" err="1">
                <a:latin typeface="Aptos"/>
                <a:ea typeface="Lato Medium"/>
                <a:cs typeface="Lato Medium"/>
              </a:rPr>
              <a:t>wtd</a:t>
            </a:r>
            <a:r>
              <a:rPr lang="en-US" sz="1200" kern="0">
                <a:latin typeface="Aptos"/>
                <a:ea typeface="Lato Medium"/>
                <a:cs typeface="Lato Medium"/>
              </a:rPr>
              <a:t>. avg downtime of 8 months as of 2Q 2025 and an additional </a:t>
            </a:r>
            <a:r>
              <a:rPr lang="en-US" sz="1200" b="1" kern="0">
                <a:solidFill>
                  <a:schemeClr val="accent1">
                    <a:lumMod val="75000"/>
                  </a:schemeClr>
                </a:solidFill>
                <a:latin typeface="Aptos"/>
                <a:ea typeface="Lato Medium"/>
                <a:cs typeface="Lato Medium"/>
              </a:rPr>
              <a:t>forecasted lease-up time of 5 months starting 7/1/2025</a:t>
            </a:r>
            <a:r>
              <a:rPr lang="en-US" sz="1200" kern="0">
                <a:latin typeface="Aptos"/>
                <a:ea typeface="Lato Medium"/>
                <a:cs typeface="Lato Medium"/>
              </a:rPr>
              <a:t>.</a:t>
            </a:r>
          </a:p>
          <a:p>
            <a:pPr lvl="1" defTabSz="914400"/>
            <a:r>
              <a:rPr lang="en-US" sz="1000" kern="0">
                <a:solidFill>
                  <a:srgbClr val="44546A"/>
                </a:solidFill>
                <a:latin typeface="Aptos"/>
                <a:ea typeface="Lato Medium"/>
                <a:cs typeface="Lato Medium"/>
              </a:rPr>
              <a:t>*3857 Miller and 7550 Crescent are not included in the below list</a:t>
            </a:r>
          </a:p>
          <a:p>
            <a:pPr lvl="1" defTabSz="914400"/>
            <a:r>
              <a:rPr lang="en-US" sz="1000" kern="0">
                <a:solidFill>
                  <a:srgbClr val="44546A"/>
                </a:solidFill>
                <a:latin typeface="Aptos"/>
                <a:ea typeface="Lato Medium"/>
                <a:cs typeface="Lato Medium"/>
              </a:rPr>
              <a:t>*The Asking Rent PSF is per FM, and is in-line with CBRE market rents</a:t>
            </a:r>
          </a:p>
        </p:txBody>
      </p:sp>
      <p:graphicFrame>
        <p:nvGraphicFramePr>
          <p:cNvPr id="8" name="Table 7">
            <a:extLst>
              <a:ext uri="{FF2B5EF4-FFF2-40B4-BE49-F238E27FC236}">
                <a16:creationId xmlns:a16="http://schemas.microsoft.com/office/drawing/2014/main" id="{3E229719-711A-9FA4-FEA5-E06910DBDFF2}"/>
              </a:ext>
            </a:extLst>
          </p:cNvPr>
          <p:cNvGraphicFramePr>
            <a:graphicFrameLocks noGrp="1"/>
          </p:cNvGraphicFramePr>
          <p:nvPr/>
        </p:nvGraphicFramePr>
        <p:xfrm>
          <a:off x="391160" y="2025803"/>
          <a:ext cx="11133312" cy="3901440"/>
        </p:xfrm>
        <a:graphic>
          <a:graphicData uri="http://schemas.openxmlformats.org/drawingml/2006/table">
            <a:tbl>
              <a:tblPr/>
              <a:tblGrid>
                <a:gridCol w="629920">
                  <a:extLst>
                    <a:ext uri="{9D8B030D-6E8A-4147-A177-3AD203B41FA5}">
                      <a16:colId xmlns:a16="http://schemas.microsoft.com/office/drawing/2014/main" val="418813826"/>
                    </a:ext>
                  </a:extLst>
                </a:gridCol>
                <a:gridCol w="1249680">
                  <a:extLst>
                    <a:ext uri="{9D8B030D-6E8A-4147-A177-3AD203B41FA5}">
                      <a16:colId xmlns:a16="http://schemas.microsoft.com/office/drawing/2014/main" val="2582667490"/>
                    </a:ext>
                  </a:extLst>
                </a:gridCol>
                <a:gridCol w="703981">
                  <a:extLst>
                    <a:ext uri="{9D8B030D-6E8A-4147-A177-3AD203B41FA5}">
                      <a16:colId xmlns:a16="http://schemas.microsoft.com/office/drawing/2014/main" val="3607419169"/>
                    </a:ext>
                  </a:extLst>
                </a:gridCol>
                <a:gridCol w="598488">
                  <a:extLst>
                    <a:ext uri="{9D8B030D-6E8A-4147-A177-3AD203B41FA5}">
                      <a16:colId xmlns:a16="http://schemas.microsoft.com/office/drawing/2014/main" val="2073240238"/>
                    </a:ext>
                  </a:extLst>
                </a:gridCol>
                <a:gridCol w="622253">
                  <a:extLst>
                    <a:ext uri="{9D8B030D-6E8A-4147-A177-3AD203B41FA5}">
                      <a16:colId xmlns:a16="http://schemas.microsoft.com/office/drawing/2014/main" val="3290136244"/>
                    </a:ext>
                  </a:extLst>
                </a:gridCol>
                <a:gridCol w="806824">
                  <a:extLst>
                    <a:ext uri="{9D8B030D-6E8A-4147-A177-3AD203B41FA5}">
                      <a16:colId xmlns:a16="http://schemas.microsoft.com/office/drawing/2014/main" val="1329253822"/>
                    </a:ext>
                  </a:extLst>
                </a:gridCol>
                <a:gridCol w="645459">
                  <a:extLst>
                    <a:ext uri="{9D8B030D-6E8A-4147-A177-3AD203B41FA5}">
                      <a16:colId xmlns:a16="http://schemas.microsoft.com/office/drawing/2014/main" val="4014137079"/>
                    </a:ext>
                  </a:extLst>
                </a:gridCol>
                <a:gridCol w="804989">
                  <a:extLst>
                    <a:ext uri="{9D8B030D-6E8A-4147-A177-3AD203B41FA5}">
                      <a16:colId xmlns:a16="http://schemas.microsoft.com/office/drawing/2014/main" val="1944020093"/>
                    </a:ext>
                  </a:extLst>
                </a:gridCol>
                <a:gridCol w="815105">
                  <a:extLst>
                    <a:ext uri="{9D8B030D-6E8A-4147-A177-3AD203B41FA5}">
                      <a16:colId xmlns:a16="http://schemas.microsoft.com/office/drawing/2014/main" val="299387170"/>
                    </a:ext>
                  </a:extLst>
                </a:gridCol>
                <a:gridCol w="4256613">
                  <a:extLst>
                    <a:ext uri="{9D8B030D-6E8A-4147-A177-3AD203B41FA5}">
                      <a16:colId xmlns:a16="http://schemas.microsoft.com/office/drawing/2014/main" val="3510368782"/>
                    </a:ext>
                  </a:extLst>
                </a:gridCol>
              </a:tblGrid>
              <a:tr h="0">
                <a:tc>
                  <a:txBody>
                    <a:bodyPr/>
                    <a:lstStyle/>
                    <a:p>
                      <a:pPr algn="l" fontAlgn="b"/>
                      <a:r>
                        <a:rPr lang="en-US" sz="800" b="1" i="0" u="none" strike="noStrike">
                          <a:solidFill>
                            <a:srgbClr val="FFFFFF"/>
                          </a:solidFill>
                          <a:effectLst/>
                          <a:latin typeface="Arial" panose="020B0604020202020204" pitchFamily="34" charset="0"/>
                          <a:cs typeface="Arial" panose="020B0604020202020204" pitchFamily="34" charset="0"/>
                        </a:rPr>
                        <a:t>Market</a:t>
                      </a:r>
                    </a:p>
                  </a:txBody>
                  <a:tcPr marL="0" marR="0" marT="0" marB="0" anchor="ctr">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l" fontAlgn="b"/>
                      <a:r>
                        <a:rPr lang="en-US" sz="800" b="1" i="0" u="none" strike="noStrike">
                          <a:solidFill>
                            <a:srgbClr val="FFFFFF"/>
                          </a:solidFill>
                          <a:effectLst/>
                          <a:latin typeface="Arial" panose="020B0604020202020204" pitchFamily="34" charset="0"/>
                          <a:cs typeface="Arial" panose="020B0604020202020204" pitchFamily="34" charset="0"/>
                        </a:rPr>
                        <a:t>Property</a:t>
                      </a:r>
                    </a:p>
                  </a:txBody>
                  <a:tcPr marL="0" marR="0" marT="0" marB="0" anchor="ctr">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r" fontAlgn="b"/>
                      <a:r>
                        <a:rPr lang="en-US" sz="800" b="1" i="0" u="none" strike="noStrike">
                          <a:solidFill>
                            <a:srgbClr val="FFFFFF"/>
                          </a:solidFill>
                          <a:effectLst/>
                          <a:latin typeface="Arial" panose="020B0604020202020204" pitchFamily="34" charset="0"/>
                          <a:cs typeface="Arial" panose="020B0604020202020204" pitchFamily="34" charset="0"/>
                        </a:rPr>
                        <a:t>Vacant SF</a:t>
                      </a:r>
                    </a:p>
                  </a:txBody>
                  <a:tcPr marL="0" marR="0" marT="0" marB="0" anchor="ctr">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ctr" fontAlgn="b"/>
                      <a:r>
                        <a:rPr lang="en-US" sz="800" b="1" i="0" u="none" strike="noStrike">
                          <a:solidFill>
                            <a:srgbClr val="FFFFFF"/>
                          </a:solidFill>
                          <a:effectLst/>
                          <a:latin typeface="Arial" panose="020B0604020202020204" pitchFamily="34" charset="0"/>
                          <a:cs typeface="Arial" panose="020B0604020202020204" pitchFamily="34" charset="0"/>
                        </a:rPr>
                        <a:t>Suite Count</a:t>
                      </a:r>
                    </a:p>
                  </a:txBody>
                  <a:tcPr marL="0" marR="0" marT="0" marB="0" anchor="ctr">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r" fontAlgn="b"/>
                      <a:r>
                        <a:rPr lang="en-US" sz="800" b="1" i="0" u="none" strike="noStrike">
                          <a:solidFill>
                            <a:srgbClr val="FFFFFF"/>
                          </a:solidFill>
                          <a:effectLst/>
                          <a:latin typeface="Arial" panose="020B0604020202020204" pitchFamily="34" charset="0"/>
                          <a:cs typeface="Arial" panose="020B0604020202020204" pitchFamily="34" charset="0"/>
                        </a:rPr>
                        <a:t>Asking Rent PSF</a:t>
                      </a:r>
                    </a:p>
                  </a:txBody>
                  <a:tcPr marL="0" marR="0" marT="0" marB="0" anchor="ctr">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r" fontAlgn="b"/>
                      <a:r>
                        <a:rPr lang="en-US" sz="800" b="1" i="0" u="none" strike="noStrike">
                          <a:solidFill>
                            <a:srgbClr val="FFFFFF"/>
                          </a:solidFill>
                          <a:effectLst/>
                          <a:latin typeface="Arial" panose="020B0604020202020204" pitchFamily="34" charset="0"/>
                          <a:cs typeface="Arial" panose="020B0604020202020204" pitchFamily="34" charset="0"/>
                        </a:rPr>
                        <a:t>Annual Rent</a:t>
                      </a:r>
                    </a:p>
                  </a:txBody>
                  <a:tcPr marL="0" marR="0" marT="0" marB="0" anchor="ctr">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ctr" fontAlgn="b"/>
                      <a:r>
                        <a:rPr lang="en-US" sz="800" b="1" i="0" u="none" strike="noStrike">
                          <a:solidFill>
                            <a:srgbClr val="FFFFFF"/>
                          </a:solidFill>
                          <a:effectLst/>
                          <a:latin typeface="Arial" panose="020B0604020202020204" pitchFamily="34" charset="0"/>
                          <a:cs typeface="Arial" panose="020B0604020202020204" pitchFamily="34" charset="0"/>
                        </a:rPr>
                        <a:t>Actual Downtime </a:t>
                      </a:r>
                    </a:p>
                    <a:p>
                      <a:pPr algn="ctr" fontAlgn="b"/>
                      <a:r>
                        <a:rPr lang="en-US" sz="800" b="1" i="0" u="none" strike="noStrike">
                          <a:solidFill>
                            <a:srgbClr val="FFFFFF"/>
                          </a:solidFill>
                          <a:effectLst/>
                          <a:latin typeface="Arial" panose="020B0604020202020204" pitchFamily="34" charset="0"/>
                          <a:cs typeface="Arial" panose="020B0604020202020204" pitchFamily="34" charset="0"/>
                        </a:rPr>
                        <a:t>as of Q2</a:t>
                      </a:r>
                    </a:p>
                  </a:txBody>
                  <a:tcPr marL="0" marR="0" marT="0" marB="0" anchor="ctr">
                    <a:lnL>
                      <a:noFill/>
                    </a:lnL>
                    <a:lnR>
                      <a:noFill/>
                    </a:lnR>
                    <a:lnT>
                      <a:noFill/>
                    </a:lnT>
                    <a:lnB w="6350" cap="flat" cmpd="sng" algn="ctr">
                      <a:solidFill>
                        <a:srgbClr val="8EA9DB"/>
                      </a:solidFill>
                      <a:prstDash val="solid"/>
                      <a:round/>
                      <a:headEnd type="none" w="med" len="med"/>
                      <a:tailEnd type="none" w="med" len="med"/>
                    </a:lnB>
                    <a:solidFill>
                      <a:srgbClr val="D88600"/>
                    </a:solidFill>
                  </a:tcPr>
                </a:tc>
                <a:tc>
                  <a:txBody>
                    <a:bodyPr/>
                    <a:lstStyle/>
                    <a:p>
                      <a:pPr algn="l" fontAlgn="b"/>
                      <a:r>
                        <a:rPr lang="en-US" sz="800" b="1" i="0" u="none" strike="noStrike">
                          <a:solidFill>
                            <a:srgbClr val="FFFFFF"/>
                          </a:solidFill>
                          <a:effectLst/>
                          <a:latin typeface="Arial" panose="020B0604020202020204" pitchFamily="34" charset="0"/>
                          <a:cs typeface="Arial" panose="020B0604020202020204" pitchFamily="34" charset="0"/>
                        </a:rPr>
                        <a:t>2Q25 Remining Downtime MLA</a:t>
                      </a:r>
                    </a:p>
                  </a:txBody>
                  <a:tcPr marL="0" marR="0" marT="0" marB="0" anchor="ctr">
                    <a:lnL>
                      <a:noFill/>
                    </a:lnL>
                    <a:lnR>
                      <a:noFill/>
                    </a:lnR>
                    <a:lnT>
                      <a:noFill/>
                    </a:lnT>
                    <a:lnB w="6350" cap="flat" cmpd="sng" algn="ctr">
                      <a:solidFill>
                        <a:srgbClr val="8EA9DB"/>
                      </a:solidFill>
                      <a:prstDash val="solid"/>
                      <a:round/>
                      <a:headEnd type="none" w="med" len="med"/>
                      <a:tailEnd type="none" w="med" len="med"/>
                    </a:lnB>
                    <a:solidFill>
                      <a:srgbClr val="D88600"/>
                    </a:solidFill>
                  </a:tcPr>
                </a:tc>
                <a:tc>
                  <a:txBody>
                    <a:bodyPr/>
                    <a:lstStyle/>
                    <a:p>
                      <a:pPr algn="ctr" fontAlgn="b"/>
                      <a:r>
                        <a:rPr lang="en-US" sz="800" b="1" i="0" u="none" strike="noStrike">
                          <a:solidFill>
                            <a:srgbClr val="FFFFFF"/>
                          </a:solidFill>
                          <a:effectLst/>
                          <a:latin typeface="Arial" panose="020B0604020202020204" pitchFamily="34" charset="0"/>
                          <a:cs typeface="Arial" panose="020B0604020202020204" pitchFamily="34" charset="0"/>
                        </a:rPr>
                        <a:t>Total Forecasted DT</a:t>
                      </a:r>
                    </a:p>
                  </a:txBody>
                  <a:tcPr marL="0" marR="0" marT="0" marB="0" anchor="ctr">
                    <a:lnL>
                      <a:noFill/>
                    </a:lnL>
                    <a:lnR>
                      <a:noFill/>
                    </a:lnR>
                    <a:lnT>
                      <a:noFill/>
                    </a:lnT>
                    <a:lnB w="6350" cap="flat" cmpd="sng" algn="ctr">
                      <a:solidFill>
                        <a:srgbClr val="8EA9DB"/>
                      </a:solidFill>
                      <a:prstDash val="solid"/>
                      <a:round/>
                      <a:headEnd type="none" w="med" len="med"/>
                      <a:tailEnd type="none" w="med" len="med"/>
                    </a:lnB>
                    <a:solidFill>
                      <a:srgbClr val="D88600"/>
                    </a:solidFill>
                  </a:tcPr>
                </a:tc>
                <a:tc>
                  <a:txBody>
                    <a:bodyPr/>
                    <a:lstStyle/>
                    <a:p>
                      <a:pPr algn="l" fontAlgn="b"/>
                      <a:r>
                        <a:rPr lang="en-US" sz="800" b="1" i="0" u="none" strike="noStrike">
                          <a:solidFill>
                            <a:srgbClr val="FFFFFF"/>
                          </a:solidFill>
                          <a:effectLst/>
                          <a:latin typeface="Arial" panose="020B0604020202020204" pitchFamily="34" charset="0"/>
                          <a:cs typeface="Arial" panose="020B0604020202020204" pitchFamily="34" charset="0"/>
                        </a:rPr>
                        <a:t>Leasing Updates</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33404F"/>
                    </a:solidFill>
                  </a:tcPr>
                </a:tc>
                <a:extLst>
                  <a:ext uri="{0D108BD9-81ED-4DB2-BD59-A6C34878D82A}">
                    <a16:rowId xmlns:a16="http://schemas.microsoft.com/office/drawing/2014/main" val="990955966"/>
                  </a:ext>
                </a:extLst>
              </a:tr>
              <a:tr h="0">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Northeast</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1211 Ford Road</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106,045</a:t>
                      </a:r>
                    </a:p>
                  </a:txBody>
                  <a:tcPr marL="0" marR="0" marT="0" marB="0" anchor="ctr">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a:t>
                      </a:r>
                    </a:p>
                  </a:txBody>
                  <a:tcPr marL="0" marR="0" marT="0" marB="0" anchor="ctr">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9.5</a:t>
                      </a:r>
                    </a:p>
                  </a:txBody>
                  <a:tcPr marL="0" marR="0" marT="0" marB="0" anchor="ctr">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1,007,428</a:t>
                      </a:r>
                    </a:p>
                  </a:txBody>
                  <a:tcPr marL="0" marR="0" marT="0" marB="0" anchor="ctr">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6</a:t>
                      </a:r>
                    </a:p>
                  </a:txBody>
                  <a:tcPr marL="0" marR="0" marT="0" marB="0" anchor="ctr">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6</a:t>
                      </a:r>
                    </a:p>
                  </a:txBody>
                  <a:tcPr marL="0" marR="0" marT="0" marB="0" anchor="ctr">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12</a:t>
                      </a:r>
                    </a:p>
                  </a:txBody>
                  <a:tcPr marL="0" marR="0" marT="0" marB="0" anchor="ctr">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Property is currently on the market for sale</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extLst>
                  <a:ext uri="{0D108BD9-81ED-4DB2-BD59-A6C34878D82A}">
                    <a16:rowId xmlns:a16="http://schemas.microsoft.com/office/drawing/2014/main" val="400740113"/>
                  </a:ext>
                </a:extLst>
              </a:tr>
              <a:tr h="0">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Atlanta</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1157 Battlecreek Road</a:t>
                      </a:r>
                    </a:p>
                  </a:txBody>
                  <a:tcPr marL="0" marR="0" marT="0" marB="0" anchor="b">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166,493</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5.58</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929,031</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4</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9</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13</a:t>
                      </a:r>
                    </a:p>
                  </a:txBody>
                  <a:tcPr marL="0" marR="0" marT="0" marB="0" anchor="ctr">
                    <a:lnL>
                      <a:noFill/>
                    </a:lnL>
                    <a:lnR>
                      <a:noFill/>
                    </a:lnR>
                    <a:lnT>
                      <a:noFill/>
                    </a:lnT>
                    <a:lnB>
                      <a:noFill/>
                    </a:lnB>
                    <a:no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Property is currently on the market for sale</a:t>
                      </a:r>
                    </a:p>
                  </a:txBody>
                  <a:tcPr marL="0" marR="0" marT="0" marB="0" anchor="b">
                    <a:lnL>
                      <a:noFill/>
                    </a:lnL>
                    <a:lnR>
                      <a:noFill/>
                    </a:lnR>
                    <a:lnT>
                      <a:noFill/>
                    </a:lnT>
                    <a:lnB>
                      <a:noFill/>
                    </a:lnB>
                    <a:noFill/>
                  </a:tcPr>
                </a:tc>
                <a:extLst>
                  <a:ext uri="{0D108BD9-81ED-4DB2-BD59-A6C34878D82A}">
                    <a16:rowId xmlns:a16="http://schemas.microsoft.com/office/drawing/2014/main" val="584798719"/>
                  </a:ext>
                </a:extLst>
              </a:tr>
              <a:tr h="0">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Northeast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390 New Albany Road</a:t>
                      </a:r>
                    </a:p>
                  </a:txBody>
                  <a:tcPr marL="0" marR="0" marT="0" marB="0" anchor="b">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56,600</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12</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679,200</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5</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10</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6</a:t>
                      </a:r>
                    </a:p>
                  </a:txBody>
                  <a:tcPr marL="0" marR="0" marT="0" marB="0" anchor="ctr">
                    <a:lnL>
                      <a:noFill/>
                    </a:lnL>
                    <a:lnR>
                      <a:noFill/>
                    </a:lnR>
                    <a:lnT>
                      <a:noFill/>
                    </a:lnT>
                    <a:lnB>
                      <a:noFill/>
                    </a:lnB>
                    <a:no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Property is undergoing make-ready – will market for sale</a:t>
                      </a:r>
                    </a:p>
                  </a:txBody>
                  <a:tcPr marL="0" marR="0" marT="0" marB="0" anchor="b">
                    <a:lnL>
                      <a:noFill/>
                    </a:lnL>
                    <a:lnR>
                      <a:noFill/>
                    </a:lnR>
                    <a:lnT>
                      <a:noFill/>
                    </a:lnT>
                    <a:lnB>
                      <a:noFill/>
                    </a:lnB>
                    <a:noFill/>
                  </a:tcPr>
                </a:tc>
                <a:extLst>
                  <a:ext uri="{0D108BD9-81ED-4DB2-BD59-A6C34878D82A}">
                    <a16:rowId xmlns:a16="http://schemas.microsoft.com/office/drawing/2014/main" val="328121346"/>
                  </a:ext>
                </a:extLst>
              </a:tr>
              <a:tr h="0">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Northeast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1010 Old Egg Harbor</a:t>
                      </a:r>
                    </a:p>
                  </a:txBody>
                  <a:tcPr marL="0" marR="0" marT="0" marB="0" anchor="b">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73,489</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8.5</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624,657</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5</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5</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10</a:t>
                      </a:r>
                    </a:p>
                  </a:txBody>
                  <a:tcPr marL="0" marR="0" marT="0" marB="0" anchor="ctr">
                    <a:lnL>
                      <a:noFill/>
                    </a:lnL>
                    <a:lnR>
                      <a:noFill/>
                    </a:lnR>
                    <a:lnT>
                      <a:noFill/>
                    </a:lnT>
                    <a:lnB>
                      <a:noFill/>
                    </a:lnB>
                    <a:no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Property is currently on the market for sale</a:t>
                      </a:r>
                    </a:p>
                  </a:txBody>
                  <a:tcPr marL="0" marR="0" marT="0" marB="0" anchor="b">
                    <a:lnL>
                      <a:noFill/>
                    </a:lnL>
                    <a:lnR>
                      <a:noFill/>
                    </a:lnR>
                    <a:lnT>
                      <a:noFill/>
                    </a:lnT>
                    <a:lnB>
                      <a:noFill/>
                    </a:lnB>
                    <a:noFill/>
                  </a:tcPr>
                </a:tc>
                <a:extLst>
                  <a:ext uri="{0D108BD9-81ED-4DB2-BD59-A6C34878D82A}">
                    <a16:rowId xmlns:a16="http://schemas.microsoft.com/office/drawing/2014/main" val="2957599069"/>
                  </a:ext>
                </a:extLst>
              </a:tr>
              <a:tr h="0">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Northeast</a:t>
                      </a:r>
                    </a:p>
                  </a:txBody>
                  <a:tcPr marL="0" marR="0" marT="0" marB="0" anchor="ctr">
                    <a:lnL>
                      <a:noFill/>
                    </a:lnL>
                    <a:lnR>
                      <a:noFill/>
                    </a:lnR>
                    <a:lnT>
                      <a:noFill/>
                    </a:lnT>
                    <a:lnB>
                      <a:noFill/>
                    </a:lnB>
                    <a:solidFill>
                      <a:schemeClr val="bg1"/>
                    </a:solid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3001 Irwin Road</a:t>
                      </a:r>
                    </a:p>
                  </a:txBody>
                  <a:tcPr marL="0" marR="0" marT="0" marB="0" anchor="ctr">
                    <a:lnL>
                      <a:noFill/>
                    </a:lnL>
                    <a:lnR>
                      <a:noFill/>
                    </a:lnR>
                    <a:lnT>
                      <a:noFill/>
                    </a:lnT>
                    <a:lnB>
                      <a:noFill/>
                    </a:lnB>
                    <a:solidFill>
                      <a:schemeClr val="bg1"/>
                    </a:solidFill>
                  </a:tcPr>
                </a:tc>
                <a:tc>
                  <a:txBody>
                    <a:bodyPr/>
                    <a:lstStyle/>
                    <a:p>
                      <a:pPr algn="r" fontAlgn="ctr"/>
                      <a:r>
                        <a:rPr lang="en-US" sz="800" b="0" i="0" u="none" strike="noStrike">
                          <a:solidFill>
                            <a:schemeClr val="tx1"/>
                          </a:solidFill>
                          <a:effectLst/>
                          <a:latin typeface="Arial" panose="020B0604020202020204" pitchFamily="34" charset="0"/>
                          <a:cs typeface="Arial" panose="020B0604020202020204" pitchFamily="34" charset="0"/>
                        </a:rPr>
                        <a:t>49,405</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2</a:t>
                      </a:r>
                    </a:p>
                  </a:txBody>
                  <a:tcPr marL="0" marR="0" marT="0" marB="0" anchor="ctr">
                    <a:lnL>
                      <a:noFill/>
                    </a:lnL>
                    <a:lnR>
                      <a:noFill/>
                    </a:lnR>
                    <a:lnT>
                      <a:noFill/>
                    </a:lnT>
                    <a:lnB>
                      <a:noFill/>
                    </a:lnB>
                    <a:solidFill>
                      <a:schemeClr val="bg1"/>
                    </a:solidFill>
                  </a:tcPr>
                </a:tc>
                <a:tc>
                  <a:txBody>
                    <a:bodyPr/>
                    <a:lstStyle/>
                    <a:p>
                      <a:pPr algn="r" fontAlgn="ctr"/>
                      <a:r>
                        <a:rPr lang="en-US" sz="800" b="0" i="0" u="none" strike="noStrike">
                          <a:solidFill>
                            <a:schemeClr val="tx1"/>
                          </a:solidFill>
                          <a:effectLst/>
                          <a:latin typeface="Arial" panose="020B0604020202020204" pitchFamily="34" charset="0"/>
                          <a:cs typeface="Arial" panose="020B0604020202020204" pitchFamily="34" charset="0"/>
                        </a:rPr>
                        <a:t>11.96</a:t>
                      </a:r>
                    </a:p>
                  </a:txBody>
                  <a:tcPr marL="0" marR="0" marT="0" marB="0" anchor="ctr">
                    <a:lnL>
                      <a:noFill/>
                    </a:lnL>
                    <a:lnR>
                      <a:noFill/>
                    </a:lnR>
                    <a:lnT>
                      <a:noFill/>
                    </a:lnT>
                    <a:lnB>
                      <a:noFill/>
                    </a:lnB>
                    <a:solidFill>
                      <a:schemeClr val="bg1"/>
                    </a:solidFill>
                  </a:tcPr>
                </a:tc>
                <a:tc>
                  <a:txBody>
                    <a:bodyPr/>
                    <a:lstStyle/>
                    <a:p>
                      <a:pPr algn="r" fontAlgn="ctr"/>
                      <a:r>
                        <a:rPr lang="en-US" sz="800" b="0" i="0" u="none" strike="noStrike">
                          <a:solidFill>
                            <a:schemeClr val="tx1"/>
                          </a:solidFill>
                          <a:effectLst/>
                          <a:latin typeface="Arial" panose="020B0604020202020204" pitchFamily="34" charset="0"/>
                          <a:cs typeface="Arial" panose="020B0604020202020204" pitchFamily="34" charset="0"/>
                        </a:rPr>
                        <a:t>590,884</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10</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3</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14</a:t>
                      </a:r>
                    </a:p>
                  </a:txBody>
                  <a:tcPr marL="0" marR="0" marT="0" marB="0" anchor="ctr">
                    <a:lnL>
                      <a:noFill/>
                    </a:lnL>
                    <a:lnR>
                      <a:noFill/>
                    </a:lnR>
                    <a:lnT>
                      <a:noFill/>
                    </a:lnT>
                    <a:lnB>
                      <a:noFill/>
                    </a:lnB>
                    <a:solidFill>
                      <a:schemeClr val="bg1"/>
                    </a:solid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Activity picking up, lost one tenant due to credit</a:t>
                      </a:r>
                    </a:p>
                  </a:txBody>
                  <a:tcPr marL="0" marR="0" marT="0" marB="0" anchor="ctr">
                    <a:lnL>
                      <a:noFill/>
                    </a:lnL>
                    <a:lnR>
                      <a:noFill/>
                    </a:lnR>
                    <a:lnT>
                      <a:noFill/>
                    </a:lnT>
                    <a:lnB>
                      <a:noFill/>
                    </a:lnB>
                    <a:noFill/>
                  </a:tcPr>
                </a:tc>
                <a:extLst>
                  <a:ext uri="{0D108BD9-81ED-4DB2-BD59-A6C34878D82A}">
                    <a16:rowId xmlns:a16="http://schemas.microsoft.com/office/drawing/2014/main" val="1351829834"/>
                  </a:ext>
                </a:extLst>
              </a:tr>
              <a:tr h="0">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Midwest</a:t>
                      </a:r>
                    </a:p>
                  </a:txBody>
                  <a:tcPr marL="0" marR="0" marT="0" marB="0" anchor="b">
                    <a:lnL>
                      <a:noFill/>
                    </a:lnL>
                    <a:lnR>
                      <a:noFill/>
                    </a:lnR>
                    <a:lnT>
                      <a:noFill/>
                    </a:lnT>
                    <a:lnB>
                      <a:noFill/>
                    </a:lnB>
                    <a:solidFill>
                      <a:schemeClr val="bg1"/>
                    </a:solid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700 High Grove Boulevard</a:t>
                      </a:r>
                    </a:p>
                  </a:txBody>
                  <a:tcPr marL="0" marR="0" marT="0" marB="0" anchor="b">
                    <a:lnL>
                      <a:noFill/>
                    </a:lnL>
                    <a:lnR>
                      <a:noFill/>
                    </a:lnR>
                    <a:lnT>
                      <a:noFill/>
                    </a:lnT>
                    <a:lnB>
                      <a:noFill/>
                    </a:lnB>
                    <a:solidFill>
                      <a:schemeClr val="bg1"/>
                    </a:solidFill>
                  </a:tcPr>
                </a:tc>
                <a:tc>
                  <a:txBody>
                    <a:bodyPr/>
                    <a:lstStyle/>
                    <a:p>
                      <a:pPr algn="r" fontAlgn="ctr"/>
                      <a:r>
                        <a:rPr lang="en-US" sz="800" b="0" i="0" u="none" strike="noStrike">
                          <a:solidFill>
                            <a:schemeClr val="tx1"/>
                          </a:solidFill>
                          <a:effectLst/>
                          <a:latin typeface="Arial" panose="020B0604020202020204" pitchFamily="34" charset="0"/>
                          <a:cs typeface="Arial" panose="020B0604020202020204" pitchFamily="34" charset="0"/>
                        </a:rPr>
                        <a:t>43,519</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solidFill>
                      <a:schemeClr val="bg1"/>
                    </a:solidFill>
                  </a:tcPr>
                </a:tc>
                <a:tc>
                  <a:txBody>
                    <a:bodyPr/>
                    <a:lstStyle/>
                    <a:p>
                      <a:pPr algn="r" fontAlgn="ctr"/>
                      <a:r>
                        <a:rPr lang="en-US" sz="800" b="0" i="0" u="none" strike="noStrike">
                          <a:solidFill>
                            <a:schemeClr val="tx1"/>
                          </a:solidFill>
                          <a:effectLst/>
                          <a:latin typeface="Arial" panose="020B0604020202020204" pitchFamily="34" charset="0"/>
                          <a:cs typeface="Arial" panose="020B0604020202020204" pitchFamily="34" charset="0"/>
                        </a:rPr>
                        <a:t>9.36</a:t>
                      </a:r>
                    </a:p>
                  </a:txBody>
                  <a:tcPr marL="0" marR="0" marT="0" marB="0" anchor="ctr">
                    <a:lnL>
                      <a:noFill/>
                    </a:lnL>
                    <a:lnR>
                      <a:noFill/>
                    </a:lnR>
                    <a:lnT>
                      <a:noFill/>
                    </a:lnT>
                    <a:lnB>
                      <a:noFill/>
                    </a:lnB>
                    <a:solidFill>
                      <a:schemeClr val="bg1"/>
                    </a:solidFill>
                  </a:tcPr>
                </a:tc>
                <a:tc>
                  <a:txBody>
                    <a:bodyPr/>
                    <a:lstStyle/>
                    <a:p>
                      <a:pPr algn="r" fontAlgn="ctr"/>
                      <a:r>
                        <a:rPr lang="en-US" sz="800" b="0" i="0" u="none" strike="noStrike">
                          <a:solidFill>
                            <a:schemeClr val="tx1"/>
                          </a:solidFill>
                          <a:effectLst/>
                          <a:latin typeface="Arial" panose="020B0604020202020204" pitchFamily="34" charset="0"/>
                          <a:cs typeface="Arial" panose="020B0604020202020204" pitchFamily="34" charset="0"/>
                        </a:rPr>
                        <a:t>407,338</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5</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6</a:t>
                      </a:r>
                    </a:p>
                  </a:txBody>
                  <a:tcPr marL="0" marR="0" marT="0" marB="0" anchor="ctr">
                    <a:lnL>
                      <a:noFill/>
                    </a:lnL>
                    <a:lnR>
                      <a:noFill/>
                    </a:lnR>
                    <a:lnT>
                      <a:noFill/>
                    </a:lnT>
                    <a:lnB>
                      <a:noFill/>
                    </a:lnB>
                    <a:solidFill>
                      <a:schemeClr val="bg1"/>
                    </a:solid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Agreed to terms at $9.25 PSF, 3.25% escalations for a 65 month lease with 5 months free, August start date, $2 TI</a:t>
                      </a:r>
                    </a:p>
                  </a:txBody>
                  <a:tcPr marL="0" marR="0" marT="0" marB="0" anchor="b">
                    <a:lnL>
                      <a:noFill/>
                    </a:lnL>
                    <a:lnR>
                      <a:noFill/>
                    </a:lnR>
                    <a:lnT>
                      <a:noFill/>
                    </a:lnT>
                    <a:lnB>
                      <a:noFill/>
                    </a:lnB>
                    <a:noFill/>
                  </a:tcPr>
                </a:tc>
                <a:extLst>
                  <a:ext uri="{0D108BD9-81ED-4DB2-BD59-A6C34878D82A}">
                    <a16:rowId xmlns:a16="http://schemas.microsoft.com/office/drawing/2014/main" val="494805354"/>
                  </a:ext>
                </a:extLst>
              </a:tr>
              <a:tr h="0">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Atlanta</a:t>
                      </a:r>
                    </a:p>
                  </a:txBody>
                  <a:tcPr marL="0" marR="0" marT="0" marB="0" anchor="b">
                    <a:lnL>
                      <a:noFill/>
                    </a:lnL>
                    <a:lnR>
                      <a:noFill/>
                    </a:lnR>
                    <a:lnT>
                      <a:noFill/>
                    </a:lnT>
                    <a:lnB>
                      <a:noFill/>
                    </a:lnB>
                    <a:solidFill>
                      <a:schemeClr val="bg1"/>
                    </a:solid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3350 Hamilton Boulevard</a:t>
                      </a:r>
                    </a:p>
                  </a:txBody>
                  <a:tcPr marL="0" marR="0" marT="0" marB="0" anchor="b">
                    <a:lnL>
                      <a:noFill/>
                    </a:lnL>
                    <a:lnR>
                      <a:noFill/>
                    </a:lnR>
                    <a:lnT>
                      <a:noFill/>
                    </a:lnT>
                    <a:lnB>
                      <a:noFill/>
                    </a:lnB>
                    <a:solidFill>
                      <a:schemeClr val="bg1"/>
                    </a:solidFill>
                  </a:tcPr>
                </a:tc>
                <a:tc>
                  <a:txBody>
                    <a:bodyPr/>
                    <a:lstStyle/>
                    <a:p>
                      <a:pPr algn="r" fontAlgn="ctr"/>
                      <a:r>
                        <a:rPr lang="en-US" sz="800" b="0" i="0" u="none" strike="noStrike">
                          <a:solidFill>
                            <a:schemeClr val="tx1"/>
                          </a:solidFill>
                          <a:effectLst/>
                          <a:latin typeface="Arial" panose="020B0604020202020204" pitchFamily="34" charset="0"/>
                          <a:cs typeface="Arial" panose="020B0604020202020204" pitchFamily="34" charset="0"/>
                        </a:rPr>
                        <a:t>54,643</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2</a:t>
                      </a:r>
                    </a:p>
                  </a:txBody>
                  <a:tcPr marL="0" marR="0" marT="0" marB="0" anchor="ctr">
                    <a:lnL>
                      <a:noFill/>
                    </a:lnL>
                    <a:lnR>
                      <a:noFill/>
                    </a:lnR>
                    <a:lnT>
                      <a:noFill/>
                    </a:lnT>
                    <a:lnB>
                      <a:noFill/>
                    </a:lnB>
                    <a:solidFill>
                      <a:schemeClr val="bg1"/>
                    </a:solidFill>
                  </a:tcPr>
                </a:tc>
                <a:tc>
                  <a:txBody>
                    <a:bodyPr/>
                    <a:lstStyle/>
                    <a:p>
                      <a:pPr algn="r" fontAlgn="ctr"/>
                      <a:r>
                        <a:rPr lang="en-US" sz="800" b="0" i="0" u="none" strike="noStrike">
                          <a:solidFill>
                            <a:schemeClr val="tx1"/>
                          </a:solidFill>
                          <a:effectLst/>
                          <a:latin typeface="Arial" panose="020B0604020202020204" pitchFamily="34" charset="0"/>
                          <a:cs typeface="Arial" panose="020B0604020202020204" pitchFamily="34" charset="0"/>
                        </a:rPr>
                        <a:t>7</a:t>
                      </a:r>
                    </a:p>
                  </a:txBody>
                  <a:tcPr marL="0" marR="0" marT="0" marB="0" anchor="ctr">
                    <a:lnL>
                      <a:noFill/>
                    </a:lnL>
                    <a:lnR>
                      <a:noFill/>
                    </a:lnR>
                    <a:lnT>
                      <a:noFill/>
                    </a:lnT>
                    <a:lnB>
                      <a:noFill/>
                    </a:lnB>
                    <a:solidFill>
                      <a:schemeClr val="bg1"/>
                    </a:solidFill>
                  </a:tcPr>
                </a:tc>
                <a:tc>
                  <a:txBody>
                    <a:bodyPr/>
                    <a:lstStyle/>
                    <a:p>
                      <a:pPr algn="r" fontAlgn="ctr"/>
                      <a:r>
                        <a:rPr lang="en-US" sz="800" b="0" i="0" u="none" strike="noStrike">
                          <a:solidFill>
                            <a:schemeClr val="tx1"/>
                          </a:solidFill>
                          <a:effectLst/>
                          <a:latin typeface="Arial" panose="020B0604020202020204" pitchFamily="34" charset="0"/>
                          <a:cs typeface="Arial" panose="020B0604020202020204" pitchFamily="34" charset="0"/>
                        </a:rPr>
                        <a:t>382,501</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27</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3</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30</a:t>
                      </a:r>
                    </a:p>
                  </a:txBody>
                  <a:tcPr marL="0" marR="0" marT="0" marB="0" anchor="ctr">
                    <a:lnL>
                      <a:noFill/>
                    </a:lnL>
                    <a:lnR>
                      <a:noFill/>
                    </a:lnR>
                    <a:lnT>
                      <a:noFill/>
                    </a:lnT>
                    <a:lnB>
                      <a:noFill/>
                    </a:lnB>
                    <a:solidFill>
                      <a:schemeClr val="bg1"/>
                    </a:solid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Buyer dropped the deal, back on the market for sale</a:t>
                      </a:r>
                    </a:p>
                  </a:txBody>
                  <a:tcPr marL="0" marR="0" marT="0" marB="0" anchor="b">
                    <a:lnL>
                      <a:noFill/>
                    </a:lnL>
                    <a:lnR>
                      <a:noFill/>
                    </a:lnR>
                    <a:lnT>
                      <a:noFill/>
                    </a:lnT>
                    <a:lnB>
                      <a:noFill/>
                    </a:lnB>
                    <a:noFill/>
                  </a:tcPr>
                </a:tc>
                <a:extLst>
                  <a:ext uri="{0D108BD9-81ED-4DB2-BD59-A6C34878D82A}">
                    <a16:rowId xmlns:a16="http://schemas.microsoft.com/office/drawing/2014/main" val="1546443007"/>
                  </a:ext>
                </a:extLst>
              </a:tr>
              <a:tr h="0">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Florida</a:t>
                      </a:r>
                    </a:p>
                  </a:txBody>
                  <a:tcPr marL="0" marR="0" marT="0" marB="0" anchor="b">
                    <a:lnL>
                      <a:noFill/>
                    </a:lnL>
                    <a:lnR>
                      <a:noFill/>
                    </a:lnR>
                    <a:lnT>
                      <a:noFill/>
                    </a:lnT>
                    <a:lnB>
                      <a:noFill/>
                    </a:lnB>
                    <a:solidFill>
                      <a:schemeClr val="bg1"/>
                    </a:solid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6704 N 54th St</a:t>
                      </a:r>
                    </a:p>
                  </a:txBody>
                  <a:tcPr marL="0" marR="0" marT="0" marB="0" anchor="b">
                    <a:lnL>
                      <a:noFill/>
                    </a:lnL>
                    <a:lnR>
                      <a:noFill/>
                    </a:lnR>
                    <a:lnT>
                      <a:noFill/>
                    </a:lnT>
                    <a:lnB>
                      <a:noFill/>
                    </a:lnB>
                    <a:solidFill>
                      <a:schemeClr val="bg1"/>
                    </a:solidFill>
                  </a:tcPr>
                </a:tc>
                <a:tc>
                  <a:txBody>
                    <a:bodyPr/>
                    <a:lstStyle/>
                    <a:p>
                      <a:pPr algn="r" fontAlgn="ctr"/>
                      <a:r>
                        <a:rPr lang="en-US" sz="800" b="0" i="0" u="none" strike="noStrike">
                          <a:solidFill>
                            <a:schemeClr val="tx1"/>
                          </a:solidFill>
                          <a:effectLst/>
                          <a:latin typeface="Arial" panose="020B0604020202020204" pitchFamily="34" charset="0"/>
                          <a:cs typeface="Arial" panose="020B0604020202020204" pitchFamily="34" charset="0"/>
                        </a:rPr>
                        <a:t>40,700</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2</a:t>
                      </a:r>
                    </a:p>
                  </a:txBody>
                  <a:tcPr marL="0" marR="0" marT="0" marB="0" anchor="ctr">
                    <a:lnL>
                      <a:noFill/>
                    </a:lnL>
                    <a:lnR>
                      <a:noFill/>
                    </a:lnR>
                    <a:lnT>
                      <a:noFill/>
                    </a:lnT>
                    <a:lnB>
                      <a:noFill/>
                    </a:lnB>
                    <a:solidFill>
                      <a:schemeClr val="bg1"/>
                    </a:solidFill>
                  </a:tcPr>
                </a:tc>
                <a:tc>
                  <a:txBody>
                    <a:bodyPr/>
                    <a:lstStyle/>
                    <a:p>
                      <a:pPr algn="r" fontAlgn="ctr"/>
                      <a:r>
                        <a:rPr lang="en-US" sz="800" b="0" i="0" u="none" strike="noStrike">
                          <a:solidFill>
                            <a:schemeClr val="tx1"/>
                          </a:solidFill>
                          <a:effectLst/>
                          <a:latin typeface="Arial" panose="020B0604020202020204" pitchFamily="34" charset="0"/>
                          <a:cs typeface="Arial" panose="020B0604020202020204" pitchFamily="34" charset="0"/>
                        </a:rPr>
                        <a:t>9.35</a:t>
                      </a:r>
                    </a:p>
                  </a:txBody>
                  <a:tcPr marL="0" marR="0" marT="0" marB="0" anchor="ctr">
                    <a:lnL>
                      <a:noFill/>
                    </a:lnL>
                    <a:lnR>
                      <a:noFill/>
                    </a:lnR>
                    <a:lnT>
                      <a:noFill/>
                    </a:lnT>
                    <a:lnB>
                      <a:noFill/>
                    </a:lnB>
                    <a:solidFill>
                      <a:schemeClr val="bg1"/>
                    </a:solidFill>
                  </a:tcPr>
                </a:tc>
                <a:tc>
                  <a:txBody>
                    <a:bodyPr/>
                    <a:lstStyle/>
                    <a:p>
                      <a:pPr algn="r" fontAlgn="ctr"/>
                      <a:r>
                        <a:rPr lang="en-US" sz="800" b="0" i="0" u="none" strike="noStrike">
                          <a:solidFill>
                            <a:schemeClr val="tx1"/>
                          </a:solidFill>
                          <a:effectLst/>
                          <a:latin typeface="Arial" panose="020B0604020202020204" pitchFamily="34" charset="0"/>
                          <a:cs typeface="Arial" panose="020B0604020202020204" pitchFamily="34" charset="0"/>
                        </a:rPr>
                        <a:t>380,545</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3</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4</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7</a:t>
                      </a:r>
                    </a:p>
                  </a:txBody>
                  <a:tcPr marL="0" marR="0" marT="0" marB="0" anchor="ctr">
                    <a:lnL>
                      <a:noFill/>
                    </a:lnL>
                    <a:lnR>
                      <a:noFill/>
                    </a:lnR>
                    <a:lnT>
                      <a:noFill/>
                    </a:lnT>
                    <a:lnB>
                      <a:noFill/>
                    </a:lnB>
                    <a:solidFill>
                      <a:schemeClr val="bg1"/>
                    </a:solid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Make-ready underway, dropped rents slightly to be more competitive</a:t>
                      </a:r>
                    </a:p>
                  </a:txBody>
                  <a:tcPr marL="0" marR="0" marT="0" marB="0" anchor="b">
                    <a:lnL>
                      <a:noFill/>
                    </a:lnL>
                    <a:lnR>
                      <a:noFill/>
                    </a:lnR>
                    <a:lnT>
                      <a:noFill/>
                    </a:lnT>
                    <a:lnB>
                      <a:noFill/>
                    </a:lnB>
                    <a:noFill/>
                  </a:tcPr>
                </a:tc>
                <a:extLst>
                  <a:ext uri="{0D108BD9-81ED-4DB2-BD59-A6C34878D82A}">
                    <a16:rowId xmlns:a16="http://schemas.microsoft.com/office/drawing/2014/main" val="4027576285"/>
                  </a:ext>
                </a:extLst>
              </a:tr>
              <a:tr h="0">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Northeast</a:t>
                      </a:r>
                    </a:p>
                  </a:txBody>
                  <a:tcPr marL="0" marR="0" marT="0" marB="0" anchor="b">
                    <a:lnL>
                      <a:noFill/>
                    </a:lnL>
                    <a:lnR>
                      <a:noFill/>
                    </a:lnR>
                    <a:lnT>
                      <a:noFill/>
                    </a:lnT>
                    <a:lnB>
                      <a:noFill/>
                    </a:lnB>
                    <a:solidFill>
                      <a:schemeClr val="bg1"/>
                    </a:solid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7055 Central Highway</a:t>
                      </a:r>
                    </a:p>
                  </a:txBody>
                  <a:tcPr marL="0" marR="0" marT="0" marB="0" anchor="b">
                    <a:lnL>
                      <a:noFill/>
                    </a:lnL>
                    <a:lnR>
                      <a:noFill/>
                    </a:lnR>
                    <a:lnT>
                      <a:noFill/>
                    </a:lnT>
                    <a:lnB>
                      <a:noFill/>
                    </a:lnB>
                    <a:solidFill>
                      <a:schemeClr val="bg1"/>
                    </a:solidFill>
                  </a:tcPr>
                </a:tc>
                <a:tc>
                  <a:txBody>
                    <a:bodyPr/>
                    <a:lstStyle/>
                    <a:p>
                      <a:pPr algn="r" fontAlgn="ctr"/>
                      <a:r>
                        <a:rPr lang="en-US" sz="800" b="0" i="0" u="none" strike="noStrike">
                          <a:solidFill>
                            <a:schemeClr val="tx1"/>
                          </a:solidFill>
                          <a:effectLst/>
                          <a:latin typeface="Arial" panose="020B0604020202020204" pitchFamily="34" charset="0"/>
                          <a:cs typeface="Arial" panose="020B0604020202020204" pitchFamily="34" charset="0"/>
                        </a:rPr>
                        <a:t>30,688</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2</a:t>
                      </a:r>
                    </a:p>
                  </a:txBody>
                  <a:tcPr marL="0" marR="0" marT="0" marB="0" anchor="ctr">
                    <a:lnL>
                      <a:noFill/>
                    </a:lnL>
                    <a:lnR>
                      <a:noFill/>
                    </a:lnR>
                    <a:lnT>
                      <a:noFill/>
                    </a:lnT>
                    <a:lnB>
                      <a:noFill/>
                    </a:lnB>
                    <a:solidFill>
                      <a:schemeClr val="bg1"/>
                    </a:solidFill>
                  </a:tcPr>
                </a:tc>
                <a:tc>
                  <a:txBody>
                    <a:bodyPr/>
                    <a:lstStyle/>
                    <a:p>
                      <a:pPr algn="r" fontAlgn="ctr"/>
                      <a:r>
                        <a:rPr lang="en-US" sz="800" b="0" i="0" u="none" strike="noStrike">
                          <a:solidFill>
                            <a:schemeClr val="tx1"/>
                          </a:solidFill>
                          <a:effectLst/>
                          <a:latin typeface="Arial" panose="020B0604020202020204" pitchFamily="34" charset="0"/>
                          <a:cs typeface="Arial" panose="020B0604020202020204" pitchFamily="34" charset="0"/>
                        </a:rPr>
                        <a:t>10.66</a:t>
                      </a:r>
                    </a:p>
                  </a:txBody>
                  <a:tcPr marL="0" marR="0" marT="0" marB="0" anchor="ctr">
                    <a:lnL>
                      <a:noFill/>
                    </a:lnL>
                    <a:lnR>
                      <a:noFill/>
                    </a:lnR>
                    <a:lnT>
                      <a:noFill/>
                    </a:lnT>
                    <a:lnB>
                      <a:noFill/>
                    </a:lnB>
                    <a:solidFill>
                      <a:schemeClr val="bg1"/>
                    </a:solidFill>
                  </a:tcPr>
                </a:tc>
                <a:tc>
                  <a:txBody>
                    <a:bodyPr/>
                    <a:lstStyle/>
                    <a:p>
                      <a:pPr algn="r" fontAlgn="ctr"/>
                      <a:r>
                        <a:rPr lang="en-US" sz="800" b="0" i="0" u="none" strike="noStrike">
                          <a:solidFill>
                            <a:schemeClr val="tx1"/>
                          </a:solidFill>
                          <a:effectLst/>
                          <a:latin typeface="Arial" panose="020B0604020202020204" pitchFamily="34" charset="0"/>
                          <a:cs typeface="Arial" panose="020B0604020202020204" pitchFamily="34" charset="0"/>
                        </a:rPr>
                        <a:t>327,134</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21</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4</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26</a:t>
                      </a:r>
                    </a:p>
                  </a:txBody>
                  <a:tcPr marL="0" marR="0" marT="0" marB="0" anchor="ctr">
                    <a:lnL>
                      <a:noFill/>
                    </a:lnL>
                    <a:lnR>
                      <a:noFill/>
                    </a:lnR>
                    <a:lnT>
                      <a:noFill/>
                    </a:lnT>
                    <a:lnB>
                      <a:noFill/>
                    </a:lnB>
                    <a:solidFill>
                      <a:schemeClr val="bg1"/>
                    </a:solid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Slower leasing activity, Flexcraft is looking at this space and North Gold</a:t>
                      </a:r>
                    </a:p>
                  </a:txBody>
                  <a:tcPr marL="0" marR="0" marT="0" marB="0" anchor="b">
                    <a:lnL>
                      <a:noFill/>
                    </a:lnL>
                    <a:lnR>
                      <a:noFill/>
                    </a:lnR>
                    <a:lnT>
                      <a:noFill/>
                    </a:lnT>
                    <a:lnB>
                      <a:noFill/>
                    </a:lnB>
                    <a:noFill/>
                  </a:tcPr>
                </a:tc>
                <a:extLst>
                  <a:ext uri="{0D108BD9-81ED-4DB2-BD59-A6C34878D82A}">
                    <a16:rowId xmlns:a16="http://schemas.microsoft.com/office/drawing/2014/main" val="402293096"/>
                  </a:ext>
                </a:extLst>
              </a:tr>
              <a:tr h="0">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Atlanta</a:t>
                      </a:r>
                    </a:p>
                  </a:txBody>
                  <a:tcPr marL="0" marR="0" marT="0" marB="0" anchor="b">
                    <a:lnL>
                      <a:noFill/>
                    </a:lnL>
                    <a:lnR>
                      <a:noFill/>
                    </a:lnR>
                    <a:lnT>
                      <a:noFill/>
                    </a:lnT>
                    <a:lnB>
                      <a:noFill/>
                    </a:lnB>
                    <a:solidFill>
                      <a:schemeClr val="bg1"/>
                    </a:solid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5070 Minola Drive</a:t>
                      </a:r>
                    </a:p>
                  </a:txBody>
                  <a:tcPr marL="0" marR="0" marT="0" marB="0" anchor="b">
                    <a:lnL>
                      <a:noFill/>
                    </a:lnL>
                    <a:lnR>
                      <a:noFill/>
                    </a:lnR>
                    <a:lnT>
                      <a:noFill/>
                    </a:lnT>
                    <a:lnB>
                      <a:noFill/>
                    </a:lnB>
                    <a:solidFill>
                      <a:schemeClr val="bg1"/>
                    </a:solidFill>
                  </a:tcPr>
                </a:tc>
                <a:tc>
                  <a:txBody>
                    <a:bodyPr/>
                    <a:lstStyle/>
                    <a:p>
                      <a:pPr algn="r" fontAlgn="ctr"/>
                      <a:r>
                        <a:rPr lang="en-US" sz="800" b="0" i="0" u="none" strike="noStrike">
                          <a:solidFill>
                            <a:schemeClr val="tx1"/>
                          </a:solidFill>
                          <a:effectLst/>
                          <a:latin typeface="Arial" panose="020B0604020202020204" pitchFamily="34" charset="0"/>
                          <a:cs typeface="Arial" panose="020B0604020202020204" pitchFamily="34" charset="0"/>
                        </a:rPr>
                        <a:t>48,276</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solidFill>
                      <a:schemeClr val="bg1"/>
                    </a:solidFill>
                  </a:tcPr>
                </a:tc>
                <a:tc>
                  <a:txBody>
                    <a:bodyPr/>
                    <a:lstStyle/>
                    <a:p>
                      <a:pPr algn="r" fontAlgn="ctr"/>
                      <a:r>
                        <a:rPr lang="en-US" sz="800" b="0" i="0" u="none" strike="noStrike">
                          <a:solidFill>
                            <a:schemeClr val="tx1"/>
                          </a:solidFill>
                          <a:effectLst/>
                          <a:latin typeface="Arial" panose="020B0604020202020204" pitchFamily="34" charset="0"/>
                          <a:cs typeface="Arial" panose="020B0604020202020204" pitchFamily="34" charset="0"/>
                        </a:rPr>
                        <a:t>6.6</a:t>
                      </a:r>
                    </a:p>
                  </a:txBody>
                  <a:tcPr marL="0" marR="0" marT="0" marB="0" anchor="ctr">
                    <a:lnL>
                      <a:noFill/>
                    </a:lnL>
                    <a:lnR>
                      <a:noFill/>
                    </a:lnR>
                    <a:lnT>
                      <a:noFill/>
                    </a:lnT>
                    <a:lnB>
                      <a:noFill/>
                    </a:lnB>
                    <a:solidFill>
                      <a:schemeClr val="bg1"/>
                    </a:solidFill>
                  </a:tcPr>
                </a:tc>
                <a:tc>
                  <a:txBody>
                    <a:bodyPr/>
                    <a:lstStyle/>
                    <a:p>
                      <a:pPr algn="r" fontAlgn="ctr"/>
                      <a:r>
                        <a:rPr lang="en-US" sz="800" b="0" i="0" u="none" strike="noStrike">
                          <a:solidFill>
                            <a:schemeClr val="tx1"/>
                          </a:solidFill>
                          <a:effectLst/>
                          <a:latin typeface="Arial" panose="020B0604020202020204" pitchFamily="34" charset="0"/>
                          <a:cs typeface="Arial" panose="020B0604020202020204" pitchFamily="34" charset="0"/>
                        </a:rPr>
                        <a:t>318,622</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12</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4</a:t>
                      </a:r>
                    </a:p>
                  </a:txBody>
                  <a:tcPr marL="0" marR="0" marT="0" marB="0" anchor="ctr">
                    <a:lnL>
                      <a:noFill/>
                    </a:lnL>
                    <a:lnR>
                      <a:noFill/>
                    </a:lnR>
                    <a:lnT>
                      <a:noFill/>
                    </a:lnT>
                    <a:lnB>
                      <a:noFill/>
                    </a:lnB>
                    <a:solidFill>
                      <a:schemeClr val="bg1"/>
                    </a:solid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16</a:t>
                      </a:r>
                    </a:p>
                  </a:txBody>
                  <a:tcPr marL="0" marR="0" marT="0" marB="0" anchor="ctr">
                    <a:lnL>
                      <a:noFill/>
                    </a:lnL>
                    <a:lnR>
                      <a:noFill/>
                    </a:lnR>
                    <a:lnT>
                      <a:noFill/>
                    </a:lnT>
                    <a:lnB>
                      <a:noFill/>
                    </a:lnB>
                    <a:solidFill>
                      <a:schemeClr val="bg1"/>
                    </a:solid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Switched brokerage shops, on the market for sale</a:t>
                      </a:r>
                    </a:p>
                  </a:txBody>
                  <a:tcPr marL="0" marR="0" marT="0" marB="0" anchor="b">
                    <a:lnL>
                      <a:noFill/>
                    </a:lnL>
                    <a:lnR>
                      <a:noFill/>
                    </a:lnR>
                    <a:lnT>
                      <a:noFill/>
                    </a:lnT>
                    <a:lnB>
                      <a:noFill/>
                    </a:lnB>
                    <a:noFill/>
                  </a:tcPr>
                </a:tc>
                <a:extLst>
                  <a:ext uri="{0D108BD9-81ED-4DB2-BD59-A6C34878D82A}">
                    <a16:rowId xmlns:a16="http://schemas.microsoft.com/office/drawing/2014/main" val="156529038"/>
                  </a:ext>
                </a:extLst>
              </a:tr>
              <a:tr h="0">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Northeast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108 North Gold Drive</a:t>
                      </a:r>
                    </a:p>
                  </a:txBody>
                  <a:tcPr marL="0" marR="0" marT="0" marB="0" anchor="b">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23,912</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13.26</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317,073</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5</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4</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9</a:t>
                      </a:r>
                    </a:p>
                  </a:txBody>
                  <a:tcPr marL="0" marR="0" marT="0" marB="0" anchor="ctr">
                    <a:lnL>
                      <a:noFill/>
                    </a:lnL>
                    <a:lnR>
                      <a:noFill/>
                    </a:lnR>
                    <a:lnT>
                      <a:noFill/>
                    </a:lnT>
                    <a:lnB>
                      <a:noFill/>
                    </a:lnB>
                    <a:noFill/>
                  </a:tcP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800" b="0" i="0" u="none" strike="noStrike">
                          <a:solidFill>
                            <a:schemeClr val="tx1"/>
                          </a:solidFill>
                          <a:effectLst/>
                          <a:latin typeface="Arial" panose="020B0604020202020204" pitchFamily="34" charset="0"/>
                          <a:cs typeface="Arial" panose="020B0604020202020204" pitchFamily="34" charset="0"/>
                        </a:rPr>
                        <a:t>Slower leasing activity, Flexcraft is looking at this space and 7055 Central</a:t>
                      </a:r>
                    </a:p>
                  </a:txBody>
                  <a:tcPr marL="0" marR="0" marT="0" marB="0" anchor="b">
                    <a:lnL>
                      <a:noFill/>
                    </a:lnL>
                    <a:lnR>
                      <a:noFill/>
                    </a:lnR>
                    <a:lnT>
                      <a:noFill/>
                    </a:lnT>
                    <a:lnB>
                      <a:noFill/>
                    </a:lnB>
                    <a:noFill/>
                  </a:tcPr>
                </a:tc>
                <a:extLst>
                  <a:ext uri="{0D108BD9-81ED-4DB2-BD59-A6C34878D82A}">
                    <a16:rowId xmlns:a16="http://schemas.microsoft.com/office/drawing/2014/main" val="302712395"/>
                  </a:ext>
                </a:extLst>
              </a:tr>
              <a:tr h="0">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Texas</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2125 Vanco Drive</a:t>
                      </a:r>
                    </a:p>
                  </a:txBody>
                  <a:tcPr marL="0" marR="0" marT="0" marB="0" anchor="b">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26,532</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11.85</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314,404</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8</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6</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14</a:t>
                      </a:r>
                    </a:p>
                  </a:txBody>
                  <a:tcPr marL="0" marR="0" marT="0" marB="0" anchor="ctr">
                    <a:lnL>
                      <a:noFill/>
                    </a:lnL>
                    <a:lnR>
                      <a:noFill/>
                    </a:lnR>
                    <a:lnT>
                      <a:noFill/>
                    </a:lnT>
                    <a:lnB>
                      <a:noFill/>
                    </a:lnB>
                    <a:no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White box completed, marketing for lease</a:t>
                      </a:r>
                    </a:p>
                  </a:txBody>
                  <a:tcPr marL="0" marR="0" marT="0" marB="0" anchor="b">
                    <a:lnL>
                      <a:noFill/>
                    </a:lnL>
                    <a:lnR>
                      <a:noFill/>
                    </a:lnR>
                    <a:lnT>
                      <a:noFill/>
                    </a:lnT>
                    <a:lnB>
                      <a:noFill/>
                    </a:lnB>
                    <a:noFill/>
                  </a:tcPr>
                </a:tc>
                <a:extLst>
                  <a:ext uri="{0D108BD9-81ED-4DB2-BD59-A6C34878D82A}">
                    <a16:rowId xmlns:a16="http://schemas.microsoft.com/office/drawing/2014/main" val="2344782902"/>
                  </a:ext>
                </a:extLst>
              </a:tr>
              <a:tr h="0">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Northeast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156 Algonquin Parkway</a:t>
                      </a:r>
                    </a:p>
                  </a:txBody>
                  <a:tcPr marL="0" marR="0" marT="0" marB="0" anchor="b">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17,761</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16.54</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293,767</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14</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2</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16</a:t>
                      </a:r>
                    </a:p>
                  </a:txBody>
                  <a:tcPr marL="0" marR="0" marT="0" marB="0" anchor="ctr">
                    <a:lnL>
                      <a:noFill/>
                    </a:lnL>
                    <a:lnR>
                      <a:noFill/>
                    </a:lnR>
                    <a:lnT>
                      <a:noFill/>
                    </a:lnT>
                    <a:lnB>
                      <a:noFill/>
                    </a:lnB>
                    <a:no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Minimal activity but starting to pick up</a:t>
                      </a:r>
                    </a:p>
                  </a:txBody>
                  <a:tcPr marL="0" marR="0" marT="0" marB="0" anchor="b">
                    <a:lnL>
                      <a:noFill/>
                    </a:lnL>
                    <a:lnR>
                      <a:noFill/>
                    </a:lnR>
                    <a:lnT>
                      <a:noFill/>
                    </a:lnT>
                    <a:lnB>
                      <a:noFill/>
                    </a:lnB>
                    <a:noFill/>
                  </a:tcPr>
                </a:tc>
                <a:extLst>
                  <a:ext uri="{0D108BD9-81ED-4DB2-BD59-A6C34878D82A}">
                    <a16:rowId xmlns:a16="http://schemas.microsoft.com/office/drawing/2014/main" val="4264636096"/>
                  </a:ext>
                </a:extLst>
              </a:tr>
              <a:tr h="0">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Memphis</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4319 Delp Street</a:t>
                      </a:r>
                    </a:p>
                  </a:txBody>
                  <a:tcPr marL="0" marR="0" marT="0" marB="0" anchor="b">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72,000</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4</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288,000</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9</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6</a:t>
                      </a:r>
                    </a:p>
                  </a:txBody>
                  <a:tcPr marL="0" marR="0" marT="0" marB="0" anchor="ctr">
                    <a:lnL>
                      <a:noFill/>
                    </a:lnL>
                    <a:lnR>
                      <a:noFill/>
                    </a:lnR>
                    <a:lnT>
                      <a:noFill/>
                    </a:lnT>
                    <a:lnB>
                      <a:noFill/>
                    </a:lnB>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15</a:t>
                      </a:r>
                    </a:p>
                  </a:txBody>
                  <a:tcPr marL="0" marR="0" marT="0" marB="0" anchor="ctr">
                    <a:lnL>
                      <a:noFill/>
                    </a:lnL>
                    <a:lnR>
                      <a:noFill/>
                    </a:lnR>
                    <a:lnT>
                      <a:noFill/>
                    </a:lnT>
                    <a:lnB>
                      <a:noFill/>
                    </a:lnB>
                    <a:no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Slow activity, targeting a sale</a:t>
                      </a:r>
                    </a:p>
                  </a:txBody>
                  <a:tcPr marL="0" marR="0" marT="0" marB="0" anchor="b">
                    <a:lnL>
                      <a:noFill/>
                    </a:lnL>
                    <a:lnR>
                      <a:noFill/>
                    </a:lnR>
                    <a:lnT>
                      <a:noFill/>
                    </a:lnT>
                    <a:lnB>
                      <a:noFill/>
                    </a:lnB>
                    <a:noFill/>
                  </a:tcPr>
                </a:tc>
                <a:extLst>
                  <a:ext uri="{0D108BD9-81ED-4DB2-BD59-A6C34878D82A}">
                    <a16:rowId xmlns:a16="http://schemas.microsoft.com/office/drawing/2014/main" val="2856805188"/>
                  </a:ext>
                </a:extLst>
              </a:tr>
              <a:tr h="0">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Atlanta</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9330 Industrial Trace</a:t>
                      </a:r>
                    </a:p>
                  </a:txBody>
                  <a:tcPr marL="0" marR="0" marT="0" marB="0" anchor="b">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22,500</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11.7</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263,250</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2</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4</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6</a:t>
                      </a:r>
                    </a:p>
                  </a:txBody>
                  <a:tcPr marL="0" marR="0" marT="0" marB="0" anchor="ctr">
                    <a:lnL>
                      <a:noFill/>
                    </a:lnL>
                    <a:lnR>
                      <a:noFill/>
                    </a:lnR>
                    <a:lnT>
                      <a:noFill/>
                    </a:lnT>
                    <a:lnB>
                      <a:noFill/>
                    </a:lnB>
                    <a:no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Two prospects have toured, at least one going to proposals (Pickleball)</a:t>
                      </a:r>
                    </a:p>
                  </a:txBody>
                  <a:tcPr marL="0" marR="0" marT="0" marB="0" anchor="b">
                    <a:lnL>
                      <a:noFill/>
                    </a:lnL>
                    <a:lnR>
                      <a:noFill/>
                    </a:lnR>
                    <a:lnT>
                      <a:noFill/>
                    </a:lnT>
                    <a:lnB>
                      <a:noFill/>
                    </a:lnB>
                    <a:noFill/>
                  </a:tcPr>
                </a:tc>
                <a:extLst>
                  <a:ext uri="{0D108BD9-81ED-4DB2-BD59-A6C34878D82A}">
                    <a16:rowId xmlns:a16="http://schemas.microsoft.com/office/drawing/2014/main" val="3544064762"/>
                  </a:ext>
                </a:extLst>
              </a:tr>
              <a:tr h="0">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Atlanta</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9335 Industrial Trace</a:t>
                      </a:r>
                    </a:p>
                  </a:txBody>
                  <a:tcPr marL="0" marR="0" marT="0" marB="0" anchor="b">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20,080</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11.7</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234,936</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2</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7</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9</a:t>
                      </a:r>
                    </a:p>
                  </a:txBody>
                  <a:tcPr marL="0" marR="0" marT="0" marB="0" anchor="ctr">
                    <a:lnL>
                      <a:noFill/>
                    </a:lnL>
                    <a:lnR>
                      <a:noFill/>
                    </a:lnR>
                    <a:lnT>
                      <a:noFill/>
                    </a:lnT>
                    <a:lnB>
                      <a:noFill/>
                    </a:lnB>
                    <a:no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Two prospects have toured, at least one going to proposals (utility)</a:t>
                      </a:r>
                    </a:p>
                  </a:txBody>
                  <a:tcPr marL="0" marR="0" marT="0" marB="0" anchor="b">
                    <a:lnL>
                      <a:noFill/>
                    </a:lnL>
                    <a:lnR>
                      <a:noFill/>
                    </a:lnR>
                    <a:lnT>
                      <a:noFill/>
                    </a:lnT>
                    <a:lnB>
                      <a:noFill/>
                    </a:lnB>
                    <a:noFill/>
                  </a:tcPr>
                </a:tc>
                <a:extLst>
                  <a:ext uri="{0D108BD9-81ED-4DB2-BD59-A6C34878D82A}">
                    <a16:rowId xmlns:a16="http://schemas.microsoft.com/office/drawing/2014/main" val="3800604964"/>
                  </a:ext>
                </a:extLst>
              </a:tr>
              <a:tr h="0">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Northeast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6900 River Road</a:t>
                      </a:r>
                    </a:p>
                  </a:txBody>
                  <a:tcPr marL="0" marR="0" marT="0" marB="0" anchor="b">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22,698</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10.25</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232,655</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19</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3</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22</a:t>
                      </a:r>
                    </a:p>
                  </a:txBody>
                  <a:tcPr marL="0" marR="0" marT="0" marB="0" anchor="ctr">
                    <a:lnL>
                      <a:noFill/>
                    </a:lnL>
                    <a:lnR>
                      <a:noFill/>
                    </a:lnR>
                    <a:lnT>
                      <a:noFill/>
                    </a:lnT>
                    <a:lnB>
                      <a:noFill/>
                    </a:lnB>
                    <a:no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Property is currently on the market for sale or lease – negotiating terms with a potential tenant</a:t>
                      </a:r>
                    </a:p>
                  </a:txBody>
                  <a:tcPr marL="0" marR="0" marT="0" marB="0" anchor="b">
                    <a:lnL>
                      <a:noFill/>
                    </a:lnL>
                    <a:lnR>
                      <a:noFill/>
                    </a:lnR>
                    <a:lnT>
                      <a:noFill/>
                    </a:lnT>
                    <a:lnB>
                      <a:noFill/>
                    </a:lnB>
                    <a:noFill/>
                  </a:tcPr>
                </a:tc>
                <a:extLst>
                  <a:ext uri="{0D108BD9-81ED-4DB2-BD59-A6C34878D82A}">
                    <a16:rowId xmlns:a16="http://schemas.microsoft.com/office/drawing/2014/main" val="2569912683"/>
                  </a:ext>
                </a:extLst>
              </a:tr>
              <a:tr h="0">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Midwest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2101 Arthur Avenue</a:t>
                      </a:r>
                    </a:p>
                  </a:txBody>
                  <a:tcPr marL="0" marR="0" marT="0" marB="0" anchor="b">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21,080</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9.88</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208,270</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5</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6</a:t>
                      </a:r>
                    </a:p>
                  </a:txBody>
                  <a:tcPr marL="0" marR="0" marT="0" marB="0" anchor="ctr">
                    <a:lnL>
                      <a:noFill/>
                    </a:lnL>
                    <a:lnR>
                      <a:noFill/>
                    </a:lnR>
                    <a:lnT>
                      <a:noFill/>
                    </a:lnT>
                    <a:lnB>
                      <a:noFill/>
                    </a:lnB>
                    <a:no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Completing make-ready, space recently turned back</a:t>
                      </a:r>
                    </a:p>
                  </a:txBody>
                  <a:tcPr marL="0" marR="0" marT="0" marB="0" anchor="b">
                    <a:lnL>
                      <a:noFill/>
                    </a:lnL>
                    <a:lnR>
                      <a:noFill/>
                    </a:lnR>
                    <a:lnT>
                      <a:noFill/>
                    </a:lnT>
                    <a:lnB>
                      <a:noFill/>
                    </a:lnB>
                    <a:noFill/>
                  </a:tcPr>
                </a:tc>
                <a:extLst>
                  <a:ext uri="{0D108BD9-81ED-4DB2-BD59-A6C34878D82A}">
                    <a16:rowId xmlns:a16="http://schemas.microsoft.com/office/drawing/2014/main" val="708411250"/>
                  </a:ext>
                </a:extLst>
              </a:tr>
              <a:tr h="0">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Atlanta</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4225 Phil Niekro Parkway</a:t>
                      </a:r>
                    </a:p>
                  </a:txBody>
                  <a:tcPr marL="0" marR="0" marT="0" marB="0" anchor="b">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14,486</a:t>
                      </a:r>
                    </a:p>
                  </a:txBody>
                  <a:tcPr marL="0" marR="0" marT="0" marB="0" anchor="ctr">
                    <a:lnL>
                      <a:noFill/>
                    </a:lnL>
                    <a:lnR>
                      <a:noFill/>
                    </a:lnR>
                    <a:lnT>
                      <a:noFill/>
                    </a:lnT>
                    <a:lnB>
                      <a:noFill/>
                    </a:lnB>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2</a:t>
                      </a:r>
                    </a:p>
                  </a:txBody>
                  <a:tcPr marL="0" marR="0" marT="0" marB="0" anchor="ctr">
                    <a:lnL>
                      <a:noFill/>
                    </a:lnL>
                    <a:lnR>
                      <a:noFill/>
                    </a:lnR>
                    <a:lnT>
                      <a:noFill/>
                    </a:lnT>
                    <a:lnB>
                      <a:noFill/>
                    </a:lnB>
                    <a:noFill/>
                  </a:tcPr>
                </a:tc>
                <a:tc>
                  <a:txBody>
                    <a:bodyPr/>
                    <a:lstStyle/>
                    <a:p>
                      <a:pPr algn="r" fontAlgn="ctr"/>
                      <a:r>
                        <a:rPr lang="en-US" sz="800" b="0" i="0" u="none" strike="noStrike">
                          <a:solidFill>
                            <a:schemeClr val="tx1"/>
                          </a:solidFill>
                          <a:effectLst/>
                          <a:latin typeface="Arial" panose="020B0604020202020204" pitchFamily="34" charset="0"/>
                          <a:cs typeface="Arial" panose="020B0604020202020204" pitchFamily="34" charset="0"/>
                        </a:rPr>
                        <a:t>13.43</a:t>
                      </a:r>
                    </a:p>
                  </a:txBody>
                  <a:tcPr marL="0" marR="0" marT="0" marB="0" anchor="ctr">
                    <a:lnL>
                      <a:noFill/>
                    </a:lnL>
                    <a:lnR>
                      <a:noFill/>
                    </a:lnR>
                    <a:lnT>
                      <a:noFill/>
                    </a:lnT>
                    <a:lnB>
                      <a:noFill/>
                    </a:lnB>
                    <a:noFill/>
                  </a:tcPr>
                </a:tc>
                <a:tc>
                  <a:txBody>
                    <a:bodyPr/>
                    <a:lstStyle/>
                    <a:p>
                      <a:pPr algn="r" fontAlgn="ctr"/>
                      <a:r>
                        <a:rPr lang="en-US" sz="800" b="0" i="0" u="none" strike="noStrike">
                          <a:solidFill>
                            <a:schemeClr val="tx1"/>
                          </a:solidFill>
                          <a:effectLst/>
                          <a:latin typeface="Arial" panose="020B0604020202020204" pitchFamily="34" charset="0"/>
                          <a:cs typeface="Arial" panose="020B0604020202020204" pitchFamily="34" charset="0"/>
                        </a:rPr>
                        <a:t>194,492</a:t>
                      </a:r>
                    </a:p>
                  </a:txBody>
                  <a:tcPr marL="0" marR="0" marT="0" marB="0" anchor="ctr">
                    <a:lnL>
                      <a:noFill/>
                    </a:lnL>
                    <a:lnR>
                      <a:noFill/>
                    </a:lnR>
                    <a:lnT>
                      <a:noFill/>
                    </a:lnT>
                    <a:lnB>
                      <a:noFill/>
                    </a:lnB>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20</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3</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22</a:t>
                      </a:r>
                    </a:p>
                  </a:txBody>
                  <a:tcPr marL="0" marR="0" marT="0" marB="0" anchor="ctr">
                    <a:lnL>
                      <a:noFill/>
                    </a:lnL>
                    <a:lnR>
                      <a:noFill/>
                    </a:lnR>
                    <a:lnT>
                      <a:noFill/>
                    </a:lnT>
                    <a:lnB>
                      <a:noFill/>
                    </a:lnB>
                    <a:no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Switched brokers, activity has still been slow</a:t>
                      </a:r>
                    </a:p>
                  </a:txBody>
                  <a:tcPr marL="0" marR="0" marT="0" marB="0" anchor="b">
                    <a:lnL>
                      <a:noFill/>
                    </a:lnL>
                    <a:lnR>
                      <a:noFill/>
                    </a:lnR>
                    <a:lnT>
                      <a:noFill/>
                    </a:lnT>
                    <a:lnB>
                      <a:noFill/>
                    </a:lnB>
                    <a:noFill/>
                  </a:tcPr>
                </a:tc>
                <a:extLst>
                  <a:ext uri="{0D108BD9-81ED-4DB2-BD59-A6C34878D82A}">
                    <a16:rowId xmlns:a16="http://schemas.microsoft.com/office/drawing/2014/main" val="776927299"/>
                  </a:ext>
                </a:extLst>
              </a:tr>
              <a:tr h="0">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Northeast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1803 Underwood Blvd</a:t>
                      </a:r>
                    </a:p>
                  </a:txBody>
                  <a:tcPr marL="0" marR="0" marT="0" marB="0" anchor="b">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17,600</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10.92</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192,192</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23</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2</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25</a:t>
                      </a:r>
                    </a:p>
                  </a:txBody>
                  <a:tcPr marL="0" marR="0" marT="0" marB="0" anchor="ctr">
                    <a:lnL>
                      <a:noFill/>
                    </a:lnL>
                    <a:lnR>
                      <a:noFill/>
                    </a:lnR>
                    <a:lnT>
                      <a:noFill/>
                    </a:lnT>
                    <a:lnB>
                      <a:noFill/>
                    </a:lnB>
                    <a:no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Trading paper – have a tenant that wants a purchase option</a:t>
                      </a:r>
                    </a:p>
                  </a:txBody>
                  <a:tcPr marL="0" marR="0" marT="0" marB="0" anchor="b">
                    <a:lnL>
                      <a:noFill/>
                    </a:lnL>
                    <a:lnR>
                      <a:noFill/>
                    </a:lnR>
                    <a:lnT>
                      <a:noFill/>
                    </a:lnT>
                    <a:lnB>
                      <a:noFill/>
                    </a:lnB>
                    <a:noFill/>
                  </a:tcPr>
                </a:tc>
                <a:extLst>
                  <a:ext uri="{0D108BD9-81ED-4DB2-BD59-A6C34878D82A}">
                    <a16:rowId xmlns:a16="http://schemas.microsoft.com/office/drawing/2014/main" val="2919523247"/>
                  </a:ext>
                </a:extLst>
              </a:tr>
              <a:tr h="0">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Midwest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305 E North Ave</a:t>
                      </a:r>
                    </a:p>
                  </a:txBody>
                  <a:tcPr marL="0" marR="0" marT="0" marB="0" anchor="b">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17,605</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10.66</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187,669</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2</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4</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6</a:t>
                      </a:r>
                    </a:p>
                  </a:txBody>
                  <a:tcPr marL="0" marR="0" marT="0" marB="0" anchor="ctr">
                    <a:lnL>
                      <a:noFill/>
                    </a:lnL>
                    <a:lnR>
                      <a:noFill/>
                    </a:lnR>
                    <a:lnT>
                      <a:noFill/>
                    </a:lnT>
                    <a:lnB>
                      <a:noFill/>
                    </a:lnB>
                    <a:noFill/>
                  </a:tcP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800" b="0" i="0" u="none" strike="noStrike">
                          <a:solidFill>
                            <a:schemeClr val="tx1"/>
                          </a:solidFill>
                          <a:effectLst/>
                          <a:latin typeface="Arial" panose="020B0604020202020204" pitchFamily="34" charset="0"/>
                          <a:cs typeface="Arial" panose="020B0604020202020204" pitchFamily="34" charset="0"/>
                        </a:rPr>
                        <a:t>Completing make-ready, space recently turned back</a:t>
                      </a:r>
                    </a:p>
                  </a:txBody>
                  <a:tcPr marL="0" marR="0" marT="0" marB="0" anchor="b">
                    <a:lnL>
                      <a:noFill/>
                    </a:lnL>
                    <a:lnR>
                      <a:noFill/>
                    </a:lnR>
                    <a:lnT>
                      <a:noFill/>
                    </a:lnT>
                    <a:lnB>
                      <a:noFill/>
                    </a:lnB>
                    <a:noFill/>
                  </a:tcPr>
                </a:tc>
                <a:extLst>
                  <a:ext uri="{0D108BD9-81ED-4DB2-BD59-A6C34878D82A}">
                    <a16:rowId xmlns:a16="http://schemas.microsoft.com/office/drawing/2014/main" val="3723573055"/>
                  </a:ext>
                </a:extLst>
              </a:tr>
              <a:tr h="0">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Northeast</a:t>
                      </a:r>
                    </a:p>
                  </a:txBody>
                  <a:tcPr marL="0" marR="0" marT="0"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1980 Old Cuthbert Road</a:t>
                      </a:r>
                    </a:p>
                  </a:txBody>
                  <a:tcPr marL="0" marR="0" marT="0"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14,000</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9.88</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138,320</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6</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3</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9</a:t>
                      </a:r>
                    </a:p>
                  </a:txBody>
                  <a:tcPr marL="0" marR="0" marT="0" marB="0" anchor="ctr">
                    <a:lnL>
                      <a:noFill/>
                    </a:lnL>
                    <a:lnR>
                      <a:noFill/>
                    </a:lnR>
                    <a:lnT>
                      <a:noFill/>
                    </a:lnT>
                    <a:lnB>
                      <a:noFill/>
                    </a:lnB>
                    <a:no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Make-ready complete, sprinklers upgraded, minimal tour activity</a:t>
                      </a:r>
                    </a:p>
                  </a:txBody>
                  <a:tcPr marL="0" marR="0" marT="0" marB="0" anchor="b">
                    <a:lnL>
                      <a:noFill/>
                    </a:lnL>
                    <a:lnR>
                      <a:noFill/>
                    </a:lnR>
                    <a:lnT>
                      <a:noFill/>
                    </a:lnT>
                    <a:lnB>
                      <a:noFill/>
                    </a:lnB>
                    <a:noFill/>
                  </a:tcPr>
                </a:tc>
                <a:extLst>
                  <a:ext uri="{0D108BD9-81ED-4DB2-BD59-A6C34878D82A}">
                    <a16:rowId xmlns:a16="http://schemas.microsoft.com/office/drawing/2014/main" val="2811128694"/>
                  </a:ext>
                </a:extLst>
              </a:tr>
              <a:tr h="0">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Memphis</a:t>
                      </a:r>
                    </a:p>
                  </a:txBody>
                  <a:tcPr marL="0" marR="0" marT="0"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225 Bobrick Drive</a:t>
                      </a:r>
                    </a:p>
                  </a:txBody>
                  <a:tcPr marL="0" marR="0" marT="0"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33,340</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4</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133,360</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6</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3</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9</a:t>
                      </a:r>
                    </a:p>
                  </a:txBody>
                  <a:tcPr marL="0" marR="0" marT="0" marB="0" anchor="ctr">
                    <a:lnL>
                      <a:noFill/>
                    </a:lnL>
                    <a:lnR>
                      <a:noFill/>
                    </a:lnR>
                    <a:lnT>
                      <a:noFill/>
                    </a:lnT>
                    <a:lnB>
                      <a:noFill/>
                    </a:lnB>
                    <a:no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Property is currently on the market for sale</a:t>
                      </a:r>
                    </a:p>
                  </a:txBody>
                  <a:tcPr marL="0" marR="0" marT="0" marB="0" anchor="b">
                    <a:lnL>
                      <a:noFill/>
                    </a:lnL>
                    <a:lnR>
                      <a:noFill/>
                    </a:lnR>
                    <a:lnT>
                      <a:noFill/>
                    </a:lnT>
                    <a:lnB>
                      <a:noFill/>
                    </a:lnB>
                    <a:noFill/>
                  </a:tcPr>
                </a:tc>
                <a:extLst>
                  <a:ext uri="{0D108BD9-81ED-4DB2-BD59-A6C34878D82A}">
                    <a16:rowId xmlns:a16="http://schemas.microsoft.com/office/drawing/2014/main" val="3969772359"/>
                  </a:ext>
                </a:extLst>
              </a:tr>
              <a:tr h="0">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Texas</a:t>
                      </a:r>
                    </a:p>
                  </a:txBody>
                  <a:tcPr marL="0" marR="0" marT="0" marB="0" anchor="b">
                    <a:lnL>
                      <a:noFill/>
                    </a:lnL>
                    <a:lnR>
                      <a:noFill/>
                    </a:lnR>
                    <a:lnT w="6350" cap="flat" cmpd="sng" algn="ctr">
                      <a:no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1121 108th Street</a:t>
                      </a:r>
                    </a:p>
                  </a:txBody>
                  <a:tcPr marL="0" marR="0" marT="0" marB="0" anchor="b">
                    <a:lnL>
                      <a:noFill/>
                    </a:lnL>
                    <a:lnR>
                      <a:noFill/>
                    </a:lnR>
                    <a:lnT w="6350" cap="flat" cmpd="sng" algn="ctr">
                      <a:noFill/>
                      <a:prstDash val="solid"/>
                      <a:round/>
                      <a:headEnd type="none" w="med" len="med"/>
                      <a:tailEnd type="none" w="med" len="med"/>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15,780</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8.24</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130,027</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3</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3</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6</a:t>
                      </a:r>
                    </a:p>
                  </a:txBody>
                  <a:tcPr marL="0" marR="0" marT="0" marB="0" anchor="ctr">
                    <a:lnL>
                      <a:noFill/>
                    </a:lnL>
                    <a:lnR>
                      <a:noFill/>
                    </a:lnR>
                    <a:lnT>
                      <a:noFill/>
                    </a:lnT>
                    <a:lnB>
                      <a:noFill/>
                    </a:lnB>
                    <a:no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Activity has been slow, considering loading improvements</a:t>
                      </a:r>
                    </a:p>
                  </a:txBody>
                  <a:tcPr marL="0" marR="0" marT="0" marB="0" anchor="b">
                    <a:lnL>
                      <a:noFill/>
                    </a:lnL>
                    <a:lnR>
                      <a:noFill/>
                    </a:lnR>
                    <a:lnT>
                      <a:noFill/>
                    </a:lnT>
                    <a:lnB>
                      <a:noFill/>
                    </a:lnB>
                    <a:noFill/>
                  </a:tcPr>
                </a:tc>
                <a:extLst>
                  <a:ext uri="{0D108BD9-81ED-4DB2-BD59-A6C34878D82A}">
                    <a16:rowId xmlns:a16="http://schemas.microsoft.com/office/drawing/2014/main" val="1641945379"/>
                  </a:ext>
                </a:extLst>
              </a:tr>
              <a:tr h="0">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Texas</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4728 Goldfield Drive</a:t>
                      </a:r>
                    </a:p>
                  </a:txBody>
                  <a:tcPr marL="0" marR="0" marT="0" marB="0" anchor="b">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8,730</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8.5</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74,205</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9</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3</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12</a:t>
                      </a:r>
                    </a:p>
                  </a:txBody>
                  <a:tcPr marL="0" marR="0" marT="0" marB="0" anchor="ctr">
                    <a:lnL>
                      <a:noFill/>
                    </a:lnL>
                    <a:lnR>
                      <a:noFill/>
                    </a:lnR>
                    <a:lnT>
                      <a:noFill/>
                    </a:lnT>
                    <a:lnB>
                      <a:noFill/>
                    </a:lnB>
                    <a:no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Property is under contract</a:t>
                      </a:r>
                    </a:p>
                  </a:txBody>
                  <a:tcPr marL="0" marR="0" marT="0" marB="0" anchor="b">
                    <a:lnL>
                      <a:noFill/>
                    </a:lnL>
                    <a:lnR>
                      <a:noFill/>
                    </a:lnR>
                    <a:lnT>
                      <a:noFill/>
                    </a:lnT>
                    <a:lnB>
                      <a:noFill/>
                    </a:lnB>
                    <a:noFill/>
                  </a:tcPr>
                </a:tc>
                <a:extLst>
                  <a:ext uri="{0D108BD9-81ED-4DB2-BD59-A6C34878D82A}">
                    <a16:rowId xmlns:a16="http://schemas.microsoft.com/office/drawing/2014/main" val="3110650939"/>
                  </a:ext>
                </a:extLst>
              </a:tr>
              <a:tr h="0">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Texas</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10501 King William Drive</a:t>
                      </a:r>
                    </a:p>
                  </a:txBody>
                  <a:tcPr marL="0" marR="0" marT="0" marB="0" anchor="b">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6,525</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10.3</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67,208</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9</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3</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12</a:t>
                      </a:r>
                    </a:p>
                  </a:txBody>
                  <a:tcPr marL="0" marR="0" marT="0" marB="0" anchor="ctr">
                    <a:lnL>
                      <a:noFill/>
                    </a:lnL>
                    <a:lnR>
                      <a:noFill/>
                    </a:lnR>
                    <a:lnT>
                      <a:noFill/>
                    </a:lnT>
                    <a:lnB>
                      <a:noFill/>
                    </a:lnB>
                    <a:no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Make-ready complete, leasing activity picking up</a:t>
                      </a:r>
                    </a:p>
                  </a:txBody>
                  <a:tcPr marL="0" marR="0" marT="0" marB="0" anchor="b">
                    <a:lnL>
                      <a:noFill/>
                    </a:lnL>
                    <a:lnR>
                      <a:noFill/>
                    </a:lnR>
                    <a:lnT>
                      <a:noFill/>
                    </a:lnT>
                    <a:lnB>
                      <a:noFill/>
                    </a:lnB>
                    <a:noFill/>
                  </a:tcPr>
                </a:tc>
                <a:extLst>
                  <a:ext uri="{0D108BD9-81ED-4DB2-BD59-A6C34878D82A}">
                    <a16:rowId xmlns:a16="http://schemas.microsoft.com/office/drawing/2014/main" val="4178803049"/>
                  </a:ext>
                </a:extLst>
              </a:tr>
              <a:tr h="0">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Midwest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141-145 Bernice</a:t>
                      </a:r>
                    </a:p>
                  </a:txBody>
                  <a:tcPr marL="0" marR="0" marT="0" marB="0" anchor="b">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2,925</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10.66</a:t>
                      </a:r>
                    </a:p>
                  </a:txBody>
                  <a:tcPr marL="0" marR="0" marT="0" marB="0" anchor="ctr">
                    <a:lnL>
                      <a:noFill/>
                    </a:lnL>
                    <a:lnR>
                      <a:noFill/>
                    </a:lnR>
                    <a:lnT>
                      <a:noFill/>
                    </a:lnT>
                    <a:lnB>
                      <a:noFill/>
                    </a:lnB>
                    <a:noFill/>
                  </a:tcPr>
                </a:tc>
                <a:tc>
                  <a:txBody>
                    <a:bodyPr/>
                    <a:lstStyle/>
                    <a:p>
                      <a:pPr algn="r" fontAlgn="ctr"/>
                      <a:r>
                        <a:rPr lang="en-US" sz="800" b="0" i="0" u="none" strike="noStrike">
                          <a:effectLst/>
                          <a:latin typeface="Arial" panose="020B0604020202020204" pitchFamily="34" charset="0"/>
                          <a:cs typeface="Arial" panose="020B0604020202020204" pitchFamily="34" charset="0"/>
                        </a:rPr>
                        <a:t>31,181</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13</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3</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16</a:t>
                      </a:r>
                    </a:p>
                  </a:txBody>
                  <a:tcPr marL="0" marR="0" marT="0" marB="0" anchor="ctr">
                    <a:lnL>
                      <a:noFill/>
                    </a:lnL>
                    <a:lnR>
                      <a:noFill/>
                    </a:lnR>
                    <a:lnT>
                      <a:noFill/>
                    </a:lnT>
                    <a:lnB>
                      <a:noFill/>
                    </a:lnB>
                    <a:noFill/>
                  </a:tcPr>
                </a:tc>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Minimal leasing activity – heavier office build-out.</a:t>
                      </a:r>
                    </a:p>
                  </a:txBody>
                  <a:tcPr marL="0" marR="0" marT="0" marB="0" anchor="b">
                    <a:lnL>
                      <a:noFill/>
                    </a:lnL>
                    <a:lnR>
                      <a:noFill/>
                    </a:lnR>
                    <a:lnT>
                      <a:noFill/>
                    </a:lnT>
                    <a:lnB>
                      <a:noFill/>
                    </a:lnB>
                    <a:noFill/>
                  </a:tcPr>
                </a:tc>
                <a:extLst>
                  <a:ext uri="{0D108BD9-81ED-4DB2-BD59-A6C34878D82A}">
                    <a16:rowId xmlns:a16="http://schemas.microsoft.com/office/drawing/2014/main" val="4082111843"/>
                  </a:ext>
                </a:extLst>
              </a:tr>
              <a:tr h="0">
                <a:tc>
                  <a:txBody>
                    <a:bodyPr/>
                    <a:lstStyle/>
                    <a:p>
                      <a:pPr algn="l" fontAlgn="b"/>
                      <a:r>
                        <a:rPr lang="en-US" sz="800" b="1" i="0" u="none" strike="noStrike">
                          <a:solidFill>
                            <a:srgbClr val="000000"/>
                          </a:solidFill>
                          <a:effectLst/>
                          <a:latin typeface="Arial" panose="020B0604020202020204" pitchFamily="34" charset="0"/>
                          <a:cs typeface="Arial" panose="020B0604020202020204" pitchFamily="34" charset="0"/>
                        </a:rPr>
                        <a:t>Total </a:t>
                      </a:r>
                    </a:p>
                  </a:txBody>
                  <a:tcPr marL="0" marR="0" marT="0" marB="0" anchor="b">
                    <a:lnL>
                      <a:noFill/>
                    </a:lnL>
                    <a:lnR>
                      <a:noFill/>
                    </a:lnR>
                    <a:lnT>
                      <a:noFill/>
                    </a:lnT>
                    <a:lnB>
                      <a:noFill/>
                    </a:lnB>
                    <a:solidFill>
                      <a:srgbClr val="C9C9C9"/>
                    </a:solidFill>
                  </a:tcPr>
                </a:tc>
                <a:tc>
                  <a:txBody>
                    <a:bodyPr/>
                    <a:lstStyle/>
                    <a:p>
                      <a:pPr algn="l" fontAlgn="b"/>
                      <a:r>
                        <a:rPr lang="en-US" sz="800" b="0" i="0" u="none" strike="noStrike">
                          <a:effectLst/>
                          <a:latin typeface="Arial" panose="020B0604020202020204" pitchFamily="34" charset="0"/>
                          <a:cs typeface="Arial" panose="020B0604020202020204" pitchFamily="34" charset="0"/>
                        </a:rPr>
                        <a:t> </a:t>
                      </a:r>
                    </a:p>
                  </a:txBody>
                  <a:tcPr marL="0" marR="0" marT="0" marB="0" anchor="b">
                    <a:lnL>
                      <a:noFill/>
                    </a:lnL>
                    <a:lnR>
                      <a:noFill/>
                    </a:lnR>
                    <a:lnT>
                      <a:noFill/>
                    </a:lnT>
                    <a:lnB>
                      <a:noFill/>
                    </a:lnB>
                    <a:solidFill>
                      <a:srgbClr val="C9C9C9"/>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1,027,412</a:t>
                      </a:r>
                    </a:p>
                  </a:txBody>
                  <a:tcPr marL="0" marR="0" marT="0" marB="0" anchor="b">
                    <a:lnL>
                      <a:noFill/>
                    </a:lnL>
                    <a:lnR>
                      <a:noFill/>
                    </a:lnR>
                    <a:lnT>
                      <a:noFill/>
                    </a:lnT>
                    <a:lnB>
                      <a:noFill/>
                    </a:lnB>
                    <a:solidFill>
                      <a:srgbClr val="C9C9C9"/>
                    </a:solidFill>
                  </a:tcPr>
                </a:tc>
                <a:tc>
                  <a:txBody>
                    <a:bodyPr/>
                    <a:lstStyle/>
                    <a:p>
                      <a:pPr algn="ctr" fontAlgn="b"/>
                      <a:r>
                        <a:rPr lang="en-US" sz="800" b="1" i="0" u="none" strike="noStrike">
                          <a:solidFill>
                            <a:srgbClr val="000000"/>
                          </a:solidFill>
                          <a:effectLst/>
                          <a:latin typeface="Arial" panose="020B0604020202020204" pitchFamily="34" charset="0"/>
                          <a:cs typeface="Arial" panose="020B0604020202020204" pitchFamily="34" charset="0"/>
                        </a:rPr>
                        <a:t>32</a:t>
                      </a:r>
                    </a:p>
                  </a:txBody>
                  <a:tcPr marL="0" marR="0" marT="0" marB="0" anchor="b">
                    <a:lnL>
                      <a:noFill/>
                    </a:lnL>
                    <a:lnR>
                      <a:noFill/>
                    </a:lnR>
                    <a:lnT>
                      <a:noFill/>
                    </a:lnT>
                    <a:lnB>
                      <a:noFill/>
                    </a:lnB>
                    <a:solidFill>
                      <a:srgbClr val="C9C9C9"/>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           8.71 </a:t>
                      </a:r>
                    </a:p>
                  </a:txBody>
                  <a:tcPr marL="0" marR="0" marT="0" marB="0" anchor="b">
                    <a:lnL>
                      <a:noFill/>
                    </a:lnL>
                    <a:lnR>
                      <a:noFill/>
                    </a:lnR>
                    <a:lnT>
                      <a:noFill/>
                    </a:lnT>
                    <a:lnB>
                      <a:noFill/>
                    </a:lnB>
                    <a:solidFill>
                      <a:srgbClr val="C9C9C9"/>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8,948,347</a:t>
                      </a:r>
                    </a:p>
                  </a:txBody>
                  <a:tcPr marL="0" marR="0" marT="0" marB="0" anchor="b">
                    <a:lnL>
                      <a:noFill/>
                    </a:lnL>
                    <a:lnR>
                      <a:noFill/>
                    </a:lnR>
                    <a:lnT>
                      <a:noFill/>
                    </a:lnT>
                    <a:lnB>
                      <a:noFill/>
                    </a:lnB>
                    <a:solidFill>
                      <a:srgbClr val="C9C9C9"/>
                    </a:solidFill>
                  </a:tcPr>
                </a:tc>
                <a:tc>
                  <a:txBody>
                    <a:bodyPr/>
                    <a:lstStyle/>
                    <a:p>
                      <a:pPr algn="ctr" fontAlgn="b"/>
                      <a:r>
                        <a:rPr lang="en-US" sz="800" b="1" i="0" u="none" strike="noStrike">
                          <a:solidFill>
                            <a:srgbClr val="000000"/>
                          </a:solidFill>
                          <a:effectLst/>
                          <a:latin typeface="Arial" panose="020B0604020202020204" pitchFamily="34" charset="0"/>
                          <a:cs typeface="Arial" panose="020B0604020202020204" pitchFamily="34" charset="0"/>
                        </a:rPr>
                        <a:t>8</a:t>
                      </a:r>
                    </a:p>
                  </a:txBody>
                  <a:tcPr marL="0" marR="0" marT="0" marB="0" anchor="b">
                    <a:lnL>
                      <a:noFill/>
                    </a:lnL>
                    <a:lnR>
                      <a:noFill/>
                    </a:lnR>
                    <a:lnT>
                      <a:noFill/>
                    </a:lnT>
                    <a:lnB>
                      <a:noFill/>
                    </a:lnB>
                    <a:solidFill>
                      <a:srgbClr val="C9C9C9"/>
                    </a:solidFill>
                  </a:tcPr>
                </a:tc>
                <a:tc>
                  <a:txBody>
                    <a:bodyPr/>
                    <a:lstStyle/>
                    <a:p>
                      <a:pPr algn="ctr" fontAlgn="b"/>
                      <a:r>
                        <a:rPr lang="en-US" sz="800" b="1" i="0" u="none" strike="noStrike">
                          <a:solidFill>
                            <a:srgbClr val="000000"/>
                          </a:solidFill>
                          <a:effectLst/>
                          <a:latin typeface="Arial" panose="020B0604020202020204" pitchFamily="34" charset="0"/>
                          <a:cs typeface="Arial" panose="020B0604020202020204" pitchFamily="34" charset="0"/>
                        </a:rPr>
                        <a:t>5</a:t>
                      </a:r>
                    </a:p>
                  </a:txBody>
                  <a:tcPr marL="0" marR="0" marT="0" marB="0" anchor="b">
                    <a:lnL>
                      <a:noFill/>
                    </a:lnL>
                    <a:lnR>
                      <a:noFill/>
                    </a:lnR>
                    <a:lnT>
                      <a:noFill/>
                    </a:lnT>
                    <a:lnB>
                      <a:noFill/>
                    </a:lnB>
                    <a:solidFill>
                      <a:srgbClr val="C9C9C9"/>
                    </a:solidFill>
                  </a:tcPr>
                </a:tc>
                <a:tc>
                  <a:txBody>
                    <a:bodyPr/>
                    <a:lstStyle/>
                    <a:p>
                      <a:pPr algn="ctr" fontAlgn="b"/>
                      <a:r>
                        <a:rPr lang="en-US" sz="800" b="1" i="0" u="none" strike="noStrike">
                          <a:solidFill>
                            <a:srgbClr val="000000"/>
                          </a:solidFill>
                          <a:effectLst/>
                          <a:latin typeface="Arial" panose="020B0604020202020204" pitchFamily="34" charset="0"/>
                          <a:cs typeface="Arial" panose="020B0604020202020204" pitchFamily="34" charset="0"/>
                        </a:rPr>
                        <a:t>13</a:t>
                      </a:r>
                    </a:p>
                  </a:txBody>
                  <a:tcPr marL="0" marR="0" marT="0" marB="0" anchor="b">
                    <a:lnL>
                      <a:noFill/>
                    </a:lnL>
                    <a:lnR>
                      <a:noFill/>
                    </a:lnR>
                    <a:lnT>
                      <a:noFill/>
                    </a:lnT>
                    <a:lnB>
                      <a:noFill/>
                    </a:lnB>
                    <a:solidFill>
                      <a:srgbClr val="C9C9C9"/>
                    </a:solidFill>
                  </a:tcPr>
                </a:tc>
                <a:tc>
                  <a:txBody>
                    <a:bodyPr/>
                    <a:lstStyle/>
                    <a:p>
                      <a:pPr algn="l" fontAlgn="b"/>
                      <a:r>
                        <a:rPr lang="en-US" sz="800" b="0" i="0" u="none" strike="noStrike">
                          <a:effectLst/>
                          <a:latin typeface="Arial" panose="020B0604020202020204" pitchFamily="34" charset="0"/>
                          <a:cs typeface="Arial" panose="020B0604020202020204" pitchFamily="34" charset="0"/>
                        </a:rPr>
                        <a:t> </a:t>
                      </a:r>
                    </a:p>
                  </a:txBody>
                  <a:tcPr marL="0" marR="0" marT="0" marB="0" anchor="b">
                    <a:lnL>
                      <a:noFill/>
                    </a:lnL>
                    <a:lnR>
                      <a:noFill/>
                    </a:lnR>
                    <a:lnT>
                      <a:noFill/>
                    </a:lnT>
                    <a:lnB>
                      <a:noFill/>
                    </a:lnB>
                    <a:solidFill>
                      <a:srgbClr val="C9C9C9"/>
                    </a:solidFill>
                  </a:tcPr>
                </a:tc>
                <a:extLst>
                  <a:ext uri="{0D108BD9-81ED-4DB2-BD59-A6C34878D82A}">
                    <a16:rowId xmlns:a16="http://schemas.microsoft.com/office/drawing/2014/main" val="127915834"/>
                  </a:ext>
                </a:extLst>
              </a:tr>
            </a:tbl>
          </a:graphicData>
        </a:graphic>
      </p:graphicFrame>
    </p:spTree>
    <p:extLst>
      <p:ext uri="{BB962C8B-B14F-4D97-AF65-F5344CB8AC3E}">
        <p14:creationId xmlns:p14="http://schemas.microsoft.com/office/powerpoint/2010/main" val="3961711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ABCE3-A3F1-93EA-15E3-946BC27D5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925C84-994F-900C-3AC9-5F6853629755}"/>
              </a:ext>
            </a:extLst>
          </p:cNvPr>
          <p:cNvSpPr>
            <a:spLocks noGrp="1"/>
          </p:cNvSpPr>
          <p:nvPr>
            <p:ph type="title"/>
          </p:nvPr>
        </p:nvSpPr>
        <p:spPr/>
        <p:txBody>
          <a:bodyPr/>
          <a:lstStyle/>
          <a:p>
            <a:r>
              <a:rPr lang="en-US"/>
              <a:t>Top 10 Vacant Spaces | Property Level </a:t>
            </a:r>
            <a:r>
              <a:rPr lang="en-US" b="0"/>
              <a:t>Leasing Updates</a:t>
            </a:r>
            <a:r>
              <a:rPr lang="en-US"/>
              <a:t> </a:t>
            </a:r>
            <a:r>
              <a:rPr lang="en-US" b="0"/>
              <a:t>Fund 2</a:t>
            </a:r>
          </a:p>
        </p:txBody>
      </p:sp>
      <p:sp>
        <p:nvSpPr>
          <p:cNvPr id="14" name="Content Placeholder 4">
            <a:extLst>
              <a:ext uri="{FF2B5EF4-FFF2-40B4-BE49-F238E27FC236}">
                <a16:creationId xmlns:a16="http://schemas.microsoft.com/office/drawing/2014/main" id="{896D00CD-E4C1-5DEA-7023-DD2617F06701}"/>
              </a:ext>
            </a:extLst>
          </p:cNvPr>
          <p:cNvSpPr txBox="1">
            <a:spLocks/>
          </p:cNvSpPr>
          <p:nvPr/>
        </p:nvSpPr>
        <p:spPr>
          <a:xfrm>
            <a:off x="391160" y="1133814"/>
            <a:ext cx="11592560" cy="685481"/>
          </a:xfrm>
          <a:prstGeom prst="rect">
            <a:avLst/>
          </a:prstGeom>
          <a:solidFill>
            <a:schemeClr val="bg1">
              <a:lumMod val="95000"/>
            </a:schemeClr>
          </a:solidFill>
        </p:spPr>
        <p:txBody>
          <a:bodyPr wrap="square" lIns="0" tIns="0" rIns="0" bIns="0" anchor="t">
            <a:normAutofit/>
          </a:bodyPr>
          <a:lstStyle>
            <a:lvl1pPr marL="228600" indent="-228600" eaLnBrk="1" hangingPunct="1">
              <a:buClr>
                <a:srgbClr val="FEAB21"/>
              </a:buClr>
              <a:buFont typeface="Wingdings" panose="05000000000000000000" pitchFamily="2" charset="2"/>
              <a:buChar char="§"/>
              <a:defRPr sz="2000" b="0" i="0">
                <a:solidFill>
                  <a:srgbClr val="334050"/>
                </a:solidFill>
                <a:latin typeface="Lato Medium" panose="020F0502020204030203" pitchFamily="34" charset="0"/>
                <a:ea typeface="Lato Medium" panose="020F0502020204030203" pitchFamily="34" charset="0"/>
                <a:cs typeface="Lato Medium" panose="020F0502020204030203" pitchFamily="34" charset="0"/>
              </a:defRPr>
            </a:lvl1pPr>
            <a:lvl2pPr marL="514350" indent="-228600" eaLnBrk="1" hangingPunct="1">
              <a:lnSpc>
                <a:spcPct val="100000"/>
              </a:lnSpc>
              <a:spcBef>
                <a:spcPts val="600"/>
              </a:spcBef>
              <a:defRPr sz="18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2pPr>
            <a:lvl3pPr marL="801688" indent="-228600" eaLnBrk="1" hangingPunct="1">
              <a:lnSpc>
                <a:spcPct val="100000"/>
              </a:lnSpc>
              <a:spcBef>
                <a:spcPts val="600"/>
              </a:spcBef>
              <a:buSzPct val="85000"/>
              <a:buFont typeface="Courier New" panose="02070309020205020404" pitchFamily="49" charset="0"/>
              <a:buChar char="o"/>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3pPr>
            <a:lvl4pPr marL="1139825" indent="-228600" eaLnBrk="1" hangingPunct="1">
              <a:lnSpc>
                <a:spcPct val="100000"/>
              </a:lnSpc>
              <a:spcBef>
                <a:spcPts val="600"/>
              </a:spcBef>
              <a:buFont typeface="Calibri" panose="020F0502020204030204" pitchFamily="34" charset="0"/>
              <a:buChar char="­"/>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4pPr>
            <a:lvl5pPr marL="1376363" indent="-236538" eaLnBrk="1" hangingPunct="1">
              <a:lnSpc>
                <a:spcPct val="100000"/>
              </a:lnSpc>
              <a:spcBef>
                <a:spcPts val="600"/>
              </a:spcBef>
              <a:buSzPct val="70000"/>
              <a:buFont typeface="Wingdings" panose="05000000000000000000" pitchFamily="2" charset="2"/>
              <a:buChar char="Ø"/>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5pPr>
            <a:lvl6pPr marL="1386304" eaLnBrk="1" hangingPunct="1">
              <a:defRPr>
                <a:latin typeface="+mn-lt"/>
                <a:ea typeface="+mn-ea"/>
                <a:cs typeface="+mn-cs"/>
              </a:defRPr>
            </a:lvl6pPr>
            <a:lvl7pPr marL="1663564" eaLnBrk="1" hangingPunct="1">
              <a:defRPr>
                <a:latin typeface="+mn-lt"/>
                <a:ea typeface="+mn-ea"/>
                <a:cs typeface="+mn-cs"/>
              </a:defRPr>
            </a:lvl7pPr>
            <a:lvl8pPr marL="1940825" eaLnBrk="1" hangingPunct="1">
              <a:defRPr>
                <a:latin typeface="+mn-lt"/>
                <a:ea typeface="+mn-ea"/>
                <a:cs typeface="+mn-cs"/>
              </a:defRPr>
            </a:lvl8pPr>
            <a:lvl9pPr marL="2218087" eaLnBrk="1" hangingPunct="1">
              <a:defRPr>
                <a:latin typeface="+mn-lt"/>
                <a:ea typeface="+mn-ea"/>
                <a:cs typeface="+mn-cs"/>
              </a:defRPr>
            </a:lvl9pPr>
          </a:lstStyle>
          <a:p>
            <a:pPr defTabSz="914400"/>
            <a:endParaRPr lang="en-US" sz="1200" kern="0">
              <a:latin typeface="Aptos" panose="020B0004020202020204" pitchFamily="34" charset="0"/>
            </a:endParaRPr>
          </a:p>
          <a:p>
            <a:pPr defTabSz="914400"/>
            <a:r>
              <a:rPr lang="en-US" sz="1200" kern="0">
                <a:latin typeface="Aptos"/>
                <a:ea typeface="Lato Medium"/>
                <a:cs typeface="Lato Medium"/>
              </a:rPr>
              <a:t>Of the 10 major vacancies, four have been sitting for over 10 months. We are currently targeting a disposition for six of the 10, and one of them, 1211 Ford, is under contract and scheduled to close in early September. </a:t>
            </a:r>
            <a:endParaRPr lang="en-US" sz="1000" kern="0">
              <a:solidFill>
                <a:srgbClr val="44546A"/>
              </a:solidFill>
              <a:latin typeface="Aptos"/>
              <a:ea typeface="Lato Medium"/>
              <a:cs typeface="Lato Medium"/>
            </a:endParaRPr>
          </a:p>
        </p:txBody>
      </p:sp>
      <p:graphicFrame>
        <p:nvGraphicFramePr>
          <p:cNvPr id="3" name="Table 2">
            <a:extLst>
              <a:ext uri="{FF2B5EF4-FFF2-40B4-BE49-F238E27FC236}">
                <a16:creationId xmlns:a16="http://schemas.microsoft.com/office/drawing/2014/main" id="{6C2FD0E8-276D-2442-1BFB-CE601843F2F7}"/>
              </a:ext>
            </a:extLst>
          </p:cNvPr>
          <p:cNvGraphicFramePr>
            <a:graphicFrameLocks noGrp="1"/>
          </p:cNvGraphicFramePr>
          <p:nvPr>
            <p:extLst>
              <p:ext uri="{D42A27DB-BD31-4B8C-83A1-F6EECF244321}">
                <p14:modId xmlns:p14="http://schemas.microsoft.com/office/powerpoint/2010/main" val="2199361813"/>
              </p:ext>
            </p:extLst>
          </p:nvPr>
        </p:nvGraphicFramePr>
        <p:xfrm>
          <a:off x="391160" y="1819295"/>
          <a:ext cx="11592560" cy="4957760"/>
        </p:xfrm>
        <a:graphic>
          <a:graphicData uri="http://schemas.openxmlformats.org/drawingml/2006/table">
            <a:tbl>
              <a:tblPr>
                <a:tableStyleId>{5C22544A-7EE6-4342-B048-85BDC9FD1C3A}</a:tableStyleId>
              </a:tblPr>
              <a:tblGrid>
                <a:gridCol w="2258800">
                  <a:extLst>
                    <a:ext uri="{9D8B030D-6E8A-4147-A177-3AD203B41FA5}">
                      <a16:colId xmlns:a16="http://schemas.microsoft.com/office/drawing/2014/main" val="2824475821"/>
                    </a:ext>
                  </a:extLst>
                </a:gridCol>
                <a:gridCol w="865595">
                  <a:extLst>
                    <a:ext uri="{9D8B030D-6E8A-4147-A177-3AD203B41FA5}">
                      <a16:colId xmlns:a16="http://schemas.microsoft.com/office/drawing/2014/main" val="2659256375"/>
                    </a:ext>
                  </a:extLst>
                </a:gridCol>
                <a:gridCol w="1514569">
                  <a:extLst>
                    <a:ext uri="{9D8B030D-6E8A-4147-A177-3AD203B41FA5}">
                      <a16:colId xmlns:a16="http://schemas.microsoft.com/office/drawing/2014/main" val="3067639211"/>
                    </a:ext>
                  </a:extLst>
                </a:gridCol>
                <a:gridCol w="1788035">
                  <a:extLst>
                    <a:ext uri="{9D8B030D-6E8A-4147-A177-3AD203B41FA5}">
                      <a16:colId xmlns:a16="http://schemas.microsoft.com/office/drawing/2014/main" val="709658651"/>
                    </a:ext>
                  </a:extLst>
                </a:gridCol>
                <a:gridCol w="1220071">
                  <a:extLst>
                    <a:ext uri="{9D8B030D-6E8A-4147-A177-3AD203B41FA5}">
                      <a16:colId xmlns:a16="http://schemas.microsoft.com/office/drawing/2014/main" val="3649800667"/>
                    </a:ext>
                  </a:extLst>
                </a:gridCol>
                <a:gridCol w="1272660">
                  <a:extLst>
                    <a:ext uri="{9D8B030D-6E8A-4147-A177-3AD203B41FA5}">
                      <a16:colId xmlns:a16="http://schemas.microsoft.com/office/drawing/2014/main" val="1724586122"/>
                    </a:ext>
                  </a:extLst>
                </a:gridCol>
                <a:gridCol w="2672830">
                  <a:extLst>
                    <a:ext uri="{9D8B030D-6E8A-4147-A177-3AD203B41FA5}">
                      <a16:colId xmlns:a16="http://schemas.microsoft.com/office/drawing/2014/main" val="3438052570"/>
                    </a:ext>
                  </a:extLst>
                </a:gridCol>
              </a:tblGrid>
              <a:tr h="356621">
                <a:tc>
                  <a:txBody>
                    <a:bodyPr/>
                    <a:lstStyle/>
                    <a:p>
                      <a:pPr algn="l" fontAlgn="ctr"/>
                      <a:r>
                        <a:rPr lang="en-US" sz="900" b="1" i="0" u="none" strike="noStrike">
                          <a:solidFill>
                            <a:schemeClr val="bg1"/>
                          </a:solidFill>
                          <a:effectLst/>
                          <a:latin typeface="Gilroy" pitchFamily="2" charset="77"/>
                        </a:rPr>
                        <a:t>Property Address</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fontAlgn="t"/>
                      <a:r>
                        <a:rPr lang="en-US" sz="900" b="1" i="0" u="none" strike="noStrike">
                          <a:solidFill>
                            <a:schemeClr val="bg1"/>
                          </a:solidFill>
                          <a:effectLst/>
                          <a:latin typeface="Gilroy" pitchFamily="2" charset="77"/>
                        </a:rPr>
                        <a:t>Market</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algn="ctr" defTabSz="914400" rtl="0" eaLnBrk="1" fontAlgn="ctr" latinLnBrk="0" hangingPunct="1"/>
                      <a:r>
                        <a:rPr lang="en-US" sz="900" b="1" i="0" u="none" strike="noStrike">
                          <a:solidFill>
                            <a:schemeClr val="bg1"/>
                          </a:solidFill>
                          <a:effectLst/>
                          <a:latin typeface="Gilroy" pitchFamily="2" charset="77"/>
                        </a:rPr>
                        <a:t>Vacancy SF</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fontAlgn="b"/>
                      <a:r>
                        <a:rPr lang="en-US" sz="800" b="1" i="0" u="none" strike="noStrike">
                          <a:solidFill>
                            <a:srgbClr val="FFFFFF"/>
                          </a:solidFill>
                          <a:effectLst/>
                          <a:latin typeface="Arial" panose="020B0604020202020204" pitchFamily="34" charset="0"/>
                          <a:cs typeface="Arial" panose="020B0604020202020204" pitchFamily="34" charset="0"/>
                        </a:rPr>
                        <a:t>Actual Downtime </a:t>
                      </a:r>
                    </a:p>
                    <a:p>
                      <a:pPr algn="ctr" fontAlgn="b"/>
                      <a:r>
                        <a:rPr lang="en-US" sz="800" b="1" i="0" u="none" strike="noStrike">
                          <a:solidFill>
                            <a:srgbClr val="FFFFFF"/>
                          </a:solidFill>
                          <a:effectLst/>
                          <a:latin typeface="Arial" panose="020B0604020202020204" pitchFamily="34" charset="0"/>
                          <a:cs typeface="Arial" panose="020B0604020202020204" pitchFamily="34" charset="0"/>
                        </a:rPr>
                        <a:t>as of Q2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fontAlgn="t"/>
                      <a:r>
                        <a:rPr lang="en-US" sz="900" b="1" i="0" u="none" strike="noStrike">
                          <a:solidFill>
                            <a:schemeClr val="bg1"/>
                          </a:solidFill>
                          <a:effectLst/>
                          <a:latin typeface="Gilroy" pitchFamily="2" charset="77"/>
                        </a:rPr>
                        <a:t>Market Leasing Assumption ($/SF)</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fontAlgn="b"/>
                      <a:r>
                        <a:rPr lang="en-US" sz="800" b="1" i="0" u="none" strike="noStrike">
                          <a:solidFill>
                            <a:srgbClr val="FFFFFF"/>
                          </a:solidFill>
                          <a:effectLst/>
                          <a:latin typeface="Arial" panose="020B0604020202020204" pitchFamily="34" charset="0"/>
                          <a:cs typeface="Arial" panose="020B0604020202020204" pitchFamily="34" charset="0"/>
                        </a:rPr>
                        <a:t>2Q25 Remining Downtime MLA</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fontAlgn="t"/>
                      <a:r>
                        <a:rPr lang="en-US" sz="900" b="1" i="0" u="none" strike="noStrike">
                          <a:solidFill>
                            <a:schemeClr val="bg1"/>
                          </a:solidFill>
                          <a:effectLst/>
                          <a:latin typeface="Gilroy" pitchFamily="2" charset="77"/>
                        </a:rPr>
                        <a:t>Notes</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699379230"/>
                  </a:ext>
                </a:extLst>
              </a:tr>
              <a:tr h="584891">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1211 Ford Road</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Northeast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106,045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$9.5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900" u="none" strike="noStrike" kern="1200">
                          <a:solidFill>
                            <a:schemeClr val="dk1"/>
                          </a:solidFill>
                          <a:effectLst/>
                          <a:latin typeface="Gilroy" pitchFamily="2" charset="77"/>
                          <a:ea typeface="+mn-ea"/>
                          <a:cs typeface="+mn-cs"/>
                        </a:rPr>
                        <a:t>Currently under contract for sale – went hard and will close September 3. </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21942182"/>
                  </a:ext>
                </a:extLst>
              </a:tr>
              <a:tr h="584891">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1157 </a:t>
                      </a:r>
                      <a:r>
                        <a:rPr lang="en-US" sz="800" b="0" i="0" u="none" strike="noStrike" err="1">
                          <a:solidFill>
                            <a:srgbClr val="000000"/>
                          </a:solidFill>
                          <a:effectLst/>
                          <a:latin typeface="Arial" panose="020B0604020202020204" pitchFamily="34" charset="0"/>
                          <a:cs typeface="Arial" panose="020B0604020202020204" pitchFamily="34" charset="0"/>
                        </a:rPr>
                        <a:t>Battlecreek</a:t>
                      </a:r>
                      <a:r>
                        <a:rPr lang="en-US" sz="800" b="0" i="0" u="none" strike="noStrike">
                          <a:solidFill>
                            <a:srgbClr val="000000"/>
                          </a:solidFill>
                          <a:effectLst/>
                          <a:latin typeface="Arial" panose="020B0604020202020204" pitchFamily="34" charset="0"/>
                          <a:cs typeface="Arial" panose="020B0604020202020204" pitchFamily="34" charset="0"/>
                        </a:rPr>
                        <a:t> Road</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Atlanta</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166,493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$5.58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900" u="none" strike="noStrike" kern="1200">
                          <a:solidFill>
                            <a:schemeClr val="dk1"/>
                          </a:solidFill>
                          <a:effectLst/>
                          <a:latin typeface="Gilroy" pitchFamily="2" charset="77"/>
                          <a:ea typeface="+mn-ea"/>
                          <a:cs typeface="+mn-cs"/>
                        </a:rPr>
                        <a:t>Focused on a disposition. Marketing for sale or sale with limited activity on either. Make-ready recently completed and targeting users.</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2969913"/>
                  </a:ext>
                </a:extLst>
              </a:tr>
              <a:tr h="459557">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390 New Albany Road</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Northeast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56,600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900" u="none" strike="noStrike" kern="1200">
                          <a:solidFill>
                            <a:schemeClr val="dk1"/>
                          </a:solidFill>
                          <a:effectLst/>
                          <a:latin typeface="Gilroy" pitchFamily="2" charset="77"/>
                          <a:ea typeface="+mn-ea"/>
                          <a:cs typeface="+mn-cs"/>
                        </a:rPr>
                        <a:t>Currently completing make-ready work to prepare the property for disposition. Given the 14’ clear, this was removed from the recap.</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19469018"/>
                  </a:ext>
                </a:extLst>
              </a:tr>
              <a:tr h="459557">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1010 Old Egg Harbor</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Northeast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73,489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$8.5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effectLst/>
                          <a:latin typeface="Arial" panose="020B0604020202020204" pitchFamily="34" charset="0"/>
                          <a:cs typeface="Arial" panose="020B0604020202020204" pitchFamily="34" charset="0"/>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900" u="none" strike="noStrike" kern="1200">
                          <a:solidFill>
                            <a:schemeClr val="dk1"/>
                          </a:solidFill>
                          <a:effectLst/>
                          <a:latin typeface="Gilroy" pitchFamily="2" charset="77"/>
                          <a:ea typeface="+mn-ea"/>
                          <a:cs typeface="+mn-cs"/>
                        </a:rPr>
                        <a:t>Focused on a disposition. Marketing for sale or sale with limited activity on either.</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756721"/>
                  </a:ext>
                </a:extLst>
              </a:tr>
              <a:tr h="356621">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3001 Irwin Road</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800" b="0" i="0" u="none" strike="noStrike">
                          <a:solidFill>
                            <a:schemeClr val="tx1"/>
                          </a:solidFill>
                          <a:effectLst/>
                          <a:latin typeface="Arial" panose="020B0604020202020204" pitchFamily="34" charset="0"/>
                          <a:cs typeface="Arial" panose="020B0604020202020204" pitchFamily="34" charset="0"/>
                        </a:rPr>
                        <a:t>Northeast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49,405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$11.96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900" u="none" strike="noStrike" kern="1200">
                          <a:solidFill>
                            <a:schemeClr val="dk1"/>
                          </a:solidFill>
                          <a:effectLst/>
                          <a:latin typeface="Gilroy" pitchFamily="2" charset="77"/>
                          <a:ea typeface="+mn-ea"/>
                          <a:cs typeface="+mn-cs"/>
                        </a:rPr>
                        <a:t>Make ready complete, leasing activity has been slow.</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1552713"/>
                  </a:ext>
                </a:extLst>
              </a:tr>
              <a:tr h="356621">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700 High Grove Boulevard</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800" b="0" i="0" u="none" strike="noStrike">
                          <a:solidFill>
                            <a:schemeClr val="tx1"/>
                          </a:solidFill>
                          <a:effectLst/>
                          <a:latin typeface="Arial" panose="020B0604020202020204" pitchFamily="34" charset="0"/>
                          <a:cs typeface="Arial" panose="020B0604020202020204" pitchFamily="34" charset="0"/>
                        </a:rPr>
                        <a:t>Midwest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43,519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$9.36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900" u="none" strike="noStrike" kern="1200">
                          <a:solidFill>
                            <a:schemeClr val="dk1"/>
                          </a:solidFill>
                          <a:effectLst/>
                          <a:latin typeface="Gilroy" pitchFamily="2" charset="77"/>
                          <a:ea typeface="+mn-ea"/>
                          <a:cs typeface="+mn-cs"/>
                        </a:rPr>
                        <a:t>Lease executed at $9.25 PSF, above the CBRE assumption of $9 PSF. </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4212923"/>
                  </a:ext>
                </a:extLst>
              </a:tr>
              <a:tr h="356621">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3350 Hamilton Boulevard</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800" b="0" i="0" u="none" strike="noStrike">
                          <a:solidFill>
                            <a:schemeClr val="tx1"/>
                          </a:solidFill>
                          <a:effectLst/>
                          <a:latin typeface="Arial" panose="020B0604020202020204" pitchFamily="34" charset="0"/>
                          <a:cs typeface="Arial" panose="020B0604020202020204" pitchFamily="34" charset="0"/>
                        </a:rPr>
                        <a:t>Atlanta</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54,643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27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900" u="none" strike="noStrike" kern="1200">
                          <a:solidFill>
                            <a:schemeClr val="dk1"/>
                          </a:solidFill>
                          <a:effectLst/>
                          <a:latin typeface="Gilroy" pitchFamily="2" charset="77"/>
                          <a:ea typeface="+mn-ea"/>
                          <a:cs typeface="+mn-cs"/>
                        </a:rPr>
                        <a:t>Relaunched for sale or lease after the last buyer dropped the acquisition. </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6867575"/>
                  </a:ext>
                </a:extLst>
              </a:tr>
              <a:tr h="459557">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6704 N 54th St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800" b="0" i="0" u="none" strike="noStrike">
                          <a:solidFill>
                            <a:schemeClr val="tx1"/>
                          </a:solidFill>
                          <a:effectLst/>
                          <a:latin typeface="Arial" panose="020B0604020202020204" pitchFamily="34" charset="0"/>
                          <a:cs typeface="Arial" panose="020B0604020202020204" pitchFamily="34" charset="0"/>
                        </a:rPr>
                        <a:t>Florida</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40,700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$9.35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900" u="none" strike="noStrike" kern="1200">
                          <a:solidFill>
                            <a:schemeClr val="dk1"/>
                          </a:solidFill>
                          <a:effectLst/>
                          <a:latin typeface="Gilroy" pitchFamily="2" charset="77"/>
                          <a:ea typeface="+mn-ea"/>
                          <a:cs typeface="+mn-cs"/>
                        </a:rPr>
                        <a:t>Property undergoing major capital improvements – decent leasing activity as-in, but should pick-up once complete</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9785762"/>
                  </a:ext>
                </a:extLst>
              </a:tr>
              <a:tr h="356621">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7055 Central Highway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800" b="0" i="0" u="none" strike="noStrike">
                          <a:solidFill>
                            <a:schemeClr val="tx1"/>
                          </a:solidFill>
                          <a:effectLst/>
                          <a:latin typeface="Arial" panose="020B0604020202020204" pitchFamily="34" charset="0"/>
                          <a:cs typeface="Arial" panose="020B0604020202020204" pitchFamily="34" charset="0"/>
                        </a:rPr>
                        <a:t>Northeast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30,688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21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$10.66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900" u="none" strike="noStrike" kern="1200">
                          <a:solidFill>
                            <a:schemeClr val="dk1"/>
                          </a:solidFill>
                          <a:effectLst/>
                          <a:latin typeface="Gilroy" pitchFamily="2" charset="77"/>
                          <a:ea typeface="+mn-ea"/>
                          <a:cs typeface="+mn-cs"/>
                        </a:rPr>
                        <a:t>Negotiating a potential lease with </a:t>
                      </a:r>
                      <a:r>
                        <a:rPr lang="en-US" sz="900" u="none" strike="noStrike" kern="1200" err="1">
                          <a:solidFill>
                            <a:schemeClr val="dk1"/>
                          </a:solidFill>
                          <a:effectLst/>
                          <a:latin typeface="Gilroy" pitchFamily="2" charset="77"/>
                          <a:ea typeface="+mn-ea"/>
                          <a:cs typeface="+mn-cs"/>
                        </a:rPr>
                        <a:t>Flexcraft</a:t>
                      </a:r>
                      <a:r>
                        <a:rPr lang="en-US" sz="900" u="none" strike="noStrike" kern="1200">
                          <a:solidFill>
                            <a:schemeClr val="dk1"/>
                          </a:solidFill>
                          <a:effectLst/>
                          <a:latin typeface="Gilroy" pitchFamily="2" charset="77"/>
                          <a:ea typeface="+mn-ea"/>
                          <a:cs typeface="+mn-cs"/>
                        </a:rPr>
                        <a:t> – they are between this space and 108 N Gold. No other prospects.</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0833968"/>
                  </a:ext>
                </a:extLst>
              </a:tr>
              <a:tr h="334223">
                <a:tc>
                  <a:txBody>
                    <a:bodyPr/>
                    <a:lstStyle/>
                    <a:p>
                      <a:pPr algn="l" fontAlgn="b"/>
                      <a:r>
                        <a:rPr lang="en-US" sz="800" b="0" i="0" u="none" strike="noStrike">
                          <a:solidFill>
                            <a:schemeClr val="tx1"/>
                          </a:solidFill>
                          <a:effectLst/>
                          <a:latin typeface="Arial" panose="020B0604020202020204" pitchFamily="34" charset="0"/>
                          <a:cs typeface="Arial" panose="020B0604020202020204" pitchFamily="34" charset="0"/>
                        </a:rPr>
                        <a:t>5070 Minola Drive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800" b="0" i="0" u="none" strike="noStrike">
                          <a:solidFill>
                            <a:schemeClr val="tx1"/>
                          </a:solidFill>
                          <a:effectLst/>
                          <a:latin typeface="Arial" panose="020B0604020202020204" pitchFamily="34" charset="0"/>
                          <a:cs typeface="Arial" panose="020B0604020202020204" pitchFamily="34" charset="0"/>
                        </a:rPr>
                        <a:t>Atlanta</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48,276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$6.6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800" b="0" i="0" u="none" strike="noStrike">
                          <a:solidFill>
                            <a:schemeClr val="tx1"/>
                          </a:solidFill>
                          <a:effectLst/>
                          <a:latin typeface="Arial" panose="020B0604020202020204" pitchFamily="34" charset="0"/>
                          <a:cs typeface="Arial" panose="020B0604020202020204" pitchFamily="34" charset="0"/>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900" u="none" strike="noStrike" kern="1200">
                          <a:solidFill>
                            <a:schemeClr val="dk1"/>
                          </a:solidFill>
                          <a:effectLst/>
                          <a:latin typeface="Gilroy" pitchFamily="2" charset="77"/>
                          <a:ea typeface="+mn-ea"/>
                          <a:cs typeface="+mn-cs"/>
                        </a:rPr>
                        <a:t>Make-ready complete. Minimal activity. Focused on a disposition and broker was changed.</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83081419"/>
                  </a:ext>
                </a:extLst>
              </a:tr>
            </a:tbl>
          </a:graphicData>
        </a:graphic>
      </p:graphicFrame>
    </p:spTree>
    <p:extLst>
      <p:ext uri="{BB962C8B-B14F-4D97-AF65-F5344CB8AC3E}">
        <p14:creationId xmlns:p14="http://schemas.microsoft.com/office/powerpoint/2010/main" val="2585615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86B5E-4C32-9BAB-2BB1-CAC256ACC3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7D7D27-AD72-6ECB-8593-68CC0F7CACDA}"/>
              </a:ext>
            </a:extLst>
          </p:cNvPr>
          <p:cNvSpPr>
            <a:spLocks noGrp="1"/>
          </p:cNvSpPr>
          <p:nvPr>
            <p:ph type="title"/>
          </p:nvPr>
        </p:nvSpPr>
        <p:spPr/>
        <p:txBody>
          <a:bodyPr/>
          <a:lstStyle/>
          <a:p>
            <a:r>
              <a:rPr lang="en-US"/>
              <a:t>Planned Dispositions | </a:t>
            </a:r>
            <a:r>
              <a:rPr lang="en-US" b="0"/>
              <a:t>Fund 2</a:t>
            </a:r>
          </a:p>
        </p:txBody>
      </p:sp>
      <p:graphicFrame>
        <p:nvGraphicFramePr>
          <p:cNvPr id="4" name="Table 3">
            <a:extLst>
              <a:ext uri="{FF2B5EF4-FFF2-40B4-BE49-F238E27FC236}">
                <a16:creationId xmlns:a16="http://schemas.microsoft.com/office/drawing/2014/main" id="{F3F4A1FE-3ACE-932D-25AC-6D8A83044167}"/>
              </a:ext>
            </a:extLst>
          </p:cNvPr>
          <p:cNvGraphicFramePr>
            <a:graphicFrameLocks noGrp="1"/>
          </p:cNvGraphicFramePr>
          <p:nvPr>
            <p:extLst>
              <p:ext uri="{D42A27DB-BD31-4B8C-83A1-F6EECF244321}">
                <p14:modId xmlns:p14="http://schemas.microsoft.com/office/powerpoint/2010/main" val="820147877"/>
              </p:ext>
            </p:extLst>
          </p:nvPr>
        </p:nvGraphicFramePr>
        <p:xfrm>
          <a:off x="391160" y="1891546"/>
          <a:ext cx="11592561" cy="3775914"/>
        </p:xfrm>
        <a:graphic>
          <a:graphicData uri="http://schemas.openxmlformats.org/drawingml/2006/table">
            <a:tbl>
              <a:tblPr/>
              <a:tblGrid>
                <a:gridCol w="2542417">
                  <a:extLst>
                    <a:ext uri="{9D8B030D-6E8A-4147-A177-3AD203B41FA5}">
                      <a16:colId xmlns:a16="http://schemas.microsoft.com/office/drawing/2014/main" val="3604581832"/>
                    </a:ext>
                  </a:extLst>
                </a:gridCol>
                <a:gridCol w="838870">
                  <a:extLst>
                    <a:ext uri="{9D8B030D-6E8A-4147-A177-3AD203B41FA5}">
                      <a16:colId xmlns:a16="http://schemas.microsoft.com/office/drawing/2014/main" val="2807268274"/>
                    </a:ext>
                  </a:extLst>
                </a:gridCol>
                <a:gridCol w="1384132">
                  <a:extLst>
                    <a:ext uri="{9D8B030D-6E8A-4147-A177-3AD203B41FA5}">
                      <a16:colId xmlns:a16="http://schemas.microsoft.com/office/drawing/2014/main" val="3791068865"/>
                    </a:ext>
                  </a:extLst>
                </a:gridCol>
                <a:gridCol w="654833">
                  <a:extLst>
                    <a:ext uri="{9D8B030D-6E8A-4147-A177-3AD203B41FA5}">
                      <a16:colId xmlns:a16="http://schemas.microsoft.com/office/drawing/2014/main" val="3520238026"/>
                    </a:ext>
                  </a:extLst>
                </a:gridCol>
                <a:gridCol w="754758">
                  <a:extLst>
                    <a:ext uri="{9D8B030D-6E8A-4147-A177-3AD203B41FA5}">
                      <a16:colId xmlns:a16="http://schemas.microsoft.com/office/drawing/2014/main" val="15517860"/>
                    </a:ext>
                  </a:extLst>
                </a:gridCol>
                <a:gridCol w="977969">
                  <a:extLst>
                    <a:ext uri="{9D8B030D-6E8A-4147-A177-3AD203B41FA5}">
                      <a16:colId xmlns:a16="http://schemas.microsoft.com/office/drawing/2014/main" val="1646487482"/>
                    </a:ext>
                  </a:extLst>
                </a:gridCol>
                <a:gridCol w="709805">
                  <a:extLst>
                    <a:ext uri="{9D8B030D-6E8A-4147-A177-3AD203B41FA5}">
                      <a16:colId xmlns:a16="http://schemas.microsoft.com/office/drawing/2014/main" val="2070200171"/>
                    </a:ext>
                  </a:extLst>
                </a:gridCol>
                <a:gridCol w="761441">
                  <a:extLst>
                    <a:ext uri="{9D8B030D-6E8A-4147-A177-3AD203B41FA5}">
                      <a16:colId xmlns:a16="http://schemas.microsoft.com/office/drawing/2014/main" val="368756743"/>
                    </a:ext>
                  </a:extLst>
                </a:gridCol>
                <a:gridCol w="619480">
                  <a:extLst>
                    <a:ext uri="{9D8B030D-6E8A-4147-A177-3AD203B41FA5}">
                      <a16:colId xmlns:a16="http://schemas.microsoft.com/office/drawing/2014/main" val="340416032"/>
                    </a:ext>
                  </a:extLst>
                </a:gridCol>
                <a:gridCol w="761441">
                  <a:extLst>
                    <a:ext uri="{9D8B030D-6E8A-4147-A177-3AD203B41FA5}">
                      <a16:colId xmlns:a16="http://schemas.microsoft.com/office/drawing/2014/main" val="969853778"/>
                    </a:ext>
                  </a:extLst>
                </a:gridCol>
                <a:gridCol w="967935">
                  <a:extLst>
                    <a:ext uri="{9D8B030D-6E8A-4147-A177-3AD203B41FA5}">
                      <a16:colId xmlns:a16="http://schemas.microsoft.com/office/drawing/2014/main" val="1952731768"/>
                    </a:ext>
                  </a:extLst>
                </a:gridCol>
                <a:gridCol w="619480">
                  <a:extLst>
                    <a:ext uri="{9D8B030D-6E8A-4147-A177-3AD203B41FA5}">
                      <a16:colId xmlns:a16="http://schemas.microsoft.com/office/drawing/2014/main" val="2416414700"/>
                    </a:ext>
                  </a:extLst>
                </a:gridCol>
              </a:tblGrid>
              <a:tr h="140521">
                <a:tc rowSpan="2">
                  <a:txBody>
                    <a:bodyPr/>
                    <a:lstStyle/>
                    <a:p>
                      <a:pPr algn="l" fontAlgn="b"/>
                      <a:r>
                        <a:rPr lang="en-US" sz="800" b="1" i="0" u="none" strike="noStrike">
                          <a:solidFill>
                            <a:srgbClr val="FFFFFF"/>
                          </a:solidFill>
                          <a:effectLst/>
                          <a:latin typeface="Arial" panose="020B0604020202020204" pitchFamily="34" charset="0"/>
                          <a:cs typeface="Arial" panose="020B0604020202020204" pitchFamily="34" charset="0"/>
                        </a:rPr>
                        <a:t>Address</a:t>
                      </a:r>
                    </a:p>
                  </a:txBody>
                  <a:tcPr marL="4696" marR="522" marT="522" marB="0" anchor="b">
                    <a:lnL>
                      <a:noFill/>
                    </a:lnL>
                    <a:lnR>
                      <a:noFill/>
                    </a:lnR>
                    <a:lnT>
                      <a:noFill/>
                    </a:lnT>
                    <a:lnB>
                      <a:noFill/>
                    </a:lnB>
                    <a:solidFill>
                      <a:srgbClr val="0E2841"/>
                    </a:solidFill>
                  </a:tcPr>
                </a:tc>
                <a:tc rowSpan="2">
                  <a:txBody>
                    <a:bodyPr/>
                    <a:lstStyle/>
                    <a:p>
                      <a:pPr algn="ctr" fontAlgn="b"/>
                      <a:r>
                        <a:rPr lang="en-US" sz="800" b="1" i="0" u="none" strike="noStrike">
                          <a:solidFill>
                            <a:srgbClr val="FFFFFF"/>
                          </a:solidFill>
                          <a:effectLst/>
                          <a:latin typeface="Arial" panose="020B0604020202020204" pitchFamily="34" charset="0"/>
                          <a:cs typeface="Arial" panose="020B0604020202020204" pitchFamily="34" charset="0"/>
                        </a:rPr>
                        <a:t>Market</a:t>
                      </a:r>
                    </a:p>
                  </a:txBody>
                  <a:tcPr marL="522" marR="522" marT="522" marB="0" anchor="b">
                    <a:lnL>
                      <a:noFill/>
                    </a:lnL>
                    <a:lnR>
                      <a:noFill/>
                    </a:lnR>
                    <a:lnT>
                      <a:noFill/>
                    </a:lnT>
                    <a:lnB>
                      <a:noFill/>
                    </a:lnB>
                    <a:solidFill>
                      <a:srgbClr val="0E2841"/>
                    </a:solidFill>
                  </a:tcPr>
                </a:tc>
                <a:tc rowSpan="2">
                  <a:txBody>
                    <a:bodyPr/>
                    <a:lstStyle/>
                    <a:p>
                      <a:pPr algn="ctr" fontAlgn="b"/>
                      <a:r>
                        <a:rPr lang="en-US" sz="800" b="1" i="0" u="none" strike="noStrike">
                          <a:solidFill>
                            <a:srgbClr val="FFFFFF"/>
                          </a:solidFill>
                          <a:effectLst/>
                          <a:latin typeface="Arial" panose="020B0604020202020204" pitchFamily="34" charset="0"/>
                          <a:cs typeface="Arial" panose="020B0604020202020204" pitchFamily="34" charset="0"/>
                        </a:rPr>
                        <a:t>Stage</a:t>
                      </a:r>
                    </a:p>
                  </a:txBody>
                  <a:tcPr marL="522" marR="522" marT="522" marB="0" anchor="b">
                    <a:lnL>
                      <a:noFill/>
                    </a:lnL>
                    <a:lnR>
                      <a:noFill/>
                    </a:lnR>
                    <a:lnT>
                      <a:noFill/>
                    </a:lnT>
                    <a:lnB>
                      <a:noFill/>
                    </a:lnB>
                    <a:solidFill>
                      <a:srgbClr val="0E2841"/>
                    </a:solidFill>
                  </a:tcPr>
                </a:tc>
                <a:tc rowSpan="2">
                  <a:txBody>
                    <a:bodyPr/>
                    <a:lstStyle/>
                    <a:p>
                      <a:pPr algn="ctr" fontAlgn="b"/>
                      <a:r>
                        <a:rPr lang="en-US" sz="800" b="1" i="0" u="none" strike="noStrike">
                          <a:solidFill>
                            <a:srgbClr val="FFFFFF"/>
                          </a:solidFill>
                          <a:effectLst/>
                          <a:latin typeface="Arial" panose="020B0604020202020204" pitchFamily="34" charset="0"/>
                          <a:cs typeface="Arial" panose="020B0604020202020204" pitchFamily="34" charset="0"/>
                        </a:rPr>
                        <a:t>Estimated Timing</a:t>
                      </a:r>
                    </a:p>
                  </a:txBody>
                  <a:tcPr marL="522" marR="522" marT="522" marB="0" anchor="b">
                    <a:lnL>
                      <a:noFill/>
                    </a:lnL>
                    <a:lnR>
                      <a:noFill/>
                    </a:lnR>
                    <a:lnT>
                      <a:noFill/>
                    </a:lnT>
                    <a:lnB>
                      <a:noFill/>
                    </a:lnB>
                    <a:solidFill>
                      <a:srgbClr val="0E2841"/>
                    </a:solidFill>
                  </a:tcPr>
                </a:tc>
                <a:tc rowSpan="2">
                  <a:txBody>
                    <a:bodyPr/>
                    <a:lstStyle/>
                    <a:p>
                      <a:pPr algn="ctr" fontAlgn="b"/>
                      <a:r>
                        <a:rPr lang="en-US" sz="800" b="1" i="0" u="none" strike="noStrike">
                          <a:solidFill>
                            <a:srgbClr val="FFFFFF"/>
                          </a:solidFill>
                          <a:effectLst/>
                          <a:latin typeface="Arial" panose="020B0604020202020204" pitchFamily="34" charset="0"/>
                          <a:cs typeface="Arial" panose="020B0604020202020204" pitchFamily="34" charset="0"/>
                        </a:rPr>
                        <a:t>SF</a:t>
                      </a:r>
                    </a:p>
                  </a:txBody>
                  <a:tcPr marL="522" marR="522" marT="522" marB="0" anchor="b">
                    <a:lnL>
                      <a:noFill/>
                    </a:lnL>
                    <a:lnR>
                      <a:noFill/>
                    </a:lnR>
                    <a:lnT>
                      <a:noFill/>
                    </a:lnT>
                    <a:lnB>
                      <a:noFill/>
                    </a:lnB>
                    <a:solidFill>
                      <a:srgbClr val="0E2841"/>
                    </a:solidFill>
                  </a:tcPr>
                </a:tc>
                <a:tc rowSpan="2">
                  <a:txBody>
                    <a:bodyPr/>
                    <a:lstStyle/>
                    <a:p>
                      <a:pPr algn="ctr" fontAlgn="b"/>
                      <a:r>
                        <a:rPr lang="en-US" sz="800" b="1" i="0" u="none" strike="noStrike">
                          <a:solidFill>
                            <a:srgbClr val="FFFFFF"/>
                          </a:solidFill>
                          <a:effectLst/>
                          <a:latin typeface="Arial" panose="020B0604020202020204" pitchFamily="34" charset="0"/>
                          <a:cs typeface="Arial" panose="020B0604020202020204" pitchFamily="34" charset="0"/>
                        </a:rPr>
                        <a:t>Buyer</a:t>
                      </a:r>
                    </a:p>
                  </a:txBody>
                  <a:tcPr marL="522" marR="522" marT="522" marB="0" anchor="b">
                    <a:lnL>
                      <a:noFill/>
                    </a:lnL>
                    <a:lnR>
                      <a:noFill/>
                    </a:lnR>
                    <a:lnT>
                      <a:noFill/>
                    </a:lnT>
                    <a:lnB>
                      <a:noFill/>
                    </a:lnB>
                    <a:solidFill>
                      <a:srgbClr val="0E2841"/>
                    </a:solidFill>
                  </a:tcPr>
                </a:tc>
                <a:tc>
                  <a:txBody>
                    <a:bodyPr/>
                    <a:lstStyle/>
                    <a:p>
                      <a:pPr algn="ctr" fontAlgn="b"/>
                      <a:r>
                        <a:rPr lang="en-US" sz="800" b="1" i="0" u="none" strike="noStrike">
                          <a:solidFill>
                            <a:srgbClr val="FFFFFF"/>
                          </a:solidFill>
                          <a:effectLst/>
                          <a:latin typeface="Arial" panose="020B0604020202020204" pitchFamily="34" charset="0"/>
                          <a:cs typeface="Arial" panose="020B0604020202020204" pitchFamily="34" charset="0"/>
                        </a:rPr>
                        <a:t>Quarter</a:t>
                      </a:r>
                    </a:p>
                  </a:txBody>
                  <a:tcPr marL="522" marR="522" marT="522" marB="0" anchor="b">
                    <a:lnL>
                      <a:noFill/>
                    </a:lnL>
                    <a:lnR>
                      <a:noFill/>
                    </a:lnR>
                    <a:lnT>
                      <a:noFill/>
                    </a:lnT>
                    <a:lnB>
                      <a:noFill/>
                    </a:lnB>
                    <a:solidFill>
                      <a:srgbClr val="0E2841"/>
                    </a:solidFill>
                  </a:tcPr>
                </a:tc>
                <a:tc rowSpan="2">
                  <a:txBody>
                    <a:bodyPr/>
                    <a:lstStyle/>
                    <a:p>
                      <a:pPr algn="ctr" fontAlgn="b"/>
                      <a:r>
                        <a:rPr lang="en-US" sz="800" b="1" i="0" u="none" strike="noStrike">
                          <a:solidFill>
                            <a:srgbClr val="FFFFFF"/>
                          </a:solidFill>
                          <a:effectLst/>
                          <a:latin typeface="Arial" panose="020B0604020202020204" pitchFamily="34" charset="0"/>
                          <a:cs typeface="Arial" panose="020B0604020202020204" pitchFamily="34" charset="0"/>
                        </a:rPr>
                        <a:t>Appraisal</a:t>
                      </a:r>
                    </a:p>
                  </a:txBody>
                  <a:tcPr marL="522" marR="522" marT="522" marB="0" anchor="b">
                    <a:lnL>
                      <a:noFill/>
                    </a:lnL>
                    <a:lnR>
                      <a:noFill/>
                    </a:lnR>
                    <a:lnT>
                      <a:noFill/>
                    </a:lnT>
                    <a:lnB>
                      <a:noFill/>
                    </a:lnB>
                    <a:solidFill>
                      <a:srgbClr val="0E2841"/>
                    </a:solidFill>
                  </a:tcPr>
                </a:tc>
                <a:tc rowSpan="2">
                  <a:txBody>
                    <a:bodyPr/>
                    <a:lstStyle/>
                    <a:p>
                      <a:pPr algn="ctr" fontAlgn="b"/>
                      <a:r>
                        <a:rPr lang="en-US" sz="800" b="1" i="0" u="none" strike="noStrike">
                          <a:solidFill>
                            <a:srgbClr val="FFFFFF"/>
                          </a:solidFill>
                          <a:effectLst/>
                          <a:latin typeface="Arial" panose="020B0604020202020204" pitchFamily="34" charset="0"/>
                          <a:cs typeface="Arial" panose="020B0604020202020204" pitchFamily="34" charset="0"/>
                        </a:rPr>
                        <a:t>$ / SF</a:t>
                      </a:r>
                    </a:p>
                  </a:txBody>
                  <a:tcPr marL="522" marR="522" marT="522" marB="0" anchor="b">
                    <a:lnL>
                      <a:noFill/>
                    </a:lnL>
                    <a:lnR>
                      <a:noFill/>
                    </a:lnR>
                    <a:lnT>
                      <a:noFill/>
                    </a:lnT>
                    <a:lnB>
                      <a:noFill/>
                    </a:lnB>
                    <a:solidFill>
                      <a:srgbClr val="0E2841"/>
                    </a:solidFill>
                  </a:tcPr>
                </a:tc>
                <a:tc rowSpan="2">
                  <a:txBody>
                    <a:bodyPr/>
                    <a:lstStyle/>
                    <a:p>
                      <a:pPr algn="ctr" fontAlgn="b"/>
                      <a:r>
                        <a:rPr lang="en-US" sz="800" b="1" i="0" u="none" strike="noStrike">
                          <a:solidFill>
                            <a:srgbClr val="FFFFFF"/>
                          </a:solidFill>
                          <a:effectLst/>
                          <a:latin typeface="Arial" panose="020B0604020202020204" pitchFamily="34" charset="0"/>
                          <a:cs typeface="Arial" panose="020B0604020202020204" pitchFamily="34" charset="0"/>
                        </a:rPr>
                        <a:t>Cost</a:t>
                      </a:r>
                    </a:p>
                  </a:txBody>
                  <a:tcPr marL="522" marR="522" marT="522" marB="0" anchor="b">
                    <a:lnL>
                      <a:noFill/>
                    </a:lnL>
                    <a:lnR>
                      <a:noFill/>
                    </a:lnR>
                    <a:lnT>
                      <a:noFill/>
                    </a:lnT>
                    <a:lnB>
                      <a:noFill/>
                    </a:lnB>
                    <a:solidFill>
                      <a:srgbClr val="0E2841"/>
                    </a:solidFill>
                  </a:tcPr>
                </a:tc>
                <a:tc rowSpan="2">
                  <a:txBody>
                    <a:bodyPr/>
                    <a:lstStyle/>
                    <a:p>
                      <a:pPr algn="ctr" fontAlgn="b"/>
                      <a:r>
                        <a:rPr lang="en-US" sz="800" b="1" i="0" u="none" strike="noStrike">
                          <a:solidFill>
                            <a:srgbClr val="FFFFFF"/>
                          </a:solidFill>
                          <a:effectLst/>
                          <a:latin typeface="Arial" panose="020B0604020202020204" pitchFamily="34" charset="0"/>
                          <a:cs typeface="Arial" panose="020B0604020202020204" pitchFamily="34" charset="0"/>
                        </a:rPr>
                        <a:t>Offer Price</a:t>
                      </a:r>
                    </a:p>
                  </a:txBody>
                  <a:tcPr marL="522" marR="522" marT="522" marB="0" anchor="b">
                    <a:lnL>
                      <a:noFill/>
                    </a:lnL>
                    <a:lnR>
                      <a:noFill/>
                    </a:lnR>
                    <a:lnT>
                      <a:noFill/>
                    </a:lnT>
                    <a:lnB>
                      <a:noFill/>
                    </a:lnB>
                    <a:solidFill>
                      <a:srgbClr val="0E2841"/>
                    </a:solidFill>
                  </a:tcPr>
                </a:tc>
                <a:tc rowSpan="2">
                  <a:txBody>
                    <a:bodyPr/>
                    <a:lstStyle/>
                    <a:p>
                      <a:pPr algn="ctr" fontAlgn="b"/>
                      <a:r>
                        <a:rPr lang="en-US" sz="800" b="1" i="0" u="none" strike="noStrike">
                          <a:solidFill>
                            <a:srgbClr val="FFFFFF"/>
                          </a:solidFill>
                          <a:effectLst/>
                          <a:latin typeface="Arial" panose="020B0604020202020204" pitchFamily="34" charset="0"/>
                          <a:cs typeface="Arial" panose="020B0604020202020204" pitchFamily="34" charset="0"/>
                        </a:rPr>
                        <a:t>Occupancy</a:t>
                      </a:r>
                    </a:p>
                  </a:txBody>
                  <a:tcPr marL="522" marR="522" marT="522" marB="0" anchor="b">
                    <a:lnL>
                      <a:noFill/>
                    </a:lnL>
                    <a:lnR>
                      <a:noFill/>
                    </a:lnR>
                    <a:lnT>
                      <a:noFill/>
                    </a:lnT>
                    <a:lnB>
                      <a:noFill/>
                    </a:lnB>
                    <a:solidFill>
                      <a:srgbClr val="0E2841"/>
                    </a:solidFill>
                  </a:tcPr>
                </a:tc>
                <a:extLst>
                  <a:ext uri="{0D108BD9-81ED-4DB2-BD59-A6C34878D82A}">
                    <a16:rowId xmlns:a16="http://schemas.microsoft.com/office/drawing/2014/main" val="717264386"/>
                  </a:ext>
                </a:extLst>
              </a:tr>
              <a:tr h="14052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US" sz="800" b="1" i="0" u="none" strike="noStrike">
                          <a:solidFill>
                            <a:srgbClr val="FFFFFF"/>
                          </a:solidFill>
                          <a:effectLst/>
                          <a:latin typeface="Arial" panose="020B0604020202020204" pitchFamily="34" charset="0"/>
                          <a:cs typeface="Arial" panose="020B0604020202020204" pitchFamily="34" charset="0"/>
                        </a:rPr>
                        <a:t>Appraised</a:t>
                      </a:r>
                    </a:p>
                  </a:txBody>
                  <a:tcPr marL="522" marR="522" marT="522" marB="0" anchor="b">
                    <a:lnL>
                      <a:noFill/>
                    </a:lnL>
                    <a:lnR>
                      <a:noFill/>
                    </a:lnR>
                    <a:lnT>
                      <a:noFill/>
                    </a:lnT>
                    <a:lnB>
                      <a:noFill/>
                    </a:lnB>
                    <a:solidFill>
                      <a:srgbClr val="0E284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533396167"/>
                  </a:ext>
                </a:extLst>
              </a:tr>
              <a:tr h="140521">
                <a:tc>
                  <a:txBody>
                    <a:bodyPr/>
                    <a:lstStyle/>
                    <a:p>
                      <a:pPr algn="l" rtl="0" fontAlgn="b"/>
                      <a:r>
                        <a:rPr lang="sv-SE" sz="800" b="0" i="0" u="none" strike="noStrike">
                          <a:solidFill>
                            <a:srgbClr val="000000"/>
                          </a:solidFill>
                          <a:effectLst/>
                          <a:latin typeface="Arial" panose="020B0604020202020204" pitchFamily="34" charset="0"/>
                          <a:cs typeface="Arial" panose="020B0604020202020204" pitchFamily="34" charset="0"/>
                        </a:rPr>
                        <a:t>3350 Hamilton Boulevard SW, Atlanta, GA</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Atlanta</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On Market</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Q1 - 26</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86,468</a:t>
                      </a:r>
                    </a:p>
                  </a:txBody>
                  <a:tcPr marL="6350" marR="6350" marT="6350" marB="0" anchor="b">
                    <a:lnL>
                      <a:noFill/>
                    </a:lnL>
                    <a:lnR>
                      <a:noFill/>
                    </a:lnR>
                    <a:lnT>
                      <a:noFill/>
                    </a:lnT>
                    <a:lnB>
                      <a:noFill/>
                    </a:lnB>
                    <a:no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Q4 - 24</a:t>
                      </a:r>
                    </a:p>
                  </a:txBody>
                  <a:tcPr marL="6350" marR="6350" marT="6350" marB="0" anchor="b">
                    <a:lnL>
                      <a:noFill/>
                    </a:lnL>
                    <a:lnR>
                      <a:noFill/>
                    </a:lnR>
                    <a:lnT>
                      <a:noFill/>
                    </a:lnT>
                    <a:lnB>
                      <a:noFill/>
                    </a:lnB>
                    <a:no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$8,200,000 </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$94.83 </a:t>
                      </a:r>
                    </a:p>
                  </a:txBody>
                  <a:tcPr marL="6350" marR="6350" marT="6350" marB="0" anchor="b">
                    <a:lnL>
                      <a:noFill/>
                    </a:lnL>
                    <a:lnR>
                      <a:noFill/>
                    </a:lnR>
                    <a:lnT>
                      <a:noFill/>
                    </a:lnT>
                    <a:lnB>
                      <a:noFill/>
                    </a:lnB>
                    <a:no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$8,200,237 </a:t>
                      </a:r>
                    </a:p>
                  </a:txBody>
                  <a:tcPr marL="9525" marR="9525" marT="9525" marB="0" anchor="ctr">
                    <a:lnL>
                      <a:noFill/>
                    </a:lnL>
                    <a:lnR>
                      <a:noFill/>
                    </a:lnR>
                    <a:lnT>
                      <a:noFill/>
                    </a:lnT>
                    <a:lnB>
                      <a:noFill/>
                    </a:lnB>
                    <a:noFill/>
                  </a:tcPr>
                </a:tc>
                <a:tc>
                  <a:txBody>
                    <a:bodyPr/>
                    <a:lstStyle/>
                    <a:p>
                      <a:pPr algn="ctr" rtl="0"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37%</a:t>
                      </a:r>
                    </a:p>
                  </a:txBody>
                  <a:tcPr marL="6350" marR="6350" marT="6350" marB="0" anchor="b">
                    <a:lnL>
                      <a:noFill/>
                    </a:lnL>
                    <a:lnR>
                      <a:noFill/>
                    </a:lnR>
                    <a:lnT>
                      <a:noFill/>
                    </a:lnT>
                    <a:lnB>
                      <a:noFill/>
                    </a:lnB>
                    <a:noFill/>
                  </a:tcPr>
                </a:tc>
                <a:extLst>
                  <a:ext uri="{0D108BD9-81ED-4DB2-BD59-A6C34878D82A}">
                    <a16:rowId xmlns:a16="http://schemas.microsoft.com/office/drawing/2014/main" val="2747058858"/>
                  </a:ext>
                </a:extLst>
              </a:tr>
              <a:tr h="140521">
                <a:tc>
                  <a:txBody>
                    <a:bodyPr/>
                    <a:lstStyle/>
                    <a:p>
                      <a:pPr algn="l" rtl="0" fontAlgn="b"/>
                      <a:r>
                        <a:rPr lang="en-US" sz="800" b="0" i="0" u="none" strike="noStrike">
                          <a:solidFill>
                            <a:srgbClr val="000000"/>
                          </a:solidFill>
                          <a:effectLst/>
                          <a:latin typeface="Arial" panose="020B0604020202020204" pitchFamily="34" charset="0"/>
                          <a:cs typeface="Arial" panose="020B0604020202020204" pitchFamily="34" charset="0"/>
                        </a:rPr>
                        <a:t>1157 Battlecreek Road, Jonesboro, GA</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Atlanta</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On Market</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Q3 - 26</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166,493</a:t>
                      </a:r>
                    </a:p>
                  </a:txBody>
                  <a:tcPr marL="6350" marR="6350" marT="6350" marB="0" anchor="b">
                    <a:lnL>
                      <a:noFill/>
                    </a:lnL>
                    <a:lnR>
                      <a:noFill/>
                    </a:lnR>
                    <a:lnT>
                      <a:noFill/>
                    </a:lnT>
                    <a:lnB>
                      <a:noFill/>
                    </a:lnB>
                    <a:no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Q2 – 25</a:t>
                      </a:r>
                    </a:p>
                  </a:txBody>
                  <a:tcPr marL="6350" marR="6350" marT="6350" marB="0" anchor="b">
                    <a:lnL>
                      <a:noFill/>
                    </a:lnL>
                    <a:lnR>
                      <a:noFill/>
                    </a:lnR>
                    <a:lnT>
                      <a:noFill/>
                    </a:lnT>
                    <a:lnB>
                      <a:noFill/>
                    </a:lnB>
                    <a:no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$12,500,000 </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$75.08 </a:t>
                      </a:r>
                    </a:p>
                  </a:txBody>
                  <a:tcPr marL="6350" marR="6350" marT="6350" marB="0" anchor="b">
                    <a:lnL>
                      <a:noFill/>
                    </a:lnL>
                    <a:lnR>
                      <a:noFill/>
                    </a:lnR>
                    <a:lnT>
                      <a:noFill/>
                    </a:lnT>
                    <a:lnB>
                      <a:noFill/>
                    </a:lnB>
                    <a:no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$11,043,572 </a:t>
                      </a:r>
                    </a:p>
                  </a:txBody>
                  <a:tcPr marL="9525" marR="9525" marT="9525" marB="0" anchor="ctr">
                    <a:lnL>
                      <a:noFill/>
                    </a:lnL>
                    <a:lnR>
                      <a:noFill/>
                    </a:lnR>
                    <a:lnT>
                      <a:noFill/>
                    </a:lnT>
                    <a:lnB>
                      <a:noFill/>
                    </a:lnB>
                    <a:noFill/>
                  </a:tcPr>
                </a:tc>
                <a:tc>
                  <a:txBody>
                    <a:bodyPr/>
                    <a:lstStyle/>
                    <a:p>
                      <a:pPr algn="ctr" rtl="0"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0%</a:t>
                      </a:r>
                    </a:p>
                  </a:txBody>
                  <a:tcPr marL="6350" marR="6350" marT="6350" marB="0" anchor="b">
                    <a:lnL>
                      <a:noFill/>
                    </a:lnL>
                    <a:lnR>
                      <a:noFill/>
                    </a:lnR>
                    <a:lnT>
                      <a:noFill/>
                    </a:lnT>
                    <a:lnB>
                      <a:noFill/>
                    </a:lnB>
                    <a:noFill/>
                  </a:tcPr>
                </a:tc>
                <a:extLst>
                  <a:ext uri="{0D108BD9-81ED-4DB2-BD59-A6C34878D82A}">
                    <a16:rowId xmlns:a16="http://schemas.microsoft.com/office/drawing/2014/main" val="1410292904"/>
                  </a:ext>
                </a:extLst>
              </a:tr>
              <a:tr h="140521">
                <a:tc>
                  <a:txBody>
                    <a:bodyPr/>
                    <a:lstStyle/>
                    <a:p>
                      <a:pPr algn="l" rtl="0" fontAlgn="b"/>
                      <a:r>
                        <a:rPr lang="en-US" sz="800" b="0" i="0" u="none" strike="noStrike">
                          <a:solidFill>
                            <a:srgbClr val="000000"/>
                          </a:solidFill>
                          <a:effectLst/>
                          <a:latin typeface="Arial" panose="020B0604020202020204" pitchFamily="34" charset="0"/>
                          <a:cs typeface="Arial" panose="020B0604020202020204" pitchFamily="34" charset="0"/>
                        </a:rPr>
                        <a:t>5070 Minola Drive, Stonecrest, GA</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Atlanta</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On Market</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Q1 - 26</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48,276</a:t>
                      </a:r>
                    </a:p>
                  </a:txBody>
                  <a:tcPr marL="6350" marR="6350" marT="6350" marB="0" anchor="b">
                    <a:lnL>
                      <a:noFill/>
                    </a:lnL>
                    <a:lnR>
                      <a:noFill/>
                    </a:lnR>
                    <a:lnT>
                      <a:noFill/>
                    </a:lnT>
                    <a:lnB>
                      <a:noFill/>
                    </a:lnB>
                    <a:solidFill>
                      <a:schemeClr val="bg1"/>
                    </a:solid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Q4 – 24</a:t>
                      </a:r>
                    </a:p>
                  </a:txBody>
                  <a:tcPr marL="6350" marR="6350" marT="6350" marB="0" anchor="b">
                    <a:lnL>
                      <a:noFill/>
                    </a:lnL>
                    <a:lnR>
                      <a:noFill/>
                    </a:lnR>
                    <a:lnT>
                      <a:noFill/>
                    </a:lnT>
                    <a:lnB>
                      <a:noFill/>
                    </a:lnB>
                    <a:solidFill>
                      <a:schemeClr val="bg1"/>
                    </a:solid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$4,300,000 </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$89.07 </a:t>
                      </a:r>
                    </a:p>
                  </a:txBody>
                  <a:tcPr marL="6350" marR="6350" marT="6350" marB="0" anchor="b">
                    <a:lnL>
                      <a:noFill/>
                    </a:lnL>
                    <a:lnR>
                      <a:noFill/>
                    </a:lnR>
                    <a:lnT>
                      <a:noFill/>
                    </a:lnT>
                    <a:lnB>
                      <a:noFill/>
                    </a:lnB>
                    <a:no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$3,099,335 </a:t>
                      </a:r>
                    </a:p>
                  </a:txBody>
                  <a:tcPr marL="9525" marR="9525" marT="9525" marB="0" anchor="ctr">
                    <a:lnL>
                      <a:noFill/>
                    </a:lnL>
                    <a:lnR>
                      <a:noFill/>
                    </a:lnR>
                    <a:lnT>
                      <a:noFill/>
                    </a:lnT>
                    <a:lnB>
                      <a:noFill/>
                    </a:lnB>
                    <a:noFill/>
                  </a:tcPr>
                </a:tc>
                <a:tc>
                  <a:txBody>
                    <a:bodyPr/>
                    <a:lstStyle/>
                    <a:p>
                      <a:pPr algn="ctr" rtl="0"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0%</a:t>
                      </a:r>
                    </a:p>
                  </a:txBody>
                  <a:tcPr marL="6350" marR="6350" marT="6350" marB="0" anchor="b">
                    <a:lnL>
                      <a:noFill/>
                    </a:lnL>
                    <a:lnR>
                      <a:noFill/>
                    </a:lnR>
                    <a:lnT>
                      <a:noFill/>
                    </a:lnT>
                    <a:lnB>
                      <a:noFill/>
                    </a:lnB>
                    <a:noFill/>
                  </a:tcPr>
                </a:tc>
                <a:extLst>
                  <a:ext uri="{0D108BD9-81ED-4DB2-BD59-A6C34878D82A}">
                    <a16:rowId xmlns:a16="http://schemas.microsoft.com/office/drawing/2014/main" val="174923640"/>
                  </a:ext>
                </a:extLst>
              </a:tr>
              <a:tr h="140521">
                <a:tc>
                  <a:txBody>
                    <a:bodyPr/>
                    <a:lstStyle/>
                    <a:p>
                      <a:pPr algn="l" rtl="0" fontAlgn="b"/>
                      <a:r>
                        <a:rPr lang="en-US" sz="800" b="0" i="0" u="none" strike="noStrike">
                          <a:solidFill>
                            <a:srgbClr val="000000"/>
                          </a:solidFill>
                          <a:effectLst/>
                          <a:latin typeface="Arial" panose="020B0604020202020204" pitchFamily="34" charset="0"/>
                          <a:cs typeface="Arial" panose="020B0604020202020204" pitchFamily="34" charset="0"/>
                        </a:rPr>
                        <a:t>1000 E 87th St, Chicago, IL</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Chicago</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Soft Market</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Q1-26</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34,330</a:t>
                      </a:r>
                    </a:p>
                  </a:txBody>
                  <a:tcPr marL="6350" marR="6350" marT="6350" marB="0" anchor="b">
                    <a:lnL>
                      <a:noFill/>
                    </a:lnL>
                    <a:lnR>
                      <a:noFill/>
                    </a:lnR>
                    <a:lnT>
                      <a:noFill/>
                    </a:lnT>
                    <a:lnB>
                      <a:noFill/>
                    </a:lnB>
                    <a:solidFill>
                      <a:schemeClr val="bg1"/>
                    </a:solid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Q1 - 25</a:t>
                      </a:r>
                    </a:p>
                  </a:txBody>
                  <a:tcPr marL="6350" marR="6350" marT="6350" marB="0" anchor="b">
                    <a:lnL>
                      <a:noFill/>
                    </a:lnL>
                    <a:lnR>
                      <a:noFill/>
                    </a:lnR>
                    <a:lnT>
                      <a:noFill/>
                    </a:lnT>
                    <a:lnB>
                      <a:noFill/>
                    </a:lnB>
                    <a:solidFill>
                      <a:schemeClr val="bg1"/>
                    </a:solid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$2,060,000 </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$60.01 </a:t>
                      </a:r>
                    </a:p>
                  </a:txBody>
                  <a:tcPr marL="6350" marR="6350" marT="6350" marB="0" anchor="b">
                    <a:lnL>
                      <a:noFill/>
                    </a:lnL>
                    <a:lnR>
                      <a:noFill/>
                    </a:lnR>
                    <a:lnT>
                      <a:noFill/>
                    </a:lnT>
                    <a:lnB>
                      <a:noFill/>
                    </a:lnB>
                    <a:no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$2,891,332 </a:t>
                      </a:r>
                    </a:p>
                  </a:txBody>
                  <a:tcPr marL="9525" marR="9525" marT="9525" marB="0" anchor="ctr">
                    <a:lnL>
                      <a:noFill/>
                    </a:lnL>
                    <a:lnR>
                      <a:noFill/>
                    </a:lnR>
                    <a:lnT>
                      <a:noFill/>
                    </a:lnT>
                    <a:lnB>
                      <a:noFill/>
                    </a:lnB>
                    <a:noFill/>
                  </a:tcPr>
                </a:tc>
                <a:tc>
                  <a:txBody>
                    <a:bodyPr/>
                    <a:lstStyle/>
                    <a:p>
                      <a:pPr algn="ctr" rtl="0"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100%</a:t>
                      </a:r>
                    </a:p>
                  </a:txBody>
                  <a:tcPr marL="6350" marR="6350" marT="6350" marB="0" anchor="b">
                    <a:lnL>
                      <a:noFill/>
                    </a:lnL>
                    <a:lnR>
                      <a:noFill/>
                    </a:lnR>
                    <a:lnT>
                      <a:noFill/>
                    </a:lnT>
                    <a:lnB>
                      <a:noFill/>
                    </a:lnB>
                    <a:noFill/>
                  </a:tcPr>
                </a:tc>
                <a:extLst>
                  <a:ext uri="{0D108BD9-81ED-4DB2-BD59-A6C34878D82A}">
                    <a16:rowId xmlns:a16="http://schemas.microsoft.com/office/drawing/2014/main" val="1845561165"/>
                  </a:ext>
                </a:extLst>
              </a:tr>
              <a:tr h="140521">
                <a:tc>
                  <a:txBody>
                    <a:bodyPr/>
                    <a:lstStyle/>
                    <a:p>
                      <a:pPr algn="l" rtl="0" fontAlgn="b"/>
                      <a:r>
                        <a:rPr lang="en-US" sz="800" b="0" i="0" u="none" strike="noStrike">
                          <a:solidFill>
                            <a:srgbClr val="000000"/>
                          </a:solidFill>
                          <a:effectLst/>
                          <a:latin typeface="Arial" panose="020B0604020202020204" pitchFamily="34" charset="0"/>
                          <a:cs typeface="Arial" panose="020B0604020202020204" pitchFamily="34" charset="0"/>
                        </a:rPr>
                        <a:t>4175 Aero ParkWay, Florence, OH</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Cincinnati</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On Market</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Q4-25</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180,000</a:t>
                      </a:r>
                    </a:p>
                  </a:txBody>
                  <a:tcPr marL="6350" marR="6350" marT="6350" marB="0" anchor="b">
                    <a:lnL>
                      <a:noFill/>
                    </a:lnL>
                    <a:lnR>
                      <a:noFill/>
                    </a:lnR>
                    <a:lnT>
                      <a:noFill/>
                    </a:lnT>
                    <a:lnB>
                      <a:noFill/>
                    </a:lnB>
                    <a:solidFill>
                      <a:schemeClr val="bg1"/>
                    </a:solid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Q4 -24</a:t>
                      </a:r>
                    </a:p>
                  </a:txBody>
                  <a:tcPr marL="6350" marR="6350" marT="6350" marB="0" anchor="b">
                    <a:lnL>
                      <a:noFill/>
                    </a:lnL>
                    <a:lnR>
                      <a:noFill/>
                    </a:lnR>
                    <a:lnT>
                      <a:noFill/>
                    </a:lnT>
                    <a:lnB>
                      <a:noFill/>
                    </a:lnB>
                    <a:solidFill>
                      <a:schemeClr val="bg1"/>
                    </a:solid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$18,200,000 </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$101.11 </a:t>
                      </a:r>
                    </a:p>
                  </a:txBody>
                  <a:tcPr marL="6350" marR="6350" marT="6350" marB="0" anchor="b">
                    <a:lnL>
                      <a:noFill/>
                    </a:lnL>
                    <a:lnR>
                      <a:noFill/>
                    </a:lnR>
                    <a:lnT>
                      <a:noFill/>
                    </a:lnT>
                    <a:lnB>
                      <a:noFill/>
                    </a:lnB>
                    <a:no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$18,005,281 </a:t>
                      </a:r>
                    </a:p>
                  </a:txBody>
                  <a:tcPr marL="9525" marR="9525" marT="9525" marB="0" anchor="ctr">
                    <a:lnL>
                      <a:noFill/>
                    </a:lnL>
                    <a:lnR>
                      <a:noFill/>
                    </a:lnR>
                    <a:lnT>
                      <a:noFill/>
                    </a:lnT>
                    <a:lnB>
                      <a:noFill/>
                    </a:lnB>
                    <a:noFill/>
                  </a:tcPr>
                </a:tc>
                <a:tc>
                  <a:txBody>
                    <a:bodyPr/>
                    <a:lstStyle/>
                    <a:p>
                      <a:pPr algn="ctr" rtl="0"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100%</a:t>
                      </a:r>
                    </a:p>
                  </a:txBody>
                  <a:tcPr marL="6350" marR="6350" marT="6350" marB="0" anchor="b">
                    <a:lnL>
                      <a:noFill/>
                    </a:lnL>
                    <a:lnR>
                      <a:noFill/>
                    </a:lnR>
                    <a:lnT>
                      <a:noFill/>
                    </a:lnT>
                    <a:lnB>
                      <a:noFill/>
                    </a:lnB>
                    <a:noFill/>
                  </a:tcPr>
                </a:tc>
                <a:extLst>
                  <a:ext uri="{0D108BD9-81ED-4DB2-BD59-A6C34878D82A}">
                    <a16:rowId xmlns:a16="http://schemas.microsoft.com/office/drawing/2014/main" val="692270504"/>
                  </a:ext>
                </a:extLst>
              </a:tr>
              <a:tr h="140521">
                <a:tc>
                  <a:txBody>
                    <a:bodyPr/>
                    <a:lstStyle/>
                    <a:p>
                      <a:pPr algn="l" rtl="0" fontAlgn="b"/>
                      <a:r>
                        <a:rPr lang="en-US" sz="800" b="0" i="0" u="none" strike="noStrike">
                          <a:solidFill>
                            <a:srgbClr val="000000"/>
                          </a:solidFill>
                          <a:effectLst/>
                          <a:latin typeface="Arial" panose="020B0604020202020204" pitchFamily="34" charset="0"/>
                          <a:cs typeface="Arial" panose="020B0604020202020204" pitchFamily="34" charset="0"/>
                        </a:rPr>
                        <a:t>3040 - 3050 E 14th Avenue, Columbus, OH</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Columbus</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Taking to Market</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Q4 - 25</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11,518</a:t>
                      </a:r>
                    </a:p>
                  </a:txBody>
                  <a:tcPr marL="6350" marR="6350" marT="6350" marB="0" anchor="b">
                    <a:lnL>
                      <a:noFill/>
                    </a:lnL>
                    <a:lnR>
                      <a:noFill/>
                    </a:lnR>
                    <a:lnT>
                      <a:noFill/>
                    </a:lnT>
                    <a:lnB>
                      <a:noFill/>
                    </a:lnB>
                    <a:solidFill>
                      <a:schemeClr val="bg1"/>
                    </a:solid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Q1 - 25</a:t>
                      </a:r>
                    </a:p>
                  </a:txBody>
                  <a:tcPr marL="6350" marR="6350" marT="6350" marB="0" anchor="b">
                    <a:lnL>
                      <a:noFill/>
                    </a:lnL>
                    <a:lnR>
                      <a:noFill/>
                    </a:lnR>
                    <a:lnT>
                      <a:noFill/>
                    </a:lnT>
                    <a:lnB>
                      <a:noFill/>
                    </a:lnB>
                    <a:solidFill>
                      <a:schemeClr val="bg1"/>
                    </a:solid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$1,340,000 </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$116.34 </a:t>
                      </a:r>
                    </a:p>
                  </a:txBody>
                  <a:tcPr marL="6350" marR="6350" marT="6350" marB="0" anchor="b">
                    <a:lnL>
                      <a:noFill/>
                    </a:lnL>
                    <a:lnR>
                      <a:noFill/>
                    </a:lnR>
                    <a:lnT>
                      <a:noFill/>
                    </a:lnT>
                    <a:lnB>
                      <a:noFill/>
                    </a:lnB>
                    <a:no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$928,932 </a:t>
                      </a:r>
                    </a:p>
                  </a:txBody>
                  <a:tcPr marL="9525" marR="9525" marT="9525" marB="0" anchor="ctr">
                    <a:lnL>
                      <a:noFill/>
                    </a:lnL>
                    <a:lnR>
                      <a:noFill/>
                    </a:lnR>
                    <a:lnT>
                      <a:noFill/>
                    </a:lnT>
                    <a:lnB>
                      <a:noFill/>
                    </a:lnB>
                    <a:noFill/>
                  </a:tcPr>
                </a:tc>
                <a:tc>
                  <a:txBody>
                    <a:bodyPr/>
                    <a:lstStyle/>
                    <a:p>
                      <a:pPr algn="ctr" rtl="0"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100%</a:t>
                      </a:r>
                    </a:p>
                  </a:txBody>
                  <a:tcPr marL="6350" marR="6350" marT="6350" marB="0" anchor="b">
                    <a:lnL>
                      <a:noFill/>
                    </a:lnL>
                    <a:lnR>
                      <a:noFill/>
                    </a:lnR>
                    <a:lnT>
                      <a:noFill/>
                    </a:lnT>
                    <a:lnB>
                      <a:noFill/>
                    </a:lnB>
                    <a:noFill/>
                  </a:tcPr>
                </a:tc>
                <a:extLst>
                  <a:ext uri="{0D108BD9-81ED-4DB2-BD59-A6C34878D82A}">
                    <a16:rowId xmlns:a16="http://schemas.microsoft.com/office/drawing/2014/main" val="1649158284"/>
                  </a:ext>
                </a:extLst>
              </a:tr>
              <a:tr h="88488">
                <a:tc>
                  <a:txBody>
                    <a:bodyPr/>
                    <a:lstStyle/>
                    <a:p>
                      <a:pPr algn="l" rtl="0" fontAlgn="b"/>
                      <a:r>
                        <a:rPr lang="en-US" sz="800" b="0" i="0" u="none" strike="noStrike">
                          <a:solidFill>
                            <a:srgbClr val="000000"/>
                          </a:solidFill>
                          <a:effectLst/>
                          <a:latin typeface="Arial" panose="020B0604020202020204" pitchFamily="34" charset="0"/>
                          <a:cs typeface="Arial" panose="020B0604020202020204" pitchFamily="34" charset="0"/>
                        </a:rPr>
                        <a:t>3045 - 3065 Switzer Avenue, Columbus, OH</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Columbus</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Taking to Market</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Q4 - 25</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17,930</a:t>
                      </a:r>
                    </a:p>
                  </a:txBody>
                  <a:tcPr marL="6350" marR="6350" marT="6350" marB="0" anchor="b">
                    <a:lnL>
                      <a:noFill/>
                    </a:lnL>
                    <a:lnR>
                      <a:noFill/>
                    </a:lnR>
                    <a:lnT>
                      <a:noFill/>
                    </a:lnT>
                    <a:lnB>
                      <a:noFill/>
                    </a:lnB>
                    <a:solidFill>
                      <a:schemeClr val="bg1"/>
                    </a:solid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Q2 - 25</a:t>
                      </a:r>
                    </a:p>
                  </a:txBody>
                  <a:tcPr marL="6350" marR="6350" marT="6350" marB="0" anchor="b">
                    <a:lnL>
                      <a:noFill/>
                    </a:lnL>
                    <a:lnR>
                      <a:noFill/>
                    </a:lnR>
                    <a:lnT>
                      <a:noFill/>
                    </a:lnT>
                    <a:lnB>
                      <a:noFill/>
                    </a:lnB>
                    <a:solidFill>
                      <a:schemeClr val="bg1"/>
                    </a:solid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$2,090,000 </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$116.56 </a:t>
                      </a:r>
                    </a:p>
                  </a:txBody>
                  <a:tcPr marL="6350" marR="6350" marT="6350" marB="0" anchor="b">
                    <a:lnL>
                      <a:noFill/>
                    </a:lnL>
                    <a:lnR>
                      <a:noFill/>
                    </a:lnR>
                    <a:lnT>
                      <a:noFill/>
                    </a:lnT>
                    <a:lnB>
                      <a:noFill/>
                    </a:lnB>
                    <a:no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$1,481,162 </a:t>
                      </a:r>
                    </a:p>
                  </a:txBody>
                  <a:tcPr marL="9525" marR="9525" marT="9525" marB="0" anchor="ctr">
                    <a:lnL>
                      <a:noFill/>
                    </a:lnL>
                    <a:lnR>
                      <a:noFill/>
                    </a:lnR>
                    <a:lnT>
                      <a:noFill/>
                    </a:lnT>
                    <a:lnB>
                      <a:noFill/>
                    </a:lnB>
                    <a:noFill/>
                  </a:tcPr>
                </a:tc>
                <a:tc>
                  <a:txBody>
                    <a:bodyPr/>
                    <a:lstStyle/>
                    <a:p>
                      <a:pPr algn="ctr" rtl="0"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100%</a:t>
                      </a:r>
                    </a:p>
                  </a:txBody>
                  <a:tcPr marL="6350" marR="6350" marT="6350" marB="0" anchor="b">
                    <a:lnL>
                      <a:noFill/>
                    </a:lnL>
                    <a:lnR>
                      <a:noFill/>
                    </a:lnR>
                    <a:lnT>
                      <a:noFill/>
                    </a:lnT>
                    <a:lnB>
                      <a:noFill/>
                    </a:lnB>
                    <a:noFill/>
                  </a:tcPr>
                </a:tc>
                <a:extLst>
                  <a:ext uri="{0D108BD9-81ED-4DB2-BD59-A6C34878D82A}">
                    <a16:rowId xmlns:a16="http://schemas.microsoft.com/office/drawing/2014/main" val="3470104382"/>
                  </a:ext>
                </a:extLst>
              </a:tr>
              <a:tr h="140521">
                <a:tc>
                  <a:txBody>
                    <a:bodyPr/>
                    <a:lstStyle/>
                    <a:p>
                      <a:pPr algn="l" rtl="0" fontAlgn="b"/>
                      <a:r>
                        <a:rPr lang="en-US" sz="800" b="0" i="0" u="none" strike="noStrike">
                          <a:solidFill>
                            <a:srgbClr val="000000"/>
                          </a:solidFill>
                          <a:effectLst/>
                          <a:latin typeface="Arial" panose="020B0604020202020204" pitchFamily="34" charset="0"/>
                          <a:cs typeface="Arial" panose="020B0604020202020204" pitchFamily="34" charset="0"/>
                        </a:rPr>
                        <a:t>1149 - 1161 Rarig Avenue, Columbus, OH</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Columbus</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Taking to Market</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Q4 - 25</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28,808</a:t>
                      </a:r>
                    </a:p>
                  </a:txBody>
                  <a:tcPr marL="6350" marR="6350" marT="6350" marB="0" anchor="b">
                    <a:lnL>
                      <a:noFill/>
                    </a:lnL>
                    <a:lnR>
                      <a:noFill/>
                    </a:lnR>
                    <a:lnT>
                      <a:noFill/>
                    </a:lnT>
                    <a:lnB>
                      <a:noFill/>
                    </a:lnB>
                    <a:solidFill>
                      <a:schemeClr val="bg1"/>
                    </a:solid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Q1 - 25</a:t>
                      </a:r>
                    </a:p>
                  </a:txBody>
                  <a:tcPr marL="6350" marR="6350" marT="6350" marB="0" anchor="b">
                    <a:lnL>
                      <a:noFill/>
                    </a:lnL>
                    <a:lnR>
                      <a:noFill/>
                    </a:lnR>
                    <a:lnT>
                      <a:noFill/>
                    </a:lnT>
                    <a:lnB>
                      <a:noFill/>
                    </a:lnB>
                    <a:solidFill>
                      <a:schemeClr val="bg1"/>
                    </a:solid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$2,980,000 </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$103.44 </a:t>
                      </a:r>
                    </a:p>
                  </a:txBody>
                  <a:tcPr marL="6350" marR="6350" marT="6350" marB="0" anchor="b">
                    <a:lnL>
                      <a:noFill/>
                    </a:lnL>
                    <a:lnR>
                      <a:noFill/>
                    </a:lnR>
                    <a:lnT>
                      <a:noFill/>
                    </a:lnT>
                    <a:lnB>
                      <a:noFill/>
                    </a:lnB>
                    <a:no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$1,937,735 </a:t>
                      </a:r>
                    </a:p>
                  </a:txBody>
                  <a:tcPr marL="9525" marR="9525" marT="9525" marB="0" anchor="ctr">
                    <a:lnL>
                      <a:noFill/>
                    </a:lnL>
                    <a:lnR>
                      <a:noFill/>
                    </a:lnR>
                    <a:lnT>
                      <a:noFill/>
                    </a:lnT>
                    <a:lnB>
                      <a:noFill/>
                    </a:lnB>
                    <a:noFill/>
                  </a:tcPr>
                </a:tc>
                <a:tc>
                  <a:txBody>
                    <a:bodyPr/>
                    <a:lstStyle/>
                    <a:p>
                      <a:pPr algn="ctr" rtl="0"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100%</a:t>
                      </a:r>
                    </a:p>
                  </a:txBody>
                  <a:tcPr marL="6350" marR="6350" marT="6350" marB="0" anchor="b">
                    <a:lnL>
                      <a:noFill/>
                    </a:lnL>
                    <a:lnR>
                      <a:noFill/>
                    </a:lnR>
                    <a:lnT>
                      <a:noFill/>
                    </a:lnT>
                    <a:lnB>
                      <a:noFill/>
                    </a:lnB>
                    <a:noFill/>
                  </a:tcPr>
                </a:tc>
                <a:extLst>
                  <a:ext uri="{0D108BD9-81ED-4DB2-BD59-A6C34878D82A}">
                    <a16:rowId xmlns:a16="http://schemas.microsoft.com/office/drawing/2014/main" val="282442964"/>
                  </a:ext>
                </a:extLst>
              </a:tr>
              <a:tr h="140521">
                <a:tc>
                  <a:txBody>
                    <a:bodyPr/>
                    <a:lstStyle/>
                    <a:p>
                      <a:pPr algn="l" rtl="0" fontAlgn="b"/>
                      <a:r>
                        <a:rPr lang="en-US" sz="800" b="0" i="0" u="none" strike="noStrike">
                          <a:solidFill>
                            <a:srgbClr val="000000"/>
                          </a:solidFill>
                          <a:effectLst/>
                          <a:latin typeface="Arial" panose="020B0604020202020204" pitchFamily="34" charset="0"/>
                          <a:cs typeface="Arial" panose="020B0604020202020204" pitchFamily="34" charset="0"/>
                        </a:rPr>
                        <a:t>3000 - 3004 E 14th Avenue, Columbus, OH</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Columbus</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Taking to Market</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Q4 - 25</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61,850</a:t>
                      </a:r>
                    </a:p>
                  </a:txBody>
                  <a:tcPr marL="6350" marR="6350" marT="6350" marB="0" anchor="b">
                    <a:lnL>
                      <a:noFill/>
                    </a:lnL>
                    <a:lnR>
                      <a:noFill/>
                    </a:lnR>
                    <a:lnT>
                      <a:noFill/>
                    </a:lnT>
                    <a:lnB>
                      <a:noFill/>
                    </a:lnB>
                    <a:solidFill>
                      <a:schemeClr val="bg1"/>
                    </a:solid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Q1 - 25</a:t>
                      </a:r>
                    </a:p>
                  </a:txBody>
                  <a:tcPr marL="6350" marR="6350" marT="6350" marB="0" anchor="b">
                    <a:lnL>
                      <a:noFill/>
                    </a:lnL>
                    <a:lnR>
                      <a:noFill/>
                    </a:lnR>
                    <a:lnT>
                      <a:noFill/>
                    </a:lnT>
                    <a:lnB>
                      <a:noFill/>
                    </a:lnB>
                    <a:solidFill>
                      <a:schemeClr val="bg1"/>
                    </a:solid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$6,630,000 </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$107.19 </a:t>
                      </a:r>
                    </a:p>
                  </a:txBody>
                  <a:tcPr marL="6350" marR="6350" marT="6350" marB="0" anchor="b">
                    <a:lnL>
                      <a:noFill/>
                    </a:lnL>
                    <a:lnR>
                      <a:noFill/>
                    </a:lnR>
                    <a:lnT>
                      <a:noFill/>
                    </a:lnT>
                    <a:lnB>
                      <a:noFill/>
                    </a:lnB>
                    <a:no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$4,347,756 </a:t>
                      </a:r>
                    </a:p>
                  </a:txBody>
                  <a:tcPr marL="9525" marR="9525" marT="9525" marB="0" anchor="ctr">
                    <a:lnL>
                      <a:noFill/>
                    </a:lnL>
                    <a:lnR>
                      <a:noFill/>
                    </a:lnR>
                    <a:lnT>
                      <a:noFill/>
                    </a:lnT>
                    <a:lnB>
                      <a:noFill/>
                    </a:lnB>
                    <a:noFill/>
                  </a:tcPr>
                </a:tc>
                <a:tc>
                  <a:txBody>
                    <a:bodyPr/>
                    <a:lstStyle/>
                    <a:p>
                      <a:pPr algn="ctr" rtl="0"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100%</a:t>
                      </a:r>
                    </a:p>
                  </a:txBody>
                  <a:tcPr marL="6350" marR="6350" marT="6350" marB="0" anchor="b">
                    <a:lnL>
                      <a:noFill/>
                    </a:lnL>
                    <a:lnR>
                      <a:noFill/>
                    </a:lnR>
                    <a:lnT>
                      <a:noFill/>
                    </a:lnT>
                    <a:lnB>
                      <a:noFill/>
                    </a:lnB>
                    <a:noFill/>
                  </a:tcPr>
                </a:tc>
                <a:extLst>
                  <a:ext uri="{0D108BD9-81ED-4DB2-BD59-A6C34878D82A}">
                    <a16:rowId xmlns:a16="http://schemas.microsoft.com/office/drawing/2014/main" val="741695710"/>
                  </a:ext>
                </a:extLst>
              </a:tr>
              <a:tr h="140521">
                <a:tc>
                  <a:txBody>
                    <a:bodyPr/>
                    <a:lstStyle/>
                    <a:p>
                      <a:pPr algn="l" rtl="0" fontAlgn="b"/>
                      <a:r>
                        <a:rPr lang="en-US" sz="800" b="0" i="0" u="none" strike="noStrike">
                          <a:solidFill>
                            <a:srgbClr val="000000"/>
                          </a:solidFill>
                          <a:effectLst/>
                          <a:latin typeface="Arial" panose="020B0604020202020204" pitchFamily="34" charset="0"/>
                          <a:cs typeface="Arial" panose="020B0604020202020204" pitchFamily="34" charset="0"/>
                        </a:rPr>
                        <a:t>1919 Avenue E, Lubbock, TX</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Dallas</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On Hold</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Q1 - 26</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79,970</a:t>
                      </a:r>
                    </a:p>
                  </a:txBody>
                  <a:tcPr marL="6350" marR="6350" marT="6350" marB="0" anchor="b">
                    <a:lnL>
                      <a:noFill/>
                    </a:lnL>
                    <a:lnR>
                      <a:noFill/>
                    </a:lnR>
                    <a:lnT>
                      <a:noFill/>
                    </a:lnT>
                    <a:lnB>
                      <a:noFill/>
                    </a:lnB>
                    <a:solidFill>
                      <a:schemeClr val="bg1"/>
                    </a:solid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Q2 - 25</a:t>
                      </a:r>
                    </a:p>
                  </a:txBody>
                  <a:tcPr marL="6350" marR="6350" marT="6350" marB="0" anchor="b">
                    <a:lnL>
                      <a:noFill/>
                    </a:lnL>
                    <a:lnR>
                      <a:noFill/>
                    </a:lnR>
                    <a:lnT>
                      <a:noFill/>
                    </a:lnT>
                    <a:lnB>
                      <a:noFill/>
                    </a:lnB>
                    <a:solidFill>
                      <a:schemeClr val="bg1"/>
                    </a:solid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$6,600,000 </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$81.28 </a:t>
                      </a:r>
                    </a:p>
                  </a:txBody>
                  <a:tcPr marL="6350" marR="6350" marT="6350" marB="0" anchor="b">
                    <a:lnL>
                      <a:noFill/>
                    </a:lnL>
                    <a:lnR>
                      <a:noFill/>
                    </a:lnR>
                    <a:lnT>
                      <a:noFill/>
                    </a:lnT>
                    <a:lnB>
                      <a:noFill/>
                    </a:lnB>
                    <a:no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$5,295,147 </a:t>
                      </a:r>
                    </a:p>
                  </a:txBody>
                  <a:tcPr marL="9525" marR="9525" marT="9525" marB="0" anchor="ctr">
                    <a:lnL>
                      <a:noFill/>
                    </a:lnL>
                    <a:lnR>
                      <a:noFill/>
                    </a:lnR>
                    <a:lnT>
                      <a:noFill/>
                    </a:lnT>
                    <a:lnB>
                      <a:noFill/>
                    </a:lnB>
                    <a:noFill/>
                  </a:tcPr>
                </a:tc>
                <a:tc>
                  <a:txBody>
                    <a:bodyPr/>
                    <a:lstStyle/>
                    <a:p>
                      <a:pPr algn="ctr" rtl="0"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100%</a:t>
                      </a:r>
                    </a:p>
                  </a:txBody>
                  <a:tcPr marL="6350" marR="6350" marT="6350" marB="0" anchor="b">
                    <a:lnL>
                      <a:noFill/>
                    </a:lnL>
                    <a:lnR>
                      <a:noFill/>
                    </a:lnR>
                    <a:lnT>
                      <a:noFill/>
                    </a:lnT>
                    <a:lnB>
                      <a:noFill/>
                    </a:lnB>
                    <a:noFill/>
                  </a:tcPr>
                </a:tc>
                <a:extLst>
                  <a:ext uri="{0D108BD9-81ED-4DB2-BD59-A6C34878D82A}">
                    <a16:rowId xmlns:a16="http://schemas.microsoft.com/office/drawing/2014/main" val="989191847"/>
                  </a:ext>
                </a:extLst>
              </a:tr>
              <a:tr h="140521">
                <a:tc>
                  <a:txBody>
                    <a:bodyPr/>
                    <a:lstStyle/>
                    <a:p>
                      <a:pPr algn="l" rtl="0" fontAlgn="b"/>
                      <a:r>
                        <a:rPr lang="en-US" sz="800" b="0" i="0" u="none" strike="noStrike">
                          <a:solidFill>
                            <a:srgbClr val="000000"/>
                          </a:solidFill>
                          <a:effectLst/>
                          <a:latin typeface="Arial" panose="020B0604020202020204" pitchFamily="34" charset="0"/>
                          <a:cs typeface="Arial" panose="020B0604020202020204" pitchFamily="34" charset="0"/>
                        </a:rPr>
                        <a:t>3857 Miller, Garland, TX</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Dallas</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Design Phase</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Q3 -25</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Land</a:t>
                      </a:r>
                    </a:p>
                  </a:txBody>
                  <a:tcPr marL="6350" marR="6350" marT="6350" marB="0" anchor="b">
                    <a:lnL>
                      <a:noFill/>
                    </a:lnL>
                    <a:lnR>
                      <a:noFill/>
                    </a:lnR>
                    <a:lnT>
                      <a:noFill/>
                    </a:lnT>
                    <a:lnB>
                      <a:noFill/>
                    </a:lnB>
                    <a:solidFill>
                      <a:schemeClr val="bg1"/>
                    </a:solid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Q3 - 24</a:t>
                      </a:r>
                    </a:p>
                  </a:txBody>
                  <a:tcPr marL="6350" marR="6350" marT="6350" marB="0" anchor="b">
                    <a:lnL>
                      <a:noFill/>
                    </a:lnL>
                    <a:lnR>
                      <a:noFill/>
                    </a:lnR>
                    <a:lnT>
                      <a:noFill/>
                    </a:lnT>
                    <a:lnB>
                      <a:noFill/>
                    </a:lnB>
                    <a:solidFill>
                      <a:schemeClr val="bg1"/>
                    </a:solid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$1,070,000 </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N/A</a:t>
                      </a:r>
                    </a:p>
                  </a:txBody>
                  <a:tcPr marL="6350" marR="6350" marT="6350" marB="0" anchor="b">
                    <a:lnL>
                      <a:noFill/>
                    </a:lnL>
                    <a:lnR>
                      <a:noFill/>
                    </a:lnR>
                    <a:lnT>
                      <a:noFill/>
                    </a:lnT>
                    <a:lnB>
                      <a:noFill/>
                    </a:lnB>
                    <a:no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$5,112,486 </a:t>
                      </a:r>
                    </a:p>
                  </a:txBody>
                  <a:tcPr marL="9525" marR="9525" marT="9525" marB="0" anchor="ctr">
                    <a:lnL>
                      <a:noFill/>
                    </a:lnL>
                    <a:lnR>
                      <a:noFill/>
                    </a:lnR>
                    <a:lnT>
                      <a:noFill/>
                    </a:lnT>
                    <a:lnB>
                      <a:noFill/>
                    </a:lnB>
                    <a:noFill/>
                  </a:tcPr>
                </a:tc>
                <a:tc>
                  <a:txBody>
                    <a:bodyPr/>
                    <a:lstStyle/>
                    <a:p>
                      <a:pPr algn="ctr" rtl="0"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N/A</a:t>
                      </a:r>
                    </a:p>
                  </a:txBody>
                  <a:tcPr marL="6350" marR="6350" marT="6350" marB="0" anchor="b">
                    <a:lnL>
                      <a:noFill/>
                    </a:lnL>
                    <a:lnR>
                      <a:noFill/>
                    </a:lnR>
                    <a:lnT>
                      <a:noFill/>
                    </a:lnT>
                    <a:lnB>
                      <a:noFill/>
                    </a:lnB>
                    <a:noFill/>
                  </a:tcPr>
                </a:tc>
                <a:extLst>
                  <a:ext uri="{0D108BD9-81ED-4DB2-BD59-A6C34878D82A}">
                    <a16:rowId xmlns:a16="http://schemas.microsoft.com/office/drawing/2014/main" val="1741249095"/>
                  </a:ext>
                </a:extLst>
              </a:tr>
              <a:tr h="140521">
                <a:tc>
                  <a:txBody>
                    <a:bodyPr/>
                    <a:lstStyle/>
                    <a:p>
                      <a:pPr algn="l" rtl="0" fontAlgn="b"/>
                      <a:r>
                        <a:rPr lang="en-US" sz="800" b="0" i="0" u="none" strike="noStrike">
                          <a:solidFill>
                            <a:srgbClr val="000000"/>
                          </a:solidFill>
                          <a:effectLst/>
                          <a:latin typeface="Arial" panose="020B0604020202020204" pitchFamily="34" charset="0"/>
                          <a:cs typeface="Arial" panose="020B0604020202020204" pitchFamily="34" charset="0"/>
                        </a:rPr>
                        <a:t>11839 Shiloh Road, Dallas, TX</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Dallas</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Soft Market</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Q2 – 26</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99,750 SF</a:t>
                      </a:r>
                    </a:p>
                  </a:txBody>
                  <a:tcPr marL="6350" marR="6350" marT="6350" marB="0" anchor="b">
                    <a:lnL>
                      <a:noFill/>
                    </a:lnL>
                    <a:lnR>
                      <a:noFill/>
                    </a:lnR>
                    <a:lnT>
                      <a:noFill/>
                    </a:lnT>
                    <a:lnB>
                      <a:noFill/>
                    </a:lnB>
                    <a:solidFill>
                      <a:schemeClr val="bg1"/>
                    </a:solid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Q2 – 25</a:t>
                      </a:r>
                    </a:p>
                  </a:txBody>
                  <a:tcPr marL="6350" marR="6350" marT="6350" marB="0" anchor="b">
                    <a:lnL>
                      <a:noFill/>
                    </a:lnL>
                    <a:lnR>
                      <a:noFill/>
                    </a:lnR>
                    <a:lnT>
                      <a:noFill/>
                    </a:lnT>
                    <a:lnB>
                      <a:noFill/>
                    </a:lnB>
                    <a:solidFill>
                      <a:schemeClr val="bg1"/>
                    </a:solid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$14,600,000 </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$146.37 </a:t>
                      </a:r>
                    </a:p>
                  </a:txBody>
                  <a:tcPr marL="6350" marR="6350" marT="6350" marB="0" anchor="b">
                    <a:lnL>
                      <a:noFill/>
                    </a:lnL>
                    <a:lnR>
                      <a:noFill/>
                    </a:lnR>
                    <a:lnT>
                      <a:noFill/>
                    </a:lnT>
                    <a:lnB>
                      <a:noFill/>
                    </a:lnB>
                    <a:no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$15,055,400 </a:t>
                      </a:r>
                    </a:p>
                  </a:txBody>
                  <a:tcPr marL="9525" marR="9525" marT="9525" marB="0" anchor="ctr">
                    <a:lnL>
                      <a:noFill/>
                    </a:lnL>
                    <a:lnR>
                      <a:noFill/>
                    </a:lnR>
                    <a:lnT>
                      <a:noFill/>
                    </a:lnT>
                    <a:lnB>
                      <a:noFill/>
                    </a:lnB>
                    <a:noFill/>
                  </a:tcPr>
                </a:tc>
                <a:tc>
                  <a:txBody>
                    <a:bodyPr/>
                    <a:lstStyle/>
                    <a:p>
                      <a:pPr algn="ctr" rtl="0"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0%</a:t>
                      </a:r>
                    </a:p>
                  </a:txBody>
                  <a:tcPr marL="6350" marR="6350" marT="6350" marB="0" anchor="b">
                    <a:lnL>
                      <a:noFill/>
                    </a:lnL>
                    <a:lnR>
                      <a:noFill/>
                    </a:lnR>
                    <a:lnT>
                      <a:noFill/>
                    </a:lnT>
                    <a:lnB>
                      <a:noFill/>
                    </a:lnB>
                    <a:noFill/>
                  </a:tcPr>
                </a:tc>
                <a:extLst>
                  <a:ext uri="{0D108BD9-81ED-4DB2-BD59-A6C34878D82A}">
                    <a16:rowId xmlns:a16="http://schemas.microsoft.com/office/drawing/2014/main" val="3759090419"/>
                  </a:ext>
                </a:extLst>
              </a:tr>
              <a:tr h="140521">
                <a:tc>
                  <a:txBody>
                    <a:bodyPr/>
                    <a:lstStyle/>
                    <a:p>
                      <a:pPr algn="l" rtl="0" fontAlgn="b"/>
                      <a:r>
                        <a:rPr lang="en-US" sz="800" b="0" i="0" u="none" strike="noStrike">
                          <a:solidFill>
                            <a:srgbClr val="000000"/>
                          </a:solidFill>
                          <a:effectLst/>
                          <a:latin typeface="Arial" panose="020B0604020202020204" pitchFamily="34" charset="0"/>
                          <a:cs typeface="Arial" panose="020B0604020202020204" pitchFamily="34" charset="0"/>
                        </a:rPr>
                        <a:t>225 Bobrick Drive, Jackson, TN</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Memphis</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LOI</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Q4-25</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100,000</a:t>
                      </a:r>
                    </a:p>
                  </a:txBody>
                  <a:tcPr marL="6350" marR="6350" marT="6350" marB="0" anchor="b">
                    <a:lnL>
                      <a:noFill/>
                    </a:lnL>
                    <a:lnR>
                      <a:noFill/>
                    </a:lnR>
                    <a:lnT>
                      <a:noFill/>
                    </a:lnT>
                    <a:lnB>
                      <a:noFill/>
                    </a:lnB>
                    <a:solidFill>
                      <a:schemeClr val="bg1"/>
                    </a:solid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Q1 - 25</a:t>
                      </a:r>
                    </a:p>
                  </a:txBody>
                  <a:tcPr marL="6350" marR="6350" marT="6350" marB="0" anchor="b">
                    <a:lnL>
                      <a:noFill/>
                    </a:lnL>
                    <a:lnR>
                      <a:noFill/>
                    </a:lnR>
                    <a:lnT>
                      <a:noFill/>
                    </a:lnT>
                    <a:lnB>
                      <a:noFill/>
                    </a:lnB>
                    <a:solidFill>
                      <a:schemeClr val="bg1"/>
                    </a:solid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$4,600,000 </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$46.00 </a:t>
                      </a:r>
                    </a:p>
                  </a:txBody>
                  <a:tcPr marL="6350" marR="6350" marT="6350" marB="0" anchor="b">
                    <a:lnL>
                      <a:noFill/>
                    </a:lnL>
                    <a:lnR>
                      <a:noFill/>
                    </a:lnR>
                    <a:lnT>
                      <a:noFill/>
                    </a:lnT>
                    <a:lnB>
                      <a:noFill/>
                    </a:lnB>
                    <a:no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$2,985,754 </a:t>
                      </a:r>
                    </a:p>
                  </a:txBody>
                  <a:tcPr marL="9525" marR="9525" marT="9525" marB="0" anchor="ctr">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$4,800,000 </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67%</a:t>
                      </a:r>
                    </a:p>
                  </a:txBody>
                  <a:tcPr marL="6350" marR="6350" marT="6350" marB="0" anchor="b">
                    <a:lnL>
                      <a:noFill/>
                    </a:lnL>
                    <a:lnR>
                      <a:noFill/>
                    </a:lnR>
                    <a:lnT>
                      <a:noFill/>
                    </a:lnT>
                    <a:lnB>
                      <a:noFill/>
                    </a:lnB>
                    <a:noFill/>
                  </a:tcPr>
                </a:tc>
                <a:extLst>
                  <a:ext uri="{0D108BD9-81ED-4DB2-BD59-A6C34878D82A}">
                    <a16:rowId xmlns:a16="http://schemas.microsoft.com/office/drawing/2014/main" val="2704286080"/>
                  </a:ext>
                </a:extLst>
              </a:tr>
              <a:tr h="140521">
                <a:tc>
                  <a:txBody>
                    <a:bodyPr/>
                    <a:lstStyle/>
                    <a:p>
                      <a:pPr algn="l" rtl="0" fontAlgn="b"/>
                      <a:r>
                        <a:rPr lang="en-US" sz="800" b="0" i="0" u="none" strike="noStrike">
                          <a:solidFill>
                            <a:srgbClr val="000000"/>
                          </a:solidFill>
                          <a:effectLst/>
                          <a:latin typeface="Arial" panose="020B0604020202020204" pitchFamily="34" charset="0"/>
                          <a:cs typeface="Arial" panose="020B0604020202020204" pitchFamily="34" charset="0"/>
                        </a:rPr>
                        <a:t>4290 Delp Street, Memphis, TN</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Memphis</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LOI</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Q4-25</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153,216</a:t>
                      </a:r>
                    </a:p>
                  </a:txBody>
                  <a:tcPr marL="6350" marR="6350" marT="6350" marB="0" anchor="b">
                    <a:lnL>
                      <a:noFill/>
                    </a:lnL>
                    <a:lnR>
                      <a:noFill/>
                    </a:lnR>
                    <a:lnT>
                      <a:noFill/>
                    </a:lnT>
                    <a:lnB>
                      <a:noFill/>
                    </a:lnB>
                    <a:solidFill>
                      <a:schemeClr val="bg1"/>
                    </a:solid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Q4 -24</a:t>
                      </a:r>
                    </a:p>
                  </a:txBody>
                  <a:tcPr marL="6350" marR="6350" marT="6350" marB="0" anchor="b">
                    <a:lnL>
                      <a:noFill/>
                    </a:lnL>
                    <a:lnR>
                      <a:noFill/>
                    </a:lnR>
                    <a:lnT>
                      <a:noFill/>
                    </a:lnT>
                    <a:lnB>
                      <a:noFill/>
                    </a:lnB>
                    <a:solidFill>
                      <a:schemeClr val="bg1"/>
                    </a:solid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$8,100,000 </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$52.87 </a:t>
                      </a:r>
                    </a:p>
                  </a:txBody>
                  <a:tcPr marL="6350" marR="6350" marT="6350" marB="0" anchor="b">
                    <a:lnL>
                      <a:noFill/>
                    </a:lnL>
                    <a:lnR>
                      <a:noFill/>
                    </a:lnR>
                    <a:lnT>
                      <a:noFill/>
                    </a:lnT>
                    <a:lnB>
                      <a:noFill/>
                    </a:lnB>
                    <a:no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$8,299,486 </a:t>
                      </a:r>
                    </a:p>
                  </a:txBody>
                  <a:tcPr marL="9525" marR="9525" marT="9525" marB="0" anchor="ctr">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$8,100,000 </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100%</a:t>
                      </a:r>
                    </a:p>
                  </a:txBody>
                  <a:tcPr marL="6350" marR="6350" marT="6350" marB="0" anchor="b">
                    <a:lnL>
                      <a:noFill/>
                    </a:lnL>
                    <a:lnR>
                      <a:noFill/>
                    </a:lnR>
                    <a:lnT>
                      <a:noFill/>
                    </a:lnT>
                    <a:lnB>
                      <a:noFill/>
                    </a:lnB>
                    <a:noFill/>
                  </a:tcPr>
                </a:tc>
                <a:extLst>
                  <a:ext uri="{0D108BD9-81ED-4DB2-BD59-A6C34878D82A}">
                    <a16:rowId xmlns:a16="http://schemas.microsoft.com/office/drawing/2014/main" val="4056222212"/>
                  </a:ext>
                </a:extLst>
              </a:tr>
              <a:tr h="140521">
                <a:tc>
                  <a:txBody>
                    <a:bodyPr/>
                    <a:lstStyle/>
                    <a:p>
                      <a:pPr algn="l" rtl="0" fontAlgn="b"/>
                      <a:r>
                        <a:rPr lang="en-US" sz="800" b="0" i="0" u="none" strike="noStrike">
                          <a:solidFill>
                            <a:srgbClr val="000000"/>
                          </a:solidFill>
                          <a:effectLst/>
                          <a:latin typeface="Arial" panose="020B0604020202020204" pitchFamily="34" charset="0"/>
                          <a:cs typeface="Arial" panose="020B0604020202020204" pitchFamily="34" charset="0"/>
                        </a:rPr>
                        <a:t>4319 Delp Street, Memphis, TN</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Memphis</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LOI</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Q4-25</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144,000</a:t>
                      </a:r>
                    </a:p>
                  </a:txBody>
                  <a:tcPr marL="6350" marR="6350" marT="6350" marB="0" anchor="b">
                    <a:lnL>
                      <a:noFill/>
                    </a:lnL>
                    <a:lnR>
                      <a:noFill/>
                    </a:lnR>
                    <a:lnT>
                      <a:noFill/>
                    </a:lnT>
                    <a:lnB>
                      <a:noFill/>
                    </a:lnB>
                    <a:solidFill>
                      <a:schemeClr val="bg1"/>
                    </a:solid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Q3 - 24</a:t>
                      </a:r>
                    </a:p>
                  </a:txBody>
                  <a:tcPr marL="6350" marR="6350" marT="6350" marB="0" anchor="b">
                    <a:lnL>
                      <a:noFill/>
                    </a:lnL>
                    <a:lnR>
                      <a:noFill/>
                    </a:lnR>
                    <a:lnT>
                      <a:noFill/>
                    </a:lnT>
                    <a:lnB>
                      <a:noFill/>
                    </a:lnB>
                    <a:solidFill>
                      <a:schemeClr val="bg1"/>
                    </a:solid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$8,000,000 </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$55.56 </a:t>
                      </a:r>
                    </a:p>
                  </a:txBody>
                  <a:tcPr marL="6350" marR="6350" marT="6350" marB="0" anchor="b">
                    <a:lnL>
                      <a:noFill/>
                    </a:lnL>
                    <a:lnR>
                      <a:noFill/>
                    </a:lnR>
                    <a:lnT>
                      <a:noFill/>
                    </a:lnT>
                    <a:lnB>
                      <a:noFill/>
                    </a:lnB>
                    <a:no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$1,189,557 </a:t>
                      </a:r>
                    </a:p>
                  </a:txBody>
                  <a:tcPr marL="9525" marR="9525" marT="9525" marB="0" anchor="ctr">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$8,000,000 </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50%</a:t>
                      </a:r>
                    </a:p>
                  </a:txBody>
                  <a:tcPr marL="6350" marR="6350" marT="6350" marB="0" anchor="b">
                    <a:lnL>
                      <a:noFill/>
                    </a:lnL>
                    <a:lnR>
                      <a:noFill/>
                    </a:lnR>
                    <a:lnT>
                      <a:noFill/>
                    </a:lnT>
                    <a:lnB>
                      <a:noFill/>
                    </a:lnB>
                    <a:noFill/>
                  </a:tcPr>
                </a:tc>
                <a:extLst>
                  <a:ext uri="{0D108BD9-81ED-4DB2-BD59-A6C34878D82A}">
                    <a16:rowId xmlns:a16="http://schemas.microsoft.com/office/drawing/2014/main" val="3345918185"/>
                  </a:ext>
                </a:extLst>
              </a:tr>
              <a:tr h="140521">
                <a:tc>
                  <a:txBody>
                    <a:bodyPr/>
                    <a:lstStyle/>
                    <a:p>
                      <a:pPr algn="l" rtl="0" fontAlgn="b"/>
                      <a:r>
                        <a:rPr lang="en-US" sz="800" b="0" i="0" u="none" strike="noStrike">
                          <a:solidFill>
                            <a:srgbClr val="000000"/>
                          </a:solidFill>
                          <a:effectLst/>
                          <a:latin typeface="Arial" panose="020B0604020202020204" pitchFamily="34" charset="0"/>
                          <a:cs typeface="Arial" panose="020B0604020202020204" pitchFamily="34" charset="0"/>
                        </a:rPr>
                        <a:t>3961 Outland Drive, Memphis, TN</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Memphis</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LOI</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Q4-25</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74,906</a:t>
                      </a:r>
                    </a:p>
                  </a:txBody>
                  <a:tcPr marL="6350" marR="6350" marT="6350" marB="0" anchor="b">
                    <a:lnL>
                      <a:noFill/>
                    </a:lnL>
                    <a:lnR>
                      <a:noFill/>
                    </a:lnR>
                    <a:lnT>
                      <a:noFill/>
                    </a:lnT>
                    <a:lnB>
                      <a:noFill/>
                    </a:lnB>
                    <a:solidFill>
                      <a:schemeClr val="bg1"/>
                    </a:solid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Q1 - 25</a:t>
                      </a:r>
                    </a:p>
                  </a:txBody>
                  <a:tcPr marL="6350" marR="6350" marT="6350" marB="0" anchor="b">
                    <a:lnL>
                      <a:noFill/>
                    </a:lnL>
                    <a:lnR>
                      <a:noFill/>
                    </a:lnR>
                    <a:lnT>
                      <a:noFill/>
                    </a:lnT>
                    <a:lnB>
                      <a:noFill/>
                    </a:lnB>
                    <a:solidFill>
                      <a:schemeClr val="bg1"/>
                    </a:solid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$5,080,000 </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$67.82 </a:t>
                      </a:r>
                    </a:p>
                  </a:txBody>
                  <a:tcPr marL="6350" marR="6350" marT="6350" marB="0" anchor="b">
                    <a:lnL>
                      <a:noFill/>
                    </a:lnL>
                    <a:lnR>
                      <a:noFill/>
                    </a:lnR>
                    <a:lnT>
                      <a:noFill/>
                    </a:lnT>
                    <a:lnB>
                      <a:noFill/>
                    </a:lnB>
                    <a:no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$5,008,212 </a:t>
                      </a:r>
                    </a:p>
                  </a:txBody>
                  <a:tcPr marL="9525" marR="9525" marT="9525" marB="0" anchor="ctr">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$5,030,000 </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100%</a:t>
                      </a:r>
                    </a:p>
                  </a:txBody>
                  <a:tcPr marL="6350" marR="6350" marT="6350" marB="0" anchor="b">
                    <a:lnL>
                      <a:noFill/>
                    </a:lnL>
                    <a:lnR>
                      <a:noFill/>
                    </a:lnR>
                    <a:lnT>
                      <a:noFill/>
                    </a:lnT>
                    <a:lnB>
                      <a:noFill/>
                    </a:lnB>
                    <a:noFill/>
                  </a:tcPr>
                </a:tc>
                <a:extLst>
                  <a:ext uri="{0D108BD9-81ED-4DB2-BD59-A6C34878D82A}">
                    <a16:rowId xmlns:a16="http://schemas.microsoft.com/office/drawing/2014/main" val="1097303835"/>
                  </a:ext>
                </a:extLst>
              </a:tr>
              <a:tr h="140521">
                <a:tc>
                  <a:txBody>
                    <a:bodyPr/>
                    <a:lstStyle/>
                    <a:p>
                      <a:pPr algn="l" rtl="0" fontAlgn="b"/>
                      <a:r>
                        <a:rPr lang="en-US" sz="800" b="0" i="0" u="none" strike="noStrike">
                          <a:solidFill>
                            <a:srgbClr val="000000"/>
                          </a:solidFill>
                          <a:effectLst/>
                          <a:latin typeface="Arial" panose="020B0604020202020204" pitchFamily="34" charset="0"/>
                          <a:cs typeface="Arial" panose="020B0604020202020204" pitchFamily="34" charset="0"/>
                        </a:rPr>
                        <a:t>40 Potash Road, Oakland, NJ</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New Jersey</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On Hold</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Q2 - 26</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60,994</a:t>
                      </a:r>
                    </a:p>
                  </a:txBody>
                  <a:tcPr marL="6350" marR="6350" marT="6350" marB="0" anchor="b">
                    <a:lnL>
                      <a:noFill/>
                    </a:lnL>
                    <a:lnR>
                      <a:noFill/>
                    </a:lnR>
                    <a:lnT>
                      <a:noFill/>
                    </a:lnT>
                    <a:lnB>
                      <a:noFill/>
                    </a:lnB>
                    <a:solidFill>
                      <a:schemeClr val="bg1"/>
                    </a:solid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Q3 - 24</a:t>
                      </a:r>
                    </a:p>
                  </a:txBody>
                  <a:tcPr marL="6350" marR="6350" marT="6350" marB="0" anchor="b">
                    <a:lnL>
                      <a:noFill/>
                    </a:lnL>
                    <a:lnR>
                      <a:noFill/>
                    </a:lnR>
                    <a:lnT>
                      <a:noFill/>
                    </a:lnT>
                    <a:lnB>
                      <a:noFill/>
                    </a:lnB>
                    <a:solidFill>
                      <a:schemeClr val="bg1"/>
                    </a:solid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$12,700,000 </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$208.22 </a:t>
                      </a:r>
                    </a:p>
                  </a:txBody>
                  <a:tcPr marL="6350" marR="6350" marT="6350" marB="0" anchor="b">
                    <a:lnL>
                      <a:noFill/>
                    </a:lnL>
                    <a:lnR>
                      <a:noFill/>
                    </a:lnR>
                    <a:lnT>
                      <a:noFill/>
                    </a:lnT>
                    <a:lnB>
                      <a:noFill/>
                    </a:lnB>
                    <a:no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$22,847,301 </a:t>
                      </a:r>
                    </a:p>
                  </a:txBody>
                  <a:tcPr marL="9525" marR="9525" marT="9525" marB="0" anchor="ctr">
                    <a:lnL>
                      <a:noFill/>
                    </a:lnL>
                    <a:lnR>
                      <a:noFill/>
                    </a:lnR>
                    <a:lnT>
                      <a:noFill/>
                    </a:lnT>
                    <a:lnB>
                      <a:noFill/>
                    </a:lnB>
                    <a:noFill/>
                  </a:tcPr>
                </a:tc>
                <a:tc>
                  <a:txBody>
                    <a:bodyPr/>
                    <a:lstStyle/>
                    <a:p>
                      <a:pPr algn="ctr" rtl="0"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100%</a:t>
                      </a:r>
                    </a:p>
                  </a:txBody>
                  <a:tcPr marL="6350" marR="6350" marT="6350" marB="0" anchor="b">
                    <a:lnL>
                      <a:noFill/>
                    </a:lnL>
                    <a:lnR>
                      <a:noFill/>
                    </a:lnR>
                    <a:lnT>
                      <a:noFill/>
                    </a:lnT>
                    <a:lnB>
                      <a:noFill/>
                    </a:lnB>
                    <a:noFill/>
                  </a:tcPr>
                </a:tc>
                <a:extLst>
                  <a:ext uri="{0D108BD9-81ED-4DB2-BD59-A6C34878D82A}">
                    <a16:rowId xmlns:a16="http://schemas.microsoft.com/office/drawing/2014/main" val="1857011448"/>
                  </a:ext>
                </a:extLst>
              </a:tr>
              <a:tr h="140521">
                <a:tc>
                  <a:txBody>
                    <a:bodyPr/>
                    <a:lstStyle/>
                    <a:p>
                      <a:pPr algn="l" rtl="0" fontAlgn="b"/>
                      <a:r>
                        <a:rPr lang="nb-NO" sz="800" b="0" i="0" u="none" strike="noStrike">
                          <a:solidFill>
                            <a:srgbClr val="000000"/>
                          </a:solidFill>
                          <a:effectLst/>
                          <a:latin typeface="Arial" panose="020B0604020202020204" pitchFamily="34" charset="0"/>
                          <a:cs typeface="Arial" panose="020B0604020202020204" pitchFamily="34" charset="0"/>
                        </a:rPr>
                        <a:t>95 Bauer Drive, Oakland, NJ</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New Jersey</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On Hold</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Q2 - 26</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6,792</a:t>
                      </a:r>
                    </a:p>
                  </a:txBody>
                  <a:tcPr marL="6350" marR="6350" marT="6350" marB="0" anchor="b">
                    <a:lnL>
                      <a:noFill/>
                    </a:lnL>
                    <a:lnR>
                      <a:noFill/>
                    </a:lnR>
                    <a:lnT>
                      <a:noFill/>
                    </a:lnT>
                    <a:lnB>
                      <a:noFill/>
                    </a:lnB>
                    <a:no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Q2 - 24</a:t>
                      </a:r>
                    </a:p>
                  </a:txBody>
                  <a:tcPr marL="6350" marR="6350" marT="6350" marB="0" anchor="b">
                    <a:lnL>
                      <a:noFill/>
                    </a:lnL>
                    <a:lnR>
                      <a:noFill/>
                    </a:lnR>
                    <a:lnT>
                      <a:noFill/>
                    </a:lnT>
                    <a:lnB>
                      <a:noFill/>
                    </a:lnB>
                    <a:no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$1,600,000 </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$235.57 </a:t>
                      </a:r>
                    </a:p>
                  </a:txBody>
                  <a:tcPr marL="6350" marR="6350" marT="6350" marB="0" anchor="b">
                    <a:lnL>
                      <a:noFill/>
                    </a:lnL>
                    <a:lnR>
                      <a:noFill/>
                    </a:lnR>
                    <a:lnT>
                      <a:noFill/>
                    </a:lnT>
                    <a:lnB>
                      <a:noFill/>
                    </a:lnB>
                    <a:no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$2,359,236 </a:t>
                      </a:r>
                    </a:p>
                  </a:txBody>
                  <a:tcPr marL="9525" marR="9525" marT="9525" marB="0" anchor="ctr">
                    <a:lnL>
                      <a:noFill/>
                    </a:lnL>
                    <a:lnR>
                      <a:noFill/>
                    </a:lnR>
                    <a:lnT>
                      <a:noFill/>
                    </a:lnT>
                    <a:lnB>
                      <a:noFill/>
                    </a:lnB>
                    <a:noFill/>
                  </a:tcPr>
                </a:tc>
                <a:tc>
                  <a:txBody>
                    <a:bodyPr/>
                    <a:lstStyle/>
                    <a:p>
                      <a:pPr algn="ctr" rtl="0"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100%</a:t>
                      </a:r>
                    </a:p>
                  </a:txBody>
                  <a:tcPr marL="6350" marR="6350" marT="6350" marB="0" anchor="b">
                    <a:lnL>
                      <a:noFill/>
                    </a:lnL>
                    <a:lnR>
                      <a:noFill/>
                    </a:lnR>
                    <a:lnT>
                      <a:noFill/>
                    </a:lnT>
                    <a:lnB>
                      <a:noFill/>
                    </a:lnB>
                    <a:noFill/>
                  </a:tcPr>
                </a:tc>
                <a:extLst>
                  <a:ext uri="{0D108BD9-81ED-4DB2-BD59-A6C34878D82A}">
                    <a16:rowId xmlns:a16="http://schemas.microsoft.com/office/drawing/2014/main" val="1765032062"/>
                  </a:ext>
                </a:extLst>
              </a:tr>
              <a:tr h="140521">
                <a:tc>
                  <a:txBody>
                    <a:bodyPr/>
                    <a:lstStyle/>
                    <a:p>
                      <a:pPr algn="l" rtl="0" fontAlgn="b"/>
                      <a:r>
                        <a:rPr lang="en-US" sz="800" b="0" i="0" u="none" strike="noStrike">
                          <a:solidFill>
                            <a:srgbClr val="000000"/>
                          </a:solidFill>
                          <a:effectLst/>
                          <a:latin typeface="Arial" panose="020B0604020202020204" pitchFamily="34" charset="0"/>
                          <a:cs typeface="Arial" panose="020B0604020202020204" pitchFamily="34" charset="0"/>
                        </a:rPr>
                        <a:t>390 New Albany Road, Moorestown, NJ</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New Jersey</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Pending Improvements</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Q2 – 26</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56,600</a:t>
                      </a:r>
                    </a:p>
                  </a:txBody>
                  <a:tcPr marL="6350" marR="6350" marT="6350" marB="0" anchor="b">
                    <a:lnL>
                      <a:noFill/>
                    </a:lnL>
                    <a:lnR>
                      <a:noFill/>
                    </a:lnR>
                    <a:lnT>
                      <a:noFill/>
                    </a:lnT>
                    <a:lnB>
                      <a:noFill/>
                    </a:lnB>
                    <a:no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Q2 - 25</a:t>
                      </a:r>
                    </a:p>
                  </a:txBody>
                  <a:tcPr marL="6350" marR="6350" marT="6350" marB="0" anchor="b">
                    <a:lnL>
                      <a:noFill/>
                    </a:lnL>
                    <a:lnR>
                      <a:noFill/>
                    </a:lnR>
                    <a:lnT>
                      <a:noFill/>
                    </a:lnT>
                    <a:lnB>
                      <a:noFill/>
                    </a:lnB>
                    <a:no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$6,460,000 </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$114.13 </a:t>
                      </a:r>
                    </a:p>
                  </a:txBody>
                  <a:tcPr marL="6350" marR="6350" marT="635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 4,880,721 </a:t>
                      </a:r>
                    </a:p>
                  </a:txBody>
                  <a:tcPr marL="9525" marR="9525" marT="9525" marB="0" anchor="b">
                    <a:lnL>
                      <a:noFill/>
                    </a:lnL>
                    <a:lnR>
                      <a:noFill/>
                    </a:lnR>
                    <a:lnT>
                      <a:noFill/>
                    </a:lnT>
                    <a:lnB>
                      <a:noFill/>
                    </a:lnB>
                    <a:noFill/>
                  </a:tcPr>
                </a:tc>
                <a:tc>
                  <a:txBody>
                    <a:bodyPr/>
                    <a:lstStyle/>
                    <a:p>
                      <a:pPr algn="ctr" rtl="0"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0%</a:t>
                      </a:r>
                    </a:p>
                  </a:txBody>
                  <a:tcPr marL="6350" marR="6350" marT="6350" marB="0" anchor="b">
                    <a:lnL>
                      <a:noFill/>
                    </a:lnL>
                    <a:lnR>
                      <a:noFill/>
                    </a:lnR>
                    <a:lnT>
                      <a:noFill/>
                    </a:lnT>
                    <a:lnB>
                      <a:noFill/>
                    </a:lnB>
                    <a:noFill/>
                  </a:tcPr>
                </a:tc>
                <a:extLst>
                  <a:ext uri="{0D108BD9-81ED-4DB2-BD59-A6C34878D82A}">
                    <a16:rowId xmlns:a16="http://schemas.microsoft.com/office/drawing/2014/main" val="2710000605"/>
                  </a:ext>
                </a:extLst>
              </a:tr>
              <a:tr h="140521">
                <a:tc>
                  <a:txBody>
                    <a:bodyPr/>
                    <a:lstStyle/>
                    <a:p>
                      <a:pPr algn="l" rtl="0" fontAlgn="b"/>
                      <a:r>
                        <a:rPr lang="en-US" sz="800" b="0" i="0" u="none" strike="noStrike">
                          <a:solidFill>
                            <a:srgbClr val="000000"/>
                          </a:solidFill>
                          <a:effectLst/>
                          <a:latin typeface="Arial" panose="020B0604020202020204" pitchFamily="34" charset="0"/>
                          <a:cs typeface="Arial" panose="020B0604020202020204" pitchFamily="34" charset="0"/>
                        </a:rPr>
                        <a:t>6900 River Road, Pennsauken, NJ</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Philadelphia</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Pending Lease</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Q2 - 25</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23,428</a:t>
                      </a:r>
                    </a:p>
                  </a:txBody>
                  <a:tcPr marL="6350" marR="6350" marT="6350" marB="0" anchor="b">
                    <a:lnL>
                      <a:noFill/>
                    </a:lnL>
                    <a:lnR>
                      <a:noFill/>
                    </a:lnR>
                    <a:lnT>
                      <a:noFill/>
                    </a:lnT>
                    <a:lnB>
                      <a:noFill/>
                    </a:lnB>
                    <a:no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Q2 - 25</a:t>
                      </a:r>
                    </a:p>
                  </a:txBody>
                  <a:tcPr marL="6350" marR="6350" marT="6350" marB="0" anchor="b">
                    <a:lnL>
                      <a:noFill/>
                    </a:lnL>
                    <a:lnR>
                      <a:noFill/>
                    </a:lnR>
                    <a:lnT>
                      <a:noFill/>
                    </a:lnT>
                    <a:lnB>
                      <a:noFill/>
                    </a:lnB>
                    <a:no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$3,110,000 </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$132.75 </a:t>
                      </a:r>
                    </a:p>
                  </a:txBody>
                  <a:tcPr marL="6350" marR="6350" marT="6350" marB="0" anchor="b">
                    <a:lnL>
                      <a:noFill/>
                    </a:lnL>
                    <a:lnR>
                      <a:noFill/>
                    </a:lnR>
                    <a:lnT>
                      <a:noFill/>
                    </a:lnT>
                    <a:lnB>
                      <a:noFill/>
                    </a:lnB>
                    <a:no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$2,234,303 </a:t>
                      </a:r>
                    </a:p>
                  </a:txBody>
                  <a:tcPr marL="9525" marR="9525" marT="9525" marB="0" anchor="ctr">
                    <a:lnL>
                      <a:noFill/>
                    </a:lnL>
                    <a:lnR>
                      <a:noFill/>
                    </a:lnR>
                    <a:lnT>
                      <a:noFill/>
                    </a:lnT>
                    <a:lnB>
                      <a:noFill/>
                    </a:lnB>
                    <a:noFill/>
                  </a:tcPr>
                </a:tc>
                <a:tc>
                  <a:txBody>
                    <a:bodyPr/>
                    <a:lstStyle/>
                    <a:p>
                      <a:pPr algn="ctr" rtl="0"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0%</a:t>
                      </a:r>
                    </a:p>
                  </a:txBody>
                  <a:tcPr marL="6350" marR="6350" marT="6350" marB="0" anchor="b">
                    <a:lnL>
                      <a:noFill/>
                    </a:lnL>
                    <a:lnR>
                      <a:noFill/>
                    </a:lnR>
                    <a:lnT>
                      <a:noFill/>
                    </a:lnT>
                    <a:lnB>
                      <a:noFill/>
                    </a:lnB>
                    <a:noFill/>
                  </a:tcPr>
                </a:tc>
                <a:extLst>
                  <a:ext uri="{0D108BD9-81ED-4DB2-BD59-A6C34878D82A}">
                    <a16:rowId xmlns:a16="http://schemas.microsoft.com/office/drawing/2014/main" val="1967186813"/>
                  </a:ext>
                </a:extLst>
              </a:tr>
              <a:tr h="140521">
                <a:tc>
                  <a:txBody>
                    <a:bodyPr/>
                    <a:lstStyle/>
                    <a:p>
                      <a:pPr algn="l" rtl="0" fontAlgn="b"/>
                      <a:r>
                        <a:rPr lang="en-US" sz="800" b="0" i="0" u="none" strike="noStrike">
                          <a:solidFill>
                            <a:srgbClr val="000000"/>
                          </a:solidFill>
                          <a:effectLst/>
                          <a:latin typeface="Arial" panose="020B0604020202020204" pitchFamily="34" charset="0"/>
                          <a:cs typeface="Arial" panose="020B0604020202020204" pitchFamily="34" charset="0"/>
                        </a:rPr>
                        <a:t>1211 Ford Road, Bensalem, PA</a:t>
                      </a:r>
                    </a:p>
                  </a:txBody>
                  <a:tcPr marL="6350" marR="6350" marT="6350" marB="0" anchor="b">
                    <a:lnL>
                      <a:noFill/>
                    </a:lnL>
                    <a:lnR>
                      <a:noFill/>
                    </a:lnR>
                    <a:lnT>
                      <a:noFill/>
                    </a:lnT>
                    <a:lnB>
                      <a:noFill/>
                    </a:lnB>
                    <a:solidFill>
                      <a:schemeClr val="accent1">
                        <a:lumMod val="20000"/>
                        <a:lumOff val="80000"/>
                      </a:schemeClr>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Philadelphia</a:t>
                      </a:r>
                    </a:p>
                  </a:txBody>
                  <a:tcPr marL="6350" marR="6350" marT="6350" marB="0" anchor="b">
                    <a:lnL>
                      <a:noFill/>
                    </a:lnL>
                    <a:lnR>
                      <a:noFill/>
                    </a:lnR>
                    <a:lnT>
                      <a:noFill/>
                    </a:lnT>
                    <a:lnB>
                      <a:noFill/>
                    </a:lnB>
                    <a:solidFill>
                      <a:schemeClr val="accent1">
                        <a:lumMod val="20000"/>
                        <a:lumOff val="80000"/>
                      </a:schemeClr>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Closing Period</a:t>
                      </a:r>
                    </a:p>
                  </a:txBody>
                  <a:tcPr marL="6350" marR="6350" marT="6350" marB="0" anchor="b">
                    <a:lnL>
                      <a:noFill/>
                    </a:lnL>
                    <a:lnR>
                      <a:noFill/>
                    </a:lnR>
                    <a:lnT>
                      <a:noFill/>
                    </a:lnT>
                    <a:lnB>
                      <a:noFill/>
                    </a:lnB>
                    <a:solidFill>
                      <a:schemeClr val="accent1">
                        <a:lumMod val="20000"/>
                        <a:lumOff val="80000"/>
                      </a:schemeClr>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Q3 - 25</a:t>
                      </a:r>
                    </a:p>
                  </a:txBody>
                  <a:tcPr marL="6350" marR="6350" marT="6350" marB="0" anchor="b">
                    <a:lnL>
                      <a:noFill/>
                    </a:lnL>
                    <a:lnR>
                      <a:noFill/>
                    </a:lnR>
                    <a:lnT>
                      <a:noFill/>
                    </a:lnT>
                    <a:lnB>
                      <a:noFill/>
                    </a:lnB>
                    <a:solidFill>
                      <a:schemeClr val="accent1">
                        <a:lumMod val="20000"/>
                        <a:lumOff val="80000"/>
                      </a:schemeClr>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106,045</a:t>
                      </a:r>
                    </a:p>
                  </a:txBody>
                  <a:tcPr marL="6350" marR="6350" marT="6350" marB="0" anchor="b">
                    <a:lnL>
                      <a:noFill/>
                    </a:lnL>
                    <a:lnR>
                      <a:noFill/>
                    </a:lnR>
                    <a:lnT>
                      <a:noFill/>
                    </a:lnT>
                    <a:lnB>
                      <a:noFill/>
                    </a:lnB>
                    <a:solidFill>
                      <a:schemeClr val="accent1">
                        <a:lumMod val="20000"/>
                        <a:lumOff val="80000"/>
                      </a:schemeClr>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Unicup International</a:t>
                      </a:r>
                    </a:p>
                  </a:txBody>
                  <a:tcPr marL="6350" marR="6350" marT="6350" marB="0" anchor="b">
                    <a:lnL>
                      <a:noFill/>
                    </a:lnL>
                    <a:lnR>
                      <a:noFill/>
                    </a:lnR>
                    <a:lnT>
                      <a:noFill/>
                    </a:lnT>
                    <a:lnB>
                      <a:noFill/>
                    </a:lnB>
                    <a:solidFill>
                      <a:schemeClr val="accent1">
                        <a:lumMod val="20000"/>
                        <a:lumOff val="80000"/>
                      </a:schemeClr>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Q4 -24</a:t>
                      </a:r>
                    </a:p>
                  </a:txBody>
                  <a:tcPr marL="6350" marR="6350" marT="6350" marB="0" anchor="b">
                    <a:lnL>
                      <a:noFill/>
                    </a:lnL>
                    <a:lnR>
                      <a:noFill/>
                    </a:lnR>
                    <a:lnT>
                      <a:noFill/>
                    </a:lnT>
                    <a:lnB>
                      <a:noFill/>
                    </a:lnB>
                    <a:solidFill>
                      <a:schemeClr val="accent1">
                        <a:lumMod val="20000"/>
                        <a:lumOff val="80000"/>
                      </a:schemeClr>
                    </a:solid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$11,800,000 </a:t>
                      </a:r>
                    </a:p>
                  </a:txBody>
                  <a:tcPr marL="6350" marR="6350" marT="6350" marB="0" anchor="b">
                    <a:lnL>
                      <a:noFill/>
                    </a:lnL>
                    <a:lnR>
                      <a:noFill/>
                    </a:lnR>
                    <a:lnT>
                      <a:noFill/>
                    </a:lnT>
                    <a:lnB>
                      <a:noFill/>
                    </a:lnB>
                    <a:solidFill>
                      <a:schemeClr val="accent1">
                        <a:lumMod val="20000"/>
                        <a:lumOff val="80000"/>
                      </a:schemeClr>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$111.27 </a:t>
                      </a:r>
                    </a:p>
                  </a:txBody>
                  <a:tcPr marL="6350" marR="6350" marT="6350" marB="0" anchor="b">
                    <a:lnL>
                      <a:noFill/>
                    </a:lnL>
                    <a:lnR>
                      <a:noFill/>
                    </a:lnR>
                    <a:lnT>
                      <a:noFill/>
                    </a:lnT>
                    <a:lnB>
                      <a:noFill/>
                    </a:lnB>
                    <a:solidFill>
                      <a:schemeClr val="accent1">
                        <a:lumMod val="20000"/>
                        <a:lumOff val="80000"/>
                      </a:schemeClr>
                    </a:solid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$11,410,764 </a:t>
                      </a:r>
                    </a:p>
                  </a:txBody>
                  <a:tcPr marL="9525" marR="9525" marT="9525" marB="0" anchor="ctr">
                    <a:lnL>
                      <a:noFill/>
                    </a:lnL>
                    <a:lnR>
                      <a:noFill/>
                    </a:lnR>
                    <a:lnT>
                      <a:noFill/>
                    </a:lnT>
                    <a:lnB>
                      <a:noFill/>
                    </a:lnB>
                    <a:solidFill>
                      <a:schemeClr val="accent1">
                        <a:lumMod val="20000"/>
                        <a:lumOff val="80000"/>
                      </a:schemeClr>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$12,500,000 </a:t>
                      </a:r>
                    </a:p>
                  </a:txBody>
                  <a:tcPr marL="6350" marR="6350" marT="6350" marB="0" anchor="b">
                    <a:lnL>
                      <a:noFill/>
                    </a:lnL>
                    <a:lnR>
                      <a:noFill/>
                    </a:lnR>
                    <a:lnT>
                      <a:noFill/>
                    </a:lnT>
                    <a:lnB>
                      <a:noFill/>
                    </a:lnB>
                    <a:solidFill>
                      <a:schemeClr val="accent1">
                        <a:lumMod val="20000"/>
                        <a:lumOff val="80000"/>
                      </a:schemeClr>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0%</a:t>
                      </a:r>
                    </a:p>
                  </a:txBody>
                  <a:tcPr marL="6350" marR="6350" marT="6350" marB="0" anchor="b">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153414607"/>
                  </a:ext>
                </a:extLst>
              </a:tr>
              <a:tr h="140521">
                <a:tc>
                  <a:txBody>
                    <a:bodyPr/>
                    <a:lstStyle/>
                    <a:p>
                      <a:pPr algn="l" rtl="0" fontAlgn="b"/>
                      <a:r>
                        <a:rPr lang="en-US" sz="800" b="0" i="0" u="none" strike="noStrike">
                          <a:solidFill>
                            <a:srgbClr val="000000"/>
                          </a:solidFill>
                          <a:effectLst/>
                          <a:latin typeface="Arial" panose="020B0604020202020204" pitchFamily="34" charset="0"/>
                          <a:cs typeface="Arial" panose="020B0604020202020204" pitchFamily="34" charset="0"/>
                        </a:rPr>
                        <a:t>1010 Old Egg Harbor, Voorhees Township, PA</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Philadelphia</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On Market</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Q2 - 26</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73,489</a:t>
                      </a:r>
                    </a:p>
                  </a:txBody>
                  <a:tcPr marL="6350" marR="6350" marT="6350" marB="0" anchor="b">
                    <a:lnL>
                      <a:noFill/>
                    </a:lnL>
                    <a:lnR>
                      <a:noFill/>
                    </a:lnR>
                    <a:lnT>
                      <a:noFill/>
                    </a:lnT>
                    <a:lnB>
                      <a:noFill/>
                    </a:lnB>
                    <a:solidFill>
                      <a:schemeClr val="bg1"/>
                    </a:solid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Q4 -24</a:t>
                      </a:r>
                    </a:p>
                  </a:txBody>
                  <a:tcPr marL="6350" marR="6350" marT="6350" marB="0" anchor="b">
                    <a:lnL>
                      <a:noFill/>
                    </a:lnL>
                    <a:lnR>
                      <a:noFill/>
                    </a:lnR>
                    <a:lnT>
                      <a:noFill/>
                    </a:lnT>
                    <a:lnB>
                      <a:noFill/>
                    </a:lnB>
                    <a:solidFill>
                      <a:schemeClr val="bg1"/>
                    </a:solid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$6,870,000 </a:t>
                      </a: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$93.48 </a:t>
                      </a:r>
                    </a:p>
                  </a:txBody>
                  <a:tcPr marL="6350" marR="6350" marT="6350" marB="0" anchor="b">
                    <a:lnL>
                      <a:noFill/>
                    </a:lnL>
                    <a:lnR>
                      <a:noFill/>
                    </a:lnR>
                    <a:lnT>
                      <a:noFill/>
                    </a:lnT>
                    <a:lnB>
                      <a:noFill/>
                    </a:lnB>
                    <a:solidFill>
                      <a:schemeClr val="bg1"/>
                    </a:solid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$4,580,031 </a:t>
                      </a:r>
                    </a:p>
                  </a:txBody>
                  <a:tcPr marL="9525" marR="9525" marT="9525" marB="0" anchor="ctr">
                    <a:lnL>
                      <a:noFill/>
                    </a:lnL>
                    <a:lnR>
                      <a:noFill/>
                    </a:lnR>
                    <a:lnT>
                      <a:noFill/>
                    </a:lnT>
                    <a:lnB>
                      <a:noFill/>
                    </a:lnB>
                    <a:solidFill>
                      <a:schemeClr val="bg1"/>
                    </a:solidFill>
                  </a:tcPr>
                </a:tc>
                <a:tc>
                  <a:txBody>
                    <a:bodyPr/>
                    <a:lstStyle/>
                    <a:p>
                      <a:pPr algn="ctr" rtl="0"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a:noFill/>
                    </a:lnT>
                    <a:lnB>
                      <a:noFill/>
                    </a:lnB>
                    <a:solidFill>
                      <a:schemeClr val="bg1"/>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0%</a:t>
                      </a:r>
                    </a:p>
                  </a:txBody>
                  <a:tcPr marL="6350" marR="6350" marT="6350" marB="0" anchor="b">
                    <a:lnL>
                      <a:noFill/>
                    </a:lnL>
                    <a:lnR>
                      <a:noFill/>
                    </a:lnR>
                    <a:lnT>
                      <a:noFill/>
                    </a:lnT>
                    <a:lnB>
                      <a:noFill/>
                    </a:lnB>
                    <a:solidFill>
                      <a:schemeClr val="bg1"/>
                    </a:solidFill>
                  </a:tcPr>
                </a:tc>
                <a:extLst>
                  <a:ext uri="{0D108BD9-81ED-4DB2-BD59-A6C34878D82A}">
                    <a16:rowId xmlns:a16="http://schemas.microsoft.com/office/drawing/2014/main" val="2628504715"/>
                  </a:ext>
                </a:extLst>
              </a:tr>
              <a:tr h="0">
                <a:tc>
                  <a:txBody>
                    <a:bodyPr/>
                    <a:lstStyle/>
                    <a:p>
                      <a:pPr algn="l" rtl="0" fontAlgn="b"/>
                      <a:r>
                        <a:rPr lang="en-US" sz="800" b="0" i="0" u="none" strike="noStrike">
                          <a:solidFill>
                            <a:srgbClr val="000000"/>
                          </a:solidFill>
                          <a:effectLst/>
                          <a:latin typeface="Arial" panose="020B0604020202020204" pitchFamily="34" charset="0"/>
                          <a:cs typeface="Arial" panose="020B0604020202020204" pitchFamily="34" charset="0"/>
                        </a:rPr>
                        <a:t>7550 Crescent, Pennsauken, NJ</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Philadelphia</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Pricing</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Q1 - 26</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Land</a:t>
                      </a:r>
                    </a:p>
                  </a:txBody>
                  <a:tcPr marL="6350" marR="6350" marT="6350" marB="0" anchor="b">
                    <a:lnL>
                      <a:noFill/>
                    </a:lnL>
                    <a:lnR>
                      <a:noFill/>
                    </a:lnR>
                    <a:lnT>
                      <a:noFill/>
                    </a:lnT>
                    <a:lnB>
                      <a:noFill/>
                    </a:lnB>
                    <a:no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Q4 -24</a:t>
                      </a:r>
                    </a:p>
                  </a:txBody>
                  <a:tcPr marL="6350" marR="6350" marT="6350" marB="0" anchor="b">
                    <a:lnL>
                      <a:noFill/>
                    </a:lnL>
                    <a:lnR>
                      <a:noFill/>
                    </a:lnR>
                    <a:lnT>
                      <a:noFill/>
                    </a:lnT>
                    <a:lnB>
                      <a:noFill/>
                    </a:lnB>
                    <a:no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$560,000 </a:t>
                      </a: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N/A</a:t>
                      </a:r>
                    </a:p>
                  </a:txBody>
                  <a:tcPr marL="6350" marR="6350" marT="6350" marB="0" anchor="b">
                    <a:lnL>
                      <a:noFill/>
                    </a:lnL>
                    <a:lnR>
                      <a:noFill/>
                    </a:lnR>
                    <a:lnT>
                      <a:noFill/>
                    </a:lnT>
                    <a:lnB>
                      <a:noFill/>
                    </a:lnB>
                    <a:no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$2,669,099 </a:t>
                      </a:r>
                    </a:p>
                  </a:txBody>
                  <a:tcPr marL="9525" marR="9525" marT="9525" marB="0" anchor="ctr">
                    <a:lnL>
                      <a:noFill/>
                    </a:lnL>
                    <a:lnR>
                      <a:noFill/>
                    </a:lnR>
                    <a:lnT>
                      <a:noFill/>
                    </a:lnT>
                    <a:lnB>
                      <a:noFill/>
                    </a:lnB>
                    <a:noFill/>
                  </a:tcPr>
                </a:tc>
                <a:tc>
                  <a:txBody>
                    <a:bodyPr/>
                    <a:lstStyle/>
                    <a:p>
                      <a:pPr algn="ctr" rtl="0"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a:noFill/>
                    </a:lnL>
                    <a:lnR>
                      <a:noFill/>
                    </a:lnR>
                    <a:lnT>
                      <a:noFill/>
                    </a:lnT>
                    <a:lnB>
                      <a:noFill/>
                    </a:lnB>
                    <a:no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N/A</a:t>
                      </a:r>
                    </a:p>
                  </a:txBody>
                  <a:tcPr marL="6350" marR="6350" marT="6350" marB="0" anchor="b">
                    <a:lnL>
                      <a:noFill/>
                    </a:lnL>
                    <a:lnR>
                      <a:noFill/>
                    </a:lnR>
                    <a:lnT>
                      <a:noFill/>
                    </a:lnT>
                    <a:lnB>
                      <a:noFill/>
                    </a:lnB>
                    <a:noFill/>
                  </a:tcPr>
                </a:tc>
                <a:extLst>
                  <a:ext uri="{0D108BD9-81ED-4DB2-BD59-A6C34878D82A}">
                    <a16:rowId xmlns:a16="http://schemas.microsoft.com/office/drawing/2014/main" val="3294674250"/>
                  </a:ext>
                </a:extLst>
              </a:tr>
              <a:tr h="140521">
                <a:tc>
                  <a:txBody>
                    <a:bodyPr/>
                    <a:lstStyle/>
                    <a:p>
                      <a:pPr algn="l" rtl="0" fontAlgn="b"/>
                      <a:r>
                        <a:rPr lang="en-US" sz="800" b="0" i="0" u="none" strike="noStrike">
                          <a:solidFill>
                            <a:srgbClr val="000000"/>
                          </a:solidFill>
                          <a:effectLst/>
                          <a:latin typeface="Arial" panose="020B0604020202020204" pitchFamily="34" charset="0"/>
                          <a:cs typeface="Arial" panose="020B0604020202020204" pitchFamily="34" charset="0"/>
                        </a:rPr>
                        <a:t>4728 Goldfield Dr, San Antonio, TX</a:t>
                      </a:r>
                    </a:p>
                  </a:txBody>
                  <a:tcPr marL="6350" marR="6350" marT="6350" marB="0" anchor="b">
                    <a:lnL>
                      <a:noFill/>
                    </a:lnL>
                    <a:lnR>
                      <a:noFill/>
                    </a:lnR>
                    <a:lnT>
                      <a:noFill/>
                    </a:lnT>
                    <a:lnB>
                      <a:noFill/>
                    </a:lnB>
                    <a:solidFill>
                      <a:schemeClr val="accent1">
                        <a:lumMod val="20000"/>
                        <a:lumOff val="80000"/>
                      </a:schemeClr>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San Antonio</a:t>
                      </a:r>
                    </a:p>
                  </a:txBody>
                  <a:tcPr marL="6350" marR="6350" marT="6350" marB="0" anchor="b">
                    <a:lnL>
                      <a:noFill/>
                    </a:lnL>
                    <a:lnR>
                      <a:noFill/>
                    </a:lnR>
                    <a:lnT>
                      <a:noFill/>
                    </a:lnT>
                    <a:lnB>
                      <a:noFill/>
                    </a:lnB>
                    <a:solidFill>
                      <a:schemeClr val="accent1">
                        <a:lumMod val="20000"/>
                        <a:lumOff val="80000"/>
                      </a:schemeClr>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Closing Period</a:t>
                      </a:r>
                    </a:p>
                  </a:txBody>
                  <a:tcPr marL="6350" marR="6350" marT="6350" marB="0" anchor="b">
                    <a:lnL>
                      <a:noFill/>
                    </a:lnL>
                    <a:lnR>
                      <a:noFill/>
                    </a:lnR>
                    <a:lnT>
                      <a:noFill/>
                    </a:lnT>
                    <a:lnB>
                      <a:noFill/>
                    </a:lnB>
                    <a:solidFill>
                      <a:schemeClr val="accent1">
                        <a:lumMod val="20000"/>
                        <a:lumOff val="80000"/>
                      </a:schemeClr>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Q3 - 25</a:t>
                      </a:r>
                    </a:p>
                  </a:txBody>
                  <a:tcPr marL="6350" marR="6350" marT="6350" marB="0" anchor="b">
                    <a:lnL>
                      <a:noFill/>
                    </a:lnL>
                    <a:lnR>
                      <a:noFill/>
                    </a:lnR>
                    <a:lnT>
                      <a:noFill/>
                    </a:lnT>
                    <a:lnB>
                      <a:noFill/>
                    </a:lnB>
                    <a:solidFill>
                      <a:schemeClr val="accent1">
                        <a:lumMod val="20000"/>
                        <a:lumOff val="80000"/>
                      </a:schemeClr>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77,722</a:t>
                      </a:r>
                    </a:p>
                  </a:txBody>
                  <a:tcPr marL="6350" marR="6350" marT="6350" marB="0" anchor="b">
                    <a:lnL>
                      <a:noFill/>
                    </a:lnL>
                    <a:lnR>
                      <a:noFill/>
                    </a:lnR>
                    <a:lnT>
                      <a:noFill/>
                    </a:lnT>
                    <a:lnB>
                      <a:noFill/>
                    </a:lnB>
                    <a:solidFill>
                      <a:schemeClr val="accent1">
                        <a:lumMod val="20000"/>
                        <a:lumOff val="80000"/>
                      </a:schemeClr>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Escalera Capital</a:t>
                      </a:r>
                    </a:p>
                  </a:txBody>
                  <a:tcPr marL="6350" marR="6350" marT="6350" marB="0" anchor="b">
                    <a:lnL>
                      <a:noFill/>
                    </a:lnL>
                    <a:lnR>
                      <a:noFill/>
                    </a:lnR>
                    <a:lnT>
                      <a:noFill/>
                    </a:lnT>
                    <a:lnB>
                      <a:noFill/>
                    </a:lnB>
                    <a:solidFill>
                      <a:schemeClr val="accent1">
                        <a:lumMod val="20000"/>
                        <a:lumOff val="80000"/>
                      </a:schemeClr>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Q4 -24</a:t>
                      </a:r>
                    </a:p>
                  </a:txBody>
                  <a:tcPr marL="6350" marR="6350" marT="6350" marB="0" anchor="b">
                    <a:lnL>
                      <a:noFill/>
                    </a:lnL>
                    <a:lnR>
                      <a:noFill/>
                    </a:lnR>
                    <a:lnT>
                      <a:noFill/>
                    </a:lnT>
                    <a:lnB>
                      <a:noFill/>
                    </a:lnB>
                    <a:solidFill>
                      <a:schemeClr val="accent1">
                        <a:lumMod val="20000"/>
                        <a:lumOff val="80000"/>
                      </a:schemeClr>
                    </a:solidFill>
                  </a:tcPr>
                </a:tc>
                <a:tc>
                  <a:txBody>
                    <a:bodyPr/>
                    <a:lstStyle/>
                    <a:p>
                      <a:pPr algn="r" rtl="0" fontAlgn="b"/>
                      <a:r>
                        <a:rPr lang="en-US" sz="800" b="0" i="0" u="none" strike="noStrike">
                          <a:solidFill>
                            <a:srgbClr val="000000"/>
                          </a:solidFill>
                          <a:effectLst/>
                          <a:latin typeface="Arial" panose="020B0604020202020204" pitchFamily="34" charset="0"/>
                          <a:cs typeface="Arial" panose="020B0604020202020204" pitchFamily="34" charset="0"/>
                        </a:rPr>
                        <a:t>$9,340,000 </a:t>
                      </a:r>
                    </a:p>
                  </a:txBody>
                  <a:tcPr marL="6350" marR="6350" marT="6350" marB="0" anchor="b">
                    <a:lnL>
                      <a:noFill/>
                    </a:lnL>
                    <a:lnR>
                      <a:noFill/>
                    </a:lnR>
                    <a:lnT>
                      <a:noFill/>
                    </a:lnT>
                    <a:lnB>
                      <a:noFill/>
                    </a:lnB>
                    <a:solidFill>
                      <a:schemeClr val="accent1">
                        <a:lumMod val="20000"/>
                        <a:lumOff val="80000"/>
                      </a:schemeClr>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$120.17 </a:t>
                      </a:r>
                    </a:p>
                  </a:txBody>
                  <a:tcPr marL="6350" marR="6350" marT="6350" marB="0" anchor="b">
                    <a:lnL>
                      <a:noFill/>
                    </a:lnL>
                    <a:lnR>
                      <a:noFill/>
                    </a:lnR>
                    <a:lnT>
                      <a:noFill/>
                    </a:lnT>
                    <a:lnB>
                      <a:noFill/>
                    </a:lnB>
                    <a:solidFill>
                      <a:schemeClr val="accent1">
                        <a:lumMod val="20000"/>
                        <a:lumOff val="80000"/>
                      </a:schemeClr>
                    </a:solidFill>
                  </a:tcPr>
                </a:tc>
                <a:tc>
                  <a:txBody>
                    <a:bodyPr/>
                    <a:lstStyle/>
                    <a:p>
                      <a:pPr algn="r" fontAlgn="ctr"/>
                      <a:r>
                        <a:rPr lang="en-US" sz="800" b="0" i="0" u="none" strike="noStrike">
                          <a:solidFill>
                            <a:srgbClr val="000000"/>
                          </a:solidFill>
                          <a:effectLst/>
                          <a:latin typeface="Arial" panose="020B0604020202020204" pitchFamily="34" charset="0"/>
                          <a:cs typeface="Arial" panose="020B0604020202020204" pitchFamily="34" charset="0"/>
                        </a:rPr>
                        <a:t>$8,418,742</a:t>
                      </a:r>
                    </a:p>
                  </a:txBody>
                  <a:tcPr marL="9525" marR="9525" marT="9525" marB="0" anchor="ctr">
                    <a:lnL>
                      <a:noFill/>
                    </a:lnL>
                    <a:lnR>
                      <a:noFill/>
                    </a:lnR>
                    <a:lnT>
                      <a:noFill/>
                    </a:lnT>
                    <a:lnB>
                      <a:noFill/>
                    </a:lnB>
                    <a:solidFill>
                      <a:schemeClr val="accent1">
                        <a:lumMod val="20000"/>
                        <a:lumOff val="80000"/>
                      </a:schemeClr>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$10,050,000 </a:t>
                      </a:r>
                    </a:p>
                  </a:txBody>
                  <a:tcPr marL="6350" marR="6350" marT="6350" marB="0" anchor="b">
                    <a:lnL>
                      <a:noFill/>
                    </a:lnL>
                    <a:lnR>
                      <a:noFill/>
                    </a:lnR>
                    <a:lnT>
                      <a:noFill/>
                    </a:lnT>
                    <a:lnB>
                      <a:noFill/>
                    </a:lnB>
                    <a:solidFill>
                      <a:schemeClr val="accent1">
                        <a:lumMod val="20000"/>
                        <a:lumOff val="80000"/>
                      </a:schemeClr>
                    </a:solidFill>
                  </a:tcPr>
                </a:tc>
                <a:tc>
                  <a:txBody>
                    <a:bodyPr/>
                    <a:lstStyle/>
                    <a:p>
                      <a:pPr algn="ctr" rtl="0" fontAlgn="b"/>
                      <a:r>
                        <a:rPr lang="en-US" sz="800" b="0" i="0" u="none" strike="noStrike">
                          <a:solidFill>
                            <a:srgbClr val="000000"/>
                          </a:solidFill>
                          <a:effectLst/>
                          <a:latin typeface="Arial" panose="020B0604020202020204" pitchFamily="34" charset="0"/>
                          <a:cs typeface="Arial" panose="020B0604020202020204" pitchFamily="34" charset="0"/>
                        </a:rPr>
                        <a:t>89%</a:t>
                      </a:r>
                    </a:p>
                  </a:txBody>
                  <a:tcPr marL="6350" marR="6350" marT="6350" marB="0" anchor="b">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088984394"/>
                  </a:ext>
                </a:extLst>
              </a:tr>
              <a:tr h="140520">
                <a:tc>
                  <a:txBody>
                    <a:bodyPr/>
                    <a:lstStyle/>
                    <a:p>
                      <a:pPr algn="l" fontAlgn="b"/>
                      <a:r>
                        <a:rPr lang="en-US" sz="800" b="1" i="0" u="none" strike="noStrike">
                          <a:solidFill>
                            <a:srgbClr val="000000"/>
                          </a:solidFill>
                          <a:effectLst/>
                          <a:latin typeface="Arial" panose="020B0604020202020204" pitchFamily="34" charset="0"/>
                          <a:cs typeface="Arial" panose="020B0604020202020204" pitchFamily="34" charset="0"/>
                        </a:rPr>
                        <a:t>Total </a:t>
                      </a:r>
                    </a:p>
                  </a:txBody>
                  <a:tcPr marL="0" marR="0" marT="0" marB="0" anchor="b">
                    <a:lnL w="0">
                      <a:noFill/>
                    </a:lnL>
                    <a:lnR w="0">
                      <a:noFill/>
                    </a:lnR>
                    <a:lnT w="0">
                      <a:noFill/>
                    </a:lnT>
                    <a:lnB w="0">
                      <a:noFill/>
                    </a:lnB>
                    <a:solidFill>
                      <a:schemeClr val="bg2">
                        <a:lumMod val="90000"/>
                      </a:schemeClr>
                    </a:solidFill>
                  </a:tcPr>
                </a:tc>
                <a:tc>
                  <a:txBody>
                    <a:bodyPr/>
                    <a:lstStyle/>
                    <a:p>
                      <a:pPr algn="l" fontAlgn="b"/>
                      <a:r>
                        <a:rPr lang="en-US" sz="800" b="0" i="0" u="none" strike="noStrike">
                          <a:effectLst/>
                          <a:latin typeface="Arial" panose="020B0604020202020204" pitchFamily="34" charset="0"/>
                          <a:cs typeface="Arial" panose="020B0604020202020204" pitchFamily="34" charset="0"/>
                        </a:rPr>
                        <a:t> </a:t>
                      </a:r>
                    </a:p>
                  </a:txBody>
                  <a:tcPr marL="0" marR="0" marT="0" marB="0" anchor="b">
                    <a:lnL w="0">
                      <a:noFill/>
                    </a:lnL>
                    <a:lnR w="0">
                      <a:noFill/>
                    </a:lnR>
                    <a:lnT w="0">
                      <a:noFill/>
                    </a:lnT>
                    <a:lnB w="0">
                      <a:noFill/>
                    </a:lnB>
                    <a:solidFill>
                      <a:schemeClr val="bg2">
                        <a:lumMod val="90000"/>
                      </a:schemeClr>
                    </a:solidFill>
                  </a:tcPr>
                </a:tc>
                <a:tc>
                  <a:txBody>
                    <a:bodyPr/>
                    <a:lstStyle/>
                    <a:p>
                      <a:pPr lvl="0" algn="l">
                        <a:buNone/>
                      </a:pP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w="0">
                      <a:noFill/>
                    </a:lnL>
                    <a:lnR w="0">
                      <a:noFill/>
                    </a:lnR>
                    <a:lnT w="0">
                      <a:noFill/>
                    </a:lnT>
                    <a:lnB w="0">
                      <a:noFill/>
                    </a:lnB>
                    <a:solidFill>
                      <a:schemeClr val="bg2">
                        <a:lumMod val="90000"/>
                      </a:schemeClr>
                    </a:solidFill>
                  </a:tcPr>
                </a:tc>
                <a:tc>
                  <a:txBody>
                    <a:bodyPr/>
                    <a:lstStyle/>
                    <a:p>
                      <a:pPr lvl="0" algn="l">
                        <a:buNone/>
                      </a:pP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w="0">
                      <a:noFill/>
                    </a:lnL>
                    <a:lnR w="0">
                      <a:noFill/>
                    </a:lnR>
                    <a:lnT w="0">
                      <a:noFill/>
                    </a:lnT>
                    <a:lnB w="0">
                      <a:noFill/>
                    </a:lnB>
                    <a:solidFill>
                      <a:schemeClr val="bg2">
                        <a:lumMod val="90000"/>
                      </a:schemeClr>
                    </a:solidFill>
                  </a:tcPr>
                </a:tc>
                <a:tc>
                  <a:txBody>
                    <a:bodyPr/>
                    <a:lstStyle/>
                    <a:p>
                      <a:pPr algn="ctr" rtl="0" fontAlgn="ctr"/>
                      <a:r>
                        <a:rPr lang="en-US" sz="800" b="1" i="0" u="none" strike="noStrike">
                          <a:solidFill>
                            <a:srgbClr val="000000"/>
                          </a:solidFill>
                          <a:effectLst/>
                          <a:latin typeface="Arial" panose="020B0604020202020204" pitchFamily="34" charset="0"/>
                          <a:cs typeface="Arial" panose="020B0604020202020204" pitchFamily="34" charset="0"/>
                        </a:rPr>
                        <a:t>1,592,835</a:t>
                      </a:r>
                    </a:p>
                  </a:txBody>
                  <a:tcPr marL="6350" marR="6350" marT="6350" marB="0" anchor="ctr">
                    <a:lnL w="0">
                      <a:noFill/>
                    </a:lnL>
                    <a:lnR w="0">
                      <a:noFill/>
                    </a:lnR>
                    <a:lnT w="0">
                      <a:noFill/>
                    </a:lnT>
                    <a:lnB w="0">
                      <a:noFill/>
                    </a:lnB>
                    <a:solidFill>
                      <a:schemeClr val="bg2">
                        <a:lumMod val="90000"/>
                      </a:schemeClr>
                    </a:solidFill>
                  </a:tcPr>
                </a:tc>
                <a:tc>
                  <a:txBody>
                    <a:bodyPr/>
                    <a:lstStyle/>
                    <a:p>
                      <a:pPr lvl="0" algn="l">
                        <a:buNone/>
                      </a:pP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w="0">
                      <a:noFill/>
                    </a:lnL>
                    <a:lnR w="0">
                      <a:noFill/>
                    </a:lnR>
                    <a:lnT w="0">
                      <a:noFill/>
                    </a:lnT>
                    <a:lnB w="0">
                      <a:noFill/>
                    </a:lnB>
                    <a:solidFill>
                      <a:schemeClr val="bg2">
                        <a:lumMod val="90000"/>
                      </a:schemeClr>
                    </a:solidFill>
                  </a:tcPr>
                </a:tc>
                <a:tc>
                  <a:txBody>
                    <a:bodyPr/>
                    <a:lstStyle/>
                    <a:p>
                      <a:pPr algn="ct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0">
                      <a:noFill/>
                    </a:lnL>
                    <a:lnR w="0">
                      <a:noFill/>
                    </a:lnR>
                    <a:lnT w="0">
                      <a:noFill/>
                    </a:lnT>
                    <a:lnB w="0">
                      <a:noFill/>
                    </a:lnB>
                    <a:solidFill>
                      <a:schemeClr val="bg2">
                        <a:lumMod val="90000"/>
                      </a:schemeClr>
                    </a:solidFill>
                  </a:tcPr>
                </a:tc>
                <a:tc>
                  <a:txBody>
                    <a:bodyPr/>
                    <a:lstStyle/>
                    <a:p>
                      <a:pPr algn="r" rtl="0" fontAlgn="ctr"/>
                      <a:r>
                        <a:rPr lang="en-US" sz="800" b="1" i="0" u="none" strike="noStrike">
                          <a:solidFill>
                            <a:srgbClr val="000000"/>
                          </a:solidFill>
                          <a:effectLst/>
                          <a:latin typeface="Arial" panose="020B0604020202020204" pitchFamily="34" charset="0"/>
                          <a:cs typeface="Arial" panose="020B0604020202020204" pitchFamily="34" charset="0"/>
                        </a:rPr>
                        <a:t>$158,790,000 </a:t>
                      </a:r>
                    </a:p>
                  </a:txBody>
                  <a:tcPr marL="6350" marR="6350" marT="6350" marB="0" anchor="ctr">
                    <a:lnL w="0">
                      <a:noFill/>
                    </a:lnL>
                    <a:lnR w="0">
                      <a:noFill/>
                    </a:lnR>
                    <a:lnT w="0">
                      <a:noFill/>
                    </a:lnT>
                    <a:lnB w="0">
                      <a:noFill/>
                    </a:lnB>
                    <a:solidFill>
                      <a:schemeClr val="bg2">
                        <a:lumMod val="90000"/>
                      </a:schemeClr>
                    </a:solidFill>
                  </a:tcPr>
                </a:tc>
                <a:tc>
                  <a:txBody>
                    <a:bodyPr/>
                    <a:lstStyle/>
                    <a:p>
                      <a:pPr algn="ctr" rtl="0" fontAlgn="ctr"/>
                      <a:r>
                        <a:rPr lang="en-US" sz="800" b="1" i="0" u="none" strike="noStrike">
                          <a:solidFill>
                            <a:srgbClr val="000000"/>
                          </a:solidFill>
                          <a:effectLst/>
                          <a:latin typeface="Arial" panose="020B0604020202020204" pitchFamily="34" charset="0"/>
                          <a:cs typeface="Arial" panose="020B0604020202020204" pitchFamily="34" charset="0"/>
                        </a:rPr>
                        <a:t>$99.69 </a:t>
                      </a:r>
                    </a:p>
                  </a:txBody>
                  <a:tcPr marL="6350" marR="6350" marT="6350" marB="0" anchor="ctr">
                    <a:lnL w="0">
                      <a:noFill/>
                    </a:lnL>
                    <a:lnR w="0">
                      <a:noFill/>
                    </a:lnR>
                    <a:lnT w="0">
                      <a:noFill/>
                    </a:lnT>
                    <a:lnB w="0">
                      <a:noFill/>
                    </a:lnB>
                    <a:solidFill>
                      <a:schemeClr val="bg2">
                        <a:lumMod val="90000"/>
                      </a:schemeClr>
                    </a:solidFill>
                  </a:tcPr>
                </a:tc>
                <a:tc>
                  <a:txBody>
                    <a:bodyPr/>
                    <a:lstStyle/>
                    <a:p>
                      <a:pPr algn="r" rtl="0" fontAlgn="ctr"/>
                      <a:r>
                        <a:rPr lang="en-US" sz="800" b="1" i="0" u="none" strike="noStrike">
                          <a:solidFill>
                            <a:srgbClr val="000000"/>
                          </a:solidFill>
                          <a:effectLst/>
                          <a:latin typeface="Arial" panose="020B0604020202020204" pitchFamily="34" charset="0"/>
                          <a:cs typeface="Arial" panose="020B0604020202020204" pitchFamily="34" charset="0"/>
                        </a:rPr>
                        <a:t>$154,281,581 </a:t>
                      </a:r>
                    </a:p>
                  </a:txBody>
                  <a:tcPr marL="6350" marR="6350" marT="6350" marB="0" anchor="ctr">
                    <a:lnL w="0">
                      <a:noFill/>
                    </a:lnL>
                    <a:lnR w="0">
                      <a:noFill/>
                    </a:lnR>
                    <a:lnT w="0">
                      <a:noFill/>
                    </a:lnT>
                    <a:lnB w="0">
                      <a:noFill/>
                    </a:lnB>
                    <a:solidFill>
                      <a:schemeClr val="bg2">
                        <a:lumMod val="90000"/>
                      </a:schemeClr>
                    </a:solidFill>
                  </a:tcPr>
                </a:tc>
                <a:tc>
                  <a:txBody>
                    <a:bodyPr/>
                    <a:lstStyle/>
                    <a:p>
                      <a:pPr algn="ctr" rtl="0" fontAlgn="ctr"/>
                      <a:r>
                        <a:rPr lang="en-US" sz="800" b="1" i="0" u="none" strike="noStrike">
                          <a:solidFill>
                            <a:srgbClr val="000000"/>
                          </a:solidFill>
                          <a:effectLst/>
                          <a:latin typeface="Arial" panose="020B0604020202020204" pitchFamily="34" charset="0"/>
                          <a:cs typeface="Arial" panose="020B0604020202020204" pitchFamily="34" charset="0"/>
                        </a:rPr>
                        <a:t>$48,480,000 </a:t>
                      </a:r>
                    </a:p>
                  </a:txBody>
                  <a:tcPr marL="6350" marR="6350" marT="6350" marB="0" anchor="ctr">
                    <a:lnL w="0">
                      <a:noFill/>
                    </a:lnL>
                    <a:lnR w="0">
                      <a:noFill/>
                    </a:lnR>
                    <a:lnT w="0">
                      <a:noFill/>
                    </a:lnT>
                    <a:lnB w="0">
                      <a:noFill/>
                    </a:lnB>
                    <a:solidFill>
                      <a:schemeClr val="bg2">
                        <a:lumMod val="90000"/>
                      </a:schemeClr>
                    </a:solidFill>
                  </a:tcPr>
                </a:tc>
                <a:tc>
                  <a:txBody>
                    <a:bodyPr/>
                    <a:lstStyle/>
                    <a:p>
                      <a:pPr lvl="0" algn="ctr">
                        <a:buNone/>
                      </a:pPr>
                      <a:endParaRPr lang="en-US" sz="800" b="1" i="0" u="none" strike="noStrike">
                        <a:solidFill>
                          <a:srgbClr val="000000"/>
                        </a:solidFill>
                        <a:effectLst/>
                        <a:latin typeface="Arial" panose="020B0604020202020204" pitchFamily="34" charset="0"/>
                        <a:cs typeface="Arial" panose="020B0604020202020204" pitchFamily="34" charset="0"/>
                      </a:endParaRPr>
                    </a:p>
                  </a:txBody>
                  <a:tcPr marL="522" marR="522" marT="522" marB="0" anchor="b">
                    <a:lnL w="0">
                      <a:noFill/>
                    </a:lnL>
                    <a:lnR w="0">
                      <a:noFill/>
                    </a:lnR>
                    <a:lnT w="0">
                      <a:noFill/>
                    </a:lnT>
                    <a:lnB w="0">
                      <a:noFill/>
                    </a:lnB>
                    <a:solidFill>
                      <a:schemeClr val="bg2">
                        <a:lumMod val="90000"/>
                      </a:schemeClr>
                    </a:solidFill>
                  </a:tcPr>
                </a:tc>
                <a:extLst>
                  <a:ext uri="{0D108BD9-81ED-4DB2-BD59-A6C34878D82A}">
                    <a16:rowId xmlns:a16="http://schemas.microsoft.com/office/drawing/2014/main" val="4257993211"/>
                  </a:ext>
                </a:extLst>
              </a:tr>
            </a:tbl>
          </a:graphicData>
        </a:graphic>
      </p:graphicFrame>
      <p:sp>
        <p:nvSpPr>
          <p:cNvPr id="7" name="Content Placeholder 4">
            <a:extLst>
              <a:ext uri="{FF2B5EF4-FFF2-40B4-BE49-F238E27FC236}">
                <a16:creationId xmlns:a16="http://schemas.microsoft.com/office/drawing/2014/main" id="{4102988A-C313-ADE6-1279-0ACD3592DBD6}"/>
              </a:ext>
            </a:extLst>
          </p:cNvPr>
          <p:cNvSpPr txBox="1">
            <a:spLocks/>
          </p:cNvSpPr>
          <p:nvPr/>
        </p:nvSpPr>
        <p:spPr>
          <a:xfrm>
            <a:off x="391160" y="1351280"/>
            <a:ext cx="11592560" cy="540266"/>
          </a:xfrm>
          <a:prstGeom prst="rect">
            <a:avLst/>
          </a:prstGeom>
          <a:solidFill>
            <a:schemeClr val="bg1">
              <a:lumMod val="95000"/>
            </a:schemeClr>
          </a:solidFill>
        </p:spPr>
        <p:txBody>
          <a:bodyPr wrap="square" lIns="0" tIns="0" rIns="0" bIns="0" anchor="t">
            <a:normAutofit fontScale="92500" lnSpcReduction="10000"/>
          </a:bodyPr>
          <a:lstStyle>
            <a:lvl1pPr marL="228600" indent="-228600" eaLnBrk="1" hangingPunct="1">
              <a:buClr>
                <a:srgbClr val="FEAB21"/>
              </a:buClr>
              <a:buFont typeface="Wingdings" panose="05000000000000000000" pitchFamily="2" charset="2"/>
              <a:buChar char="§"/>
              <a:defRPr sz="2000" b="0" i="0">
                <a:solidFill>
                  <a:srgbClr val="334050"/>
                </a:solidFill>
                <a:latin typeface="Lato Medium" panose="020F0502020204030203" pitchFamily="34" charset="0"/>
                <a:ea typeface="Lato Medium" panose="020F0502020204030203" pitchFamily="34" charset="0"/>
                <a:cs typeface="Lato Medium" panose="020F0502020204030203" pitchFamily="34" charset="0"/>
              </a:defRPr>
            </a:lvl1pPr>
            <a:lvl2pPr marL="514350" indent="-228600" eaLnBrk="1" hangingPunct="1">
              <a:lnSpc>
                <a:spcPct val="100000"/>
              </a:lnSpc>
              <a:spcBef>
                <a:spcPts val="600"/>
              </a:spcBef>
              <a:defRPr sz="18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2pPr>
            <a:lvl3pPr marL="801688" indent="-228600" eaLnBrk="1" hangingPunct="1">
              <a:lnSpc>
                <a:spcPct val="100000"/>
              </a:lnSpc>
              <a:spcBef>
                <a:spcPts val="600"/>
              </a:spcBef>
              <a:buSzPct val="85000"/>
              <a:buFont typeface="Courier New" panose="02070309020205020404" pitchFamily="49" charset="0"/>
              <a:buChar char="o"/>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3pPr>
            <a:lvl4pPr marL="1139825" indent="-228600" eaLnBrk="1" hangingPunct="1">
              <a:lnSpc>
                <a:spcPct val="100000"/>
              </a:lnSpc>
              <a:spcBef>
                <a:spcPts val="600"/>
              </a:spcBef>
              <a:buFont typeface="Calibri" panose="020F0502020204030204" pitchFamily="34" charset="0"/>
              <a:buChar char="­"/>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4pPr>
            <a:lvl5pPr marL="1376363" indent="-236538" eaLnBrk="1" hangingPunct="1">
              <a:lnSpc>
                <a:spcPct val="100000"/>
              </a:lnSpc>
              <a:spcBef>
                <a:spcPts val="600"/>
              </a:spcBef>
              <a:buSzPct val="70000"/>
              <a:buFont typeface="Wingdings" panose="05000000000000000000" pitchFamily="2" charset="2"/>
              <a:buChar char="Ø"/>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5pPr>
            <a:lvl6pPr marL="1386304" eaLnBrk="1" hangingPunct="1">
              <a:defRPr>
                <a:latin typeface="+mn-lt"/>
                <a:ea typeface="+mn-ea"/>
                <a:cs typeface="+mn-cs"/>
              </a:defRPr>
            </a:lvl6pPr>
            <a:lvl7pPr marL="1663564" eaLnBrk="1" hangingPunct="1">
              <a:defRPr>
                <a:latin typeface="+mn-lt"/>
                <a:ea typeface="+mn-ea"/>
                <a:cs typeface="+mn-cs"/>
              </a:defRPr>
            </a:lvl7pPr>
            <a:lvl8pPr marL="1940825" eaLnBrk="1" hangingPunct="1">
              <a:defRPr>
                <a:latin typeface="+mn-lt"/>
                <a:ea typeface="+mn-ea"/>
                <a:cs typeface="+mn-cs"/>
              </a:defRPr>
            </a:lvl8pPr>
            <a:lvl9pPr marL="2218087" eaLnBrk="1" hangingPunct="1">
              <a:defRPr>
                <a:latin typeface="+mn-lt"/>
                <a:ea typeface="+mn-ea"/>
                <a:cs typeface="+mn-cs"/>
              </a:defRPr>
            </a:lvl9pPr>
          </a:lstStyle>
          <a:p>
            <a:pPr marL="0" indent="0" defTabSz="914400">
              <a:buNone/>
            </a:pPr>
            <a:endParaRPr lang="en-US" sz="1200" kern="0">
              <a:latin typeface="Aptos" panose="020B0004020202020204" pitchFamily="34" charset="0"/>
            </a:endParaRPr>
          </a:p>
          <a:p>
            <a:pPr marL="0" indent="0">
              <a:buNone/>
            </a:pPr>
            <a:r>
              <a:rPr lang="en-US" sz="1400">
                <a:latin typeface="Aptos"/>
                <a:ea typeface="Lato Medium"/>
                <a:cs typeface="Lato Medium"/>
              </a:rPr>
              <a:t>Removing the dispositions from the overall portfolio reduces the vacancy by just over 6%. Of the 24 dispositions listed, 2 have gone hard, 4 are in LOI negotiation, and 18 are in active marketing or in the planning phase.</a:t>
            </a:r>
          </a:p>
        </p:txBody>
      </p:sp>
    </p:spTree>
    <p:extLst>
      <p:ext uri="{BB962C8B-B14F-4D97-AF65-F5344CB8AC3E}">
        <p14:creationId xmlns:p14="http://schemas.microsoft.com/office/powerpoint/2010/main" val="3431664821"/>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05443-22C2-0589-5772-C4D07C922A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AE1D2A-C1A9-6008-5B6A-5ABEDF835678}"/>
              </a:ext>
            </a:extLst>
          </p:cNvPr>
          <p:cNvSpPr>
            <a:spLocks noGrp="1"/>
          </p:cNvSpPr>
          <p:nvPr>
            <p:ph type="title"/>
          </p:nvPr>
        </p:nvSpPr>
        <p:spPr/>
        <p:txBody>
          <a:bodyPr/>
          <a:lstStyle/>
          <a:p>
            <a:r>
              <a:rPr lang="en-US" sz="2150"/>
              <a:t>Economic Occupancy | 2025 Forecast </a:t>
            </a:r>
            <a:r>
              <a:rPr lang="en-US" sz="2150" b="0"/>
              <a:t>– Fund 2</a:t>
            </a:r>
          </a:p>
        </p:txBody>
      </p:sp>
      <p:sp>
        <p:nvSpPr>
          <p:cNvPr id="3" name="TextBox 2">
            <a:extLst>
              <a:ext uri="{FF2B5EF4-FFF2-40B4-BE49-F238E27FC236}">
                <a16:creationId xmlns:a16="http://schemas.microsoft.com/office/drawing/2014/main" id="{7634899F-5C04-1942-F6D1-99FE73ED4DBB}"/>
              </a:ext>
            </a:extLst>
          </p:cNvPr>
          <p:cNvSpPr txBox="1"/>
          <p:nvPr/>
        </p:nvSpPr>
        <p:spPr>
          <a:xfrm>
            <a:off x="762555" y="1273057"/>
            <a:ext cx="10889987" cy="892552"/>
          </a:xfrm>
          <a:prstGeom prst="rect">
            <a:avLst/>
          </a:prstGeom>
          <a:solidFill>
            <a:schemeClr val="bg1">
              <a:lumMod val="95000"/>
            </a:schemeClr>
          </a:solidFill>
        </p:spPr>
        <p:txBody>
          <a:bodyPr wrap="square">
            <a:spAutoFit/>
          </a:bodyPr>
          <a:lstStyle/>
          <a:p>
            <a:pPr>
              <a:buClr>
                <a:srgbClr val="FEAB21"/>
              </a:buClr>
            </a:pPr>
            <a:r>
              <a:rPr lang="en-US" sz="1300" i="1">
                <a:latin typeface="Aptos" panose="020B0004020202020204" pitchFamily="34" charset="0"/>
              </a:rPr>
              <a:t>Economic </a:t>
            </a:r>
            <a:r>
              <a:rPr lang="en-US" sz="1300" b="1" i="1">
                <a:latin typeface="Aptos" panose="020B0004020202020204" pitchFamily="34" charset="0"/>
              </a:rPr>
              <a:t>Occupancy methodology updated this quarter </a:t>
            </a:r>
            <a:r>
              <a:rPr lang="en-US" sz="1300" i="1">
                <a:latin typeface="Aptos" panose="020B0004020202020204" pitchFamily="34" charset="0"/>
              </a:rPr>
              <a:t>to align with Fund Finance and now uses NOI as defined by the ‘FPR P&amp;L Account Tree’</a:t>
            </a:r>
          </a:p>
          <a:p>
            <a:pPr marL="171450" indent="-171450">
              <a:buClr>
                <a:srgbClr val="FEAB21"/>
              </a:buClr>
              <a:buFont typeface="Wingdings" panose="05000000000000000000" pitchFamily="2" charset="2"/>
              <a:buChar char="§"/>
            </a:pPr>
            <a:r>
              <a:rPr lang="en-US" sz="1300">
                <a:latin typeface="Aptos" panose="020B0004020202020204" pitchFamily="34" charset="0"/>
              </a:rPr>
              <a:t>Fund 2 is projected to have an economic occupancy of </a:t>
            </a:r>
            <a:r>
              <a:rPr lang="en-US" sz="1300" b="1">
                <a:latin typeface="Aptos" panose="020B0004020202020204" pitchFamily="34" charset="0"/>
              </a:rPr>
              <a:t>80.9% </a:t>
            </a:r>
            <a:r>
              <a:rPr lang="en-US" sz="1300">
                <a:latin typeface="Aptos" panose="020B0004020202020204" pitchFamily="34" charset="0"/>
              </a:rPr>
              <a:t>at year end 2025 </a:t>
            </a:r>
            <a:r>
              <a:rPr lang="en-US" sz="1300" b="1">
                <a:latin typeface="Aptos" panose="020B0004020202020204" pitchFamily="34" charset="0"/>
              </a:rPr>
              <a:t>per the 2Q25 Forecast; </a:t>
            </a:r>
          </a:p>
          <a:p>
            <a:pPr marL="171450" indent="-171450">
              <a:buClr>
                <a:srgbClr val="FEAB21"/>
              </a:buClr>
              <a:buFont typeface="Wingdings" panose="05000000000000000000" pitchFamily="2" charset="2"/>
              <a:buChar char="§"/>
            </a:pPr>
            <a:r>
              <a:rPr lang="en-US" sz="1300">
                <a:latin typeface="Aptos" panose="020B0004020202020204" pitchFamily="34" charset="0"/>
              </a:rPr>
              <a:t>Vacant spaces, Terminations and 2025 Rollovers are closely monitored and modeled in the forecast</a:t>
            </a:r>
          </a:p>
          <a:p>
            <a:pPr marL="171450" indent="-171450">
              <a:buClr>
                <a:srgbClr val="FEAB21"/>
              </a:buClr>
              <a:buFont typeface="Wingdings" panose="05000000000000000000" pitchFamily="2" charset="2"/>
              <a:buChar char="§"/>
            </a:pPr>
            <a:r>
              <a:rPr lang="en-US" sz="1300" i="1">
                <a:latin typeface="Aptos" panose="020B0004020202020204" pitchFamily="34" charset="0"/>
              </a:rPr>
              <a:t>The </a:t>
            </a:r>
            <a:r>
              <a:rPr lang="en-US" sz="1300" b="1" i="1">
                <a:latin typeface="Aptos" panose="020B0004020202020204" pitchFamily="34" charset="0"/>
              </a:rPr>
              <a:t>2Q25 Forecast </a:t>
            </a:r>
            <a:r>
              <a:rPr lang="en-US" sz="1300" i="1">
                <a:latin typeface="Aptos" panose="020B0004020202020204" pitchFamily="34" charset="0"/>
              </a:rPr>
              <a:t>includes updated Market Rent numbers per CBRE for Project Hudson</a:t>
            </a:r>
          </a:p>
        </p:txBody>
      </p:sp>
      <p:graphicFrame>
        <p:nvGraphicFramePr>
          <p:cNvPr id="11" name="Table 10">
            <a:extLst>
              <a:ext uri="{FF2B5EF4-FFF2-40B4-BE49-F238E27FC236}">
                <a16:creationId xmlns:a16="http://schemas.microsoft.com/office/drawing/2014/main" id="{9862FAE7-ACE3-26EF-5F10-81C28B2B2E88}"/>
              </a:ext>
            </a:extLst>
          </p:cNvPr>
          <p:cNvGraphicFramePr>
            <a:graphicFrameLocks noGrp="1"/>
          </p:cNvGraphicFramePr>
          <p:nvPr/>
        </p:nvGraphicFramePr>
        <p:xfrm>
          <a:off x="2255245" y="5138352"/>
          <a:ext cx="6481974" cy="1386094"/>
        </p:xfrm>
        <a:graphic>
          <a:graphicData uri="http://schemas.openxmlformats.org/drawingml/2006/table">
            <a:tbl>
              <a:tblPr/>
              <a:tblGrid>
                <a:gridCol w="1638727">
                  <a:extLst>
                    <a:ext uri="{9D8B030D-6E8A-4147-A177-3AD203B41FA5}">
                      <a16:colId xmlns:a16="http://schemas.microsoft.com/office/drawing/2014/main" val="3047629693"/>
                    </a:ext>
                  </a:extLst>
                </a:gridCol>
                <a:gridCol w="1248410">
                  <a:extLst>
                    <a:ext uri="{9D8B030D-6E8A-4147-A177-3AD203B41FA5}">
                      <a16:colId xmlns:a16="http://schemas.microsoft.com/office/drawing/2014/main" val="52260798"/>
                    </a:ext>
                  </a:extLst>
                </a:gridCol>
                <a:gridCol w="930467">
                  <a:extLst>
                    <a:ext uri="{9D8B030D-6E8A-4147-A177-3AD203B41FA5}">
                      <a16:colId xmlns:a16="http://schemas.microsoft.com/office/drawing/2014/main" val="713971962"/>
                    </a:ext>
                  </a:extLst>
                </a:gridCol>
                <a:gridCol w="1332185">
                  <a:extLst>
                    <a:ext uri="{9D8B030D-6E8A-4147-A177-3AD203B41FA5}">
                      <a16:colId xmlns:a16="http://schemas.microsoft.com/office/drawing/2014/main" val="193226591"/>
                    </a:ext>
                  </a:extLst>
                </a:gridCol>
                <a:gridCol w="1332185">
                  <a:extLst>
                    <a:ext uri="{9D8B030D-6E8A-4147-A177-3AD203B41FA5}">
                      <a16:colId xmlns:a16="http://schemas.microsoft.com/office/drawing/2014/main" val="486375951"/>
                    </a:ext>
                  </a:extLst>
                </a:gridCol>
              </a:tblGrid>
              <a:tr h="0">
                <a:tc>
                  <a:txBody>
                    <a:bodyPr/>
                    <a:lstStyle/>
                    <a:p>
                      <a:pPr algn="ctr" fontAlgn="ctr"/>
                      <a:r>
                        <a:rPr lang="en-US" sz="1000" b="0" i="0" u="none" strike="noStrike">
                          <a:solidFill>
                            <a:srgbClr val="000000"/>
                          </a:solidFill>
                          <a:effectLst/>
                          <a:latin typeface="Aptos" panose="020B0004020202020204" pitchFamily="34" charset="0"/>
                        </a:rPr>
                        <a:t>Description</a:t>
                      </a:r>
                    </a:p>
                  </a:txBody>
                  <a:tcPr marL="7620" marR="7620" marT="762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0F0F0"/>
                    </a:solidFill>
                  </a:tcPr>
                </a:tc>
                <a:tc>
                  <a:txBody>
                    <a:bodyPr/>
                    <a:lstStyle/>
                    <a:p>
                      <a:pPr algn="ctr" fontAlgn="ctr"/>
                      <a:r>
                        <a:rPr lang="en-US" sz="1000" b="0" i="0" u="none" strike="noStrike">
                          <a:solidFill>
                            <a:srgbClr val="000000"/>
                          </a:solidFill>
                          <a:effectLst/>
                          <a:latin typeface="Aptos" panose="020B0004020202020204" pitchFamily="34" charset="0"/>
                        </a:rPr>
                        <a:t>EOQ 9/2025</a:t>
                      </a:r>
                    </a:p>
                  </a:txBody>
                  <a:tcPr marL="7620" marR="7620" marT="762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0F0F0"/>
                    </a:solidFill>
                  </a:tcPr>
                </a:tc>
                <a:tc>
                  <a:txBody>
                    <a:bodyPr/>
                    <a:lstStyle/>
                    <a:p>
                      <a:pPr algn="ctr" fontAlgn="ctr"/>
                      <a:r>
                        <a:rPr lang="en-US" sz="1000" b="0" i="0" u="none" strike="noStrike">
                          <a:solidFill>
                            <a:srgbClr val="000000"/>
                          </a:solidFill>
                          <a:effectLst/>
                          <a:latin typeface="Aptos" panose="020B0004020202020204" pitchFamily="34" charset="0"/>
                        </a:rPr>
                        <a:t>EOQ 12/2025</a:t>
                      </a:r>
                    </a:p>
                  </a:txBody>
                  <a:tcPr marL="7620" marR="7620" marT="762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0F0F0"/>
                    </a:solidFill>
                  </a:tcPr>
                </a:tc>
                <a:tc>
                  <a:txBody>
                    <a:bodyPr/>
                    <a:lstStyle/>
                    <a:p>
                      <a:pPr algn="ctr" fontAlgn="ctr"/>
                      <a:r>
                        <a:rPr lang="en-US" sz="1000" b="0" i="0" u="none" strike="noStrike">
                          <a:solidFill>
                            <a:srgbClr val="000000"/>
                          </a:solidFill>
                          <a:effectLst/>
                          <a:latin typeface="Aptos" panose="020B0004020202020204" pitchFamily="34" charset="0"/>
                        </a:rPr>
                        <a:t>EOQ 3/2026</a:t>
                      </a:r>
                    </a:p>
                  </a:txBody>
                  <a:tcPr marL="7620" marR="7620" marT="762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0F0F0"/>
                    </a:solidFill>
                  </a:tcPr>
                </a:tc>
                <a:tc>
                  <a:txBody>
                    <a:bodyPr/>
                    <a:lstStyle/>
                    <a:p>
                      <a:pPr algn="ctr" fontAlgn="ctr"/>
                      <a:r>
                        <a:rPr lang="en-US" sz="1000" b="0" i="0" u="none" strike="noStrike">
                          <a:solidFill>
                            <a:srgbClr val="000000"/>
                          </a:solidFill>
                          <a:effectLst/>
                          <a:latin typeface="Aptos" panose="020B0004020202020204" pitchFamily="34" charset="0"/>
                        </a:rPr>
                        <a:t>EOQ 6/2026</a:t>
                      </a:r>
                    </a:p>
                  </a:txBody>
                  <a:tcPr marL="7620" marR="7620" marT="762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0F0F0"/>
                    </a:solidFill>
                  </a:tcPr>
                </a:tc>
                <a:extLst>
                  <a:ext uri="{0D108BD9-81ED-4DB2-BD59-A6C34878D82A}">
                    <a16:rowId xmlns:a16="http://schemas.microsoft.com/office/drawing/2014/main" val="1186021128"/>
                  </a:ext>
                </a:extLst>
              </a:tr>
              <a:tr h="37303">
                <a:tc>
                  <a:txBody>
                    <a:bodyPr/>
                    <a:lstStyle/>
                    <a:p>
                      <a:pPr algn="l" fontAlgn="t"/>
                      <a:r>
                        <a:rPr lang="en-US" sz="1000" b="0" i="0" u="none" strike="noStrike">
                          <a:solidFill>
                            <a:srgbClr val="000000"/>
                          </a:solidFill>
                          <a:effectLst/>
                          <a:latin typeface="Aptos" panose="020B0004020202020204" pitchFamily="34" charset="0"/>
                        </a:rPr>
                        <a:t> </a:t>
                      </a:r>
                    </a:p>
                  </a:txBody>
                  <a:tcPr marL="982" marR="982" marT="982" marB="0">
                    <a:lnL>
                      <a:noFill/>
                    </a:lnL>
                    <a:lnR>
                      <a:noFill/>
                    </a:lnR>
                    <a:lnT w="6350" cap="flat" cmpd="sng" algn="ctr">
                      <a:solidFill>
                        <a:srgbClr val="CCCCCC"/>
                      </a:solidFill>
                      <a:prstDash val="solid"/>
                      <a:round/>
                      <a:headEnd type="none" w="med" len="med"/>
                      <a:tailEnd type="none" w="med" len="med"/>
                    </a:lnT>
                    <a:lnB>
                      <a:noFill/>
                    </a:lnB>
                    <a:noFill/>
                  </a:tcPr>
                </a:tc>
                <a:tc>
                  <a:txBody>
                    <a:bodyPr/>
                    <a:lstStyle/>
                    <a:p>
                      <a:pPr algn="ctr" fontAlgn="t"/>
                      <a:r>
                        <a:rPr lang="en-US" sz="1000" b="0" i="0" u="none" strike="noStrike">
                          <a:solidFill>
                            <a:srgbClr val="000000"/>
                          </a:solidFill>
                          <a:effectLst/>
                          <a:latin typeface="Aptos" panose="020B0004020202020204" pitchFamily="34" charset="0"/>
                        </a:rPr>
                        <a:t> </a:t>
                      </a:r>
                    </a:p>
                  </a:txBody>
                  <a:tcPr marL="982" marR="982" marT="982" marB="0" anchor="ctr">
                    <a:lnL>
                      <a:noFill/>
                    </a:lnL>
                    <a:lnR>
                      <a:noFill/>
                    </a:lnR>
                    <a:lnT w="6350" cap="flat" cmpd="sng" algn="ctr">
                      <a:solidFill>
                        <a:srgbClr val="CCCCCC"/>
                      </a:solidFill>
                      <a:prstDash val="solid"/>
                      <a:round/>
                      <a:headEnd type="none" w="med" len="med"/>
                      <a:tailEnd type="none" w="med" len="med"/>
                    </a:lnT>
                    <a:lnB>
                      <a:noFill/>
                    </a:lnB>
                    <a:noFill/>
                  </a:tcPr>
                </a:tc>
                <a:tc>
                  <a:txBody>
                    <a:bodyPr/>
                    <a:lstStyle/>
                    <a:p>
                      <a:pPr algn="ctr" fontAlgn="t"/>
                      <a:r>
                        <a:rPr lang="en-US" sz="1000" b="0" i="0" u="none" strike="noStrike">
                          <a:solidFill>
                            <a:srgbClr val="000000"/>
                          </a:solidFill>
                          <a:effectLst/>
                          <a:latin typeface="Aptos" panose="020B0004020202020204" pitchFamily="34" charset="0"/>
                        </a:rPr>
                        <a:t> </a:t>
                      </a:r>
                    </a:p>
                  </a:txBody>
                  <a:tcPr marL="982" marR="982" marT="982" marB="0" anchor="ctr">
                    <a:lnL>
                      <a:noFill/>
                    </a:lnL>
                    <a:lnR>
                      <a:noFill/>
                    </a:lnR>
                    <a:lnT w="6350" cap="flat" cmpd="sng" algn="ctr">
                      <a:solidFill>
                        <a:srgbClr val="CCCCCC"/>
                      </a:solidFill>
                      <a:prstDash val="solid"/>
                      <a:round/>
                      <a:headEnd type="none" w="med" len="med"/>
                      <a:tailEnd type="none" w="med" len="med"/>
                    </a:lnT>
                    <a:lnB>
                      <a:noFill/>
                    </a:lnB>
                    <a:noFill/>
                  </a:tcPr>
                </a:tc>
                <a:tc>
                  <a:txBody>
                    <a:bodyPr/>
                    <a:lstStyle/>
                    <a:p>
                      <a:pPr algn="ctr" fontAlgn="t"/>
                      <a:r>
                        <a:rPr lang="en-US" sz="1000" b="0" i="0" u="none" strike="noStrike">
                          <a:solidFill>
                            <a:srgbClr val="000000"/>
                          </a:solidFill>
                          <a:effectLst/>
                          <a:latin typeface="Aptos" panose="020B0004020202020204" pitchFamily="34" charset="0"/>
                        </a:rPr>
                        <a:t> </a:t>
                      </a:r>
                    </a:p>
                  </a:txBody>
                  <a:tcPr marL="982" marR="982" marT="982" marB="0" anchor="ctr">
                    <a:lnL>
                      <a:noFill/>
                    </a:lnL>
                    <a:lnR>
                      <a:noFill/>
                    </a:lnR>
                    <a:lnT w="6350" cap="flat" cmpd="sng" algn="ctr">
                      <a:solidFill>
                        <a:srgbClr val="CCCCCC"/>
                      </a:solidFill>
                      <a:prstDash val="solid"/>
                      <a:round/>
                      <a:headEnd type="none" w="med" len="med"/>
                      <a:tailEnd type="none" w="med" len="med"/>
                    </a:lnT>
                    <a:lnB>
                      <a:noFill/>
                    </a:lnB>
                    <a:noFill/>
                  </a:tcPr>
                </a:tc>
                <a:tc>
                  <a:txBody>
                    <a:bodyPr/>
                    <a:lstStyle/>
                    <a:p>
                      <a:pPr algn="ctr" fontAlgn="t"/>
                      <a:r>
                        <a:rPr lang="en-US" sz="1000" b="0" i="0" u="none" strike="noStrike">
                          <a:solidFill>
                            <a:srgbClr val="000000"/>
                          </a:solidFill>
                          <a:effectLst/>
                          <a:latin typeface="Aptos" panose="020B0004020202020204" pitchFamily="34" charset="0"/>
                        </a:rPr>
                        <a:t> </a:t>
                      </a:r>
                    </a:p>
                  </a:txBody>
                  <a:tcPr marL="982" marR="982" marT="982" marB="0" anchor="ctr">
                    <a:lnL>
                      <a:noFill/>
                    </a:lnL>
                    <a:lnR>
                      <a:noFill/>
                    </a:lnR>
                    <a:lnT w="6350" cap="flat" cmpd="sng" algn="ctr">
                      <a:solidFill>
                        <a:srgbClr val="CCCCCC"/>
                      </a:solidFill>
                      <a:prstDash val="solid"/>
                      <a:round/>
                      <a:headEnd type="none" w="med" len="med"/>
                      <a:tailEnd type="none" w="med" len="med"/>
                    </a:lnT>
                    <a:lnB>
                      <a:noFill/>
                    </a:lnB>
                    <a:noFill/>
                  </a:tcPr>
                </a:tc>
                <a:extLst>
                  <a:ext uri="{0D108BD9-81ED-4DB2-BD59-A6C34878D82A}">
                    <a16:rowId xmlns:a16="http://schemas.microsoft.com/office/drawing/2014/main" val="2068985983"/>
                  </a:ext>
                </a:extLst>
              </a:tr>
              <a:tr h="45157">
                <a:tc>
                  <a:txBody>
                    <a:bodyPr/>
                    <a:lstStyle/>
                    <a:p>
                      <a:pPr algn="l" fontAlgn="t"/>
                      <a:r>
                        <a:rPr lang="en-US" sz="1000" b="0" i="0" u="none" strike="noStrike">
                          <a:solidFill>
                            <a:srgbClr val="000000"/>
                          </a:solidFill>
                          <a:effectLst/>
                          <a:latin typeface="Aptos" panose="020B0004020202020204" pitchFamily="34" charset="0"/>
                        </a:rPr>
                        <a:t>Economic Occupancy</a:t>
                      </a:r>
                    </a:p>
                  </a:txBody>
                  <a:tcPr marL="982" marR="982" marT="982" marB="0">
                    <a:lnL>
                      <a:noFill/>
                    </a:lnL>
                    <a:lnR>
                      <a:noFill/>
                    </a:lnR>
                    <a:lnT>
                      <a:noFill/>
                    </a:lnT>
                    <a:lnB>
                      <a:noFill/>
                    </a:lnB>
                    <a:solidFill>
                      <a:srgbClr val="FFD966"/>
                    </a:solidFill>
                  </a:tcPr>
                </a:tc>
                <a:tc>
                  <a:txBody>
                    <a:bodyPr/>
                    <a:lstStyle/>
                    <a:p>
                      <a:pPr algn="ctr" fontAlgn="t"/>
                      <a:r>
                        <a:rPr lang="en-US" sz="900" b="0" i="0" u="none" strike="noStrike">
                          <a:solidFill>
                            <a:srgbClr val="000000"/>
                          </a:solidFill>
                          <a:effectLst/>
                          <a:latin typeface="Aptos" panose="020B0004020202020204" pitchFamily="34" charset="0"/>
                        </a:rPr>
                        <a:t>80.6%</a:t>
                      </a:r>
                    </a:p>
                  </a:txBody>
                  <a:tcPr marL="7620" marR="7620" marT="7620" marB="0" anchor="ctr">
                    <a:lnL>
                      <a:noFill/>
                    </a:lnL>
                    <a:lnR>
                      <a:noFill/>
                    </a:lnR>
                    <a:lnT>
                      <a:noFill/>
                    </a:lnT>
                    <a:lnB>
                      <a:noFill/>
                    </a:lnB>
                    <a:solidFill>
                      <a:srgbClr val="FFD966"/>
                    </a:solidFill>
                  </a:tcPr>
                </a:tc>
                <a:tc>
                  <a:txBody>
                    <a:bodyPr/>
                    <a:lstStyle/>
                    <a:p>
                      <a:pPr algn="ctr" fontAlgn="t"/>
                      <a:r>
                        <a:rPr lang="en-US" sz="900" b="0" i="0" u="none" strike="noStrike">
                          <a:solidFill>
                            <a:srgbClr val="000000"/>
                          </a:solidFill>
                          <a:effectLst/>
                          <a:latin typeface="Aptos" panose="020B0004020202020204" pitchFamily="34" charset="0"/>
                        </a:rPr>
                        <a:t>80.9%</a:t>
                      </a:r>
                    </a:p>
                  </a:txBody>
                  <a:tcPr marL="7620" marR="7620" marT="7620" marB="0" anchor="ctr">
                    <a:lnL>
                      <a:noFill/>
                    </a:lnL>
                    <a:lnR>
                      <a:noFill/>
                    </a:lnR>
                    <a:lnT>
                      <a:noFill/>
                    </a:lnT>
                    <a:lnB>
                      <a:noFill/>
                    </a:lnB>
                    <a:solidFill>
                      <a:srgbClr val="FFD966"/>
                    </a:solidFill>
                  </a:tcPr>
                </a:tc>
                <a:tc>
                  <a:txBody>
                    <a:bodyPr/>
                    <a:lstStyle/>
                    <a:p>
                      <a:pPr algn="ctr" fontAlgn="t"/>
                      <a:r>
                        <a:rPr lang="en-US" sz="900" b="0" i="0" u="none" strike="noStrike">
                          <a:solidFill>
                            <a:srgbClr val="000000"/>
                          </a:solidFill>
                          <a:effectLst/>
                          <a:latin typeface="Aptos" panose="020B0004020202020204" pitchFamily="34" charset="0"/>
                        </a:rPr>
                        <a:t>86.4%</a:t>
                      </a:r>
                    </a:p>
                  </a:txBody>
                  <a:tcPr marL="7620" marR="7620" marT="7620" marB="0" anchor="ctr">
                    <a:lnL>
                      <a:noFill/>
                    </a:lnL>
                    <a:lnR>
                      <a:noFill/>
                    </a:lnR>
                    <a:lnT>
                      <a:noFill/>
                    </a:lnT>
                    <a:lnB>
                      <a:noFill/>
                    </a:lnB>
                    <a:solidFill>
                      <a:srgbClr val="FFD966"/>
                    </a:solidFill>
                  </a:tcPr>
                </a:tc>
                <a:tc>
                  <a:txBody>
                    <a:bodyPr/>
                    <a:lstStyle/>
                    <a:p>
                      <a:pPr algn="ctr" fontAlgn="t"/>
                      <a:r>
                        <a:rPr lang="en-US" sz="900" b="0" i="0" u="none" strike="noStrike">
                          <a:solidFill>
                            <a:srgbClr val="000000"/>
                          </a:solidFill>
                          <a:effectLst/>
                          <a:latin typeface="Aptos" panose="020B0004020202020204" pitchFamily="34" charset="0"/>
                        </a:rPr>
                        <a:t>91.0%</a:t>
                      </a:r>
                    </a:p>
                  </a:txBody>
                  <a:tcPr marL="7620" marR="7620" marT="7620" marB="0" anchor="ctr">
                    <a:lnL>
                      <a:noFill/>
                    </a:lnL>
                    <a:lnR>
                      <a:noFill/>
                    </a:lnR>
                    <a:lnT>
                      <a:noFill/>
                    </a:lnT>
                    <a:lnB>
                      <a:noFill/>
                    </a:lnB>
                    <a:solidFill>
                      <a:srgbClr val="FFD966"/>
                    </a:solidFill>
                  </a:tcPr>
                </a:tc>
                <a:extLst>
                  <a:ext uri="{0D108BD9-81ED-4DB2-BD59-A6C34878D82A}">
                    <a16:rowId xmlns:a16="http://schemas.microsoft.com/office/drawing/2014/main" val="4002896535"/>
                  </a:ext>
                </a:extLst>
              </a:tr>
              <a:tr h="0">
                <a:tc>
                  <a:txBody>
                    <a:bodyPr/>
                    <a:lstStyle/>
                    <a:p>
                      <a:pPr algn="l" fontAlgn="ctr"/>
                      <a:endParaRPr lang="en-US" sz="1000" b="0" i="0" u="none" strike="noStrike">
                        <a:solidFill>
                          <a:srgbClr val="000000"/>
                        </a:solidFill>
                        <a:effectLst/>
                        <a:latin typeface="Aptos" panose="020B0004020202020204" pitchFamily="34" charset="0"/>
                      </a:endParaRPr>
                    </a:p>
                  </a:txBody>
                  <a:tcPr marL="982" marR="982" marT="982" marB="0" anchor="ctr">
                    <a:lnL>
                      <a:noFill/>
                    </a:lnL>
                    <a:lnR>
                      <a:noFill/>
                    </a:lnR>
                    <a:lnT>
                      <a:noFill/>
                    </a:lnT>
                    <a:lnB>
                      <a:noFill/>
                    </a:lnB>
                    <a:noFill/>
                  </a:tcPr>
                </a:tc>
                <a:tc>
                  <a:txBody>
                    <a:bodyPr/>
                    <a:lstStyle/>
                    <a:p>
                      <a:pPr algn="ctr" fontAlgn="t"/>
                      <a:endParaRPr lang="en-US" sz="900" b="0" i="0" u="none" strike="noStrike">
                        <a:solidFill>
                          <a:srgbClr val="000000"/>
                        </a:solidFill>
                        <a:effectLst/>
                        <a:latin typeface="Aptos" panose="020B0004020202020204" pitchFamily="34" charset="0"/>
                      </a:endParaRPr>
                    </a:p>
                  </a:txBody>
                  <a:tcPr marL="982" marR="982" marT="982" marB="0" anchor="ctr">
                    <a:lnL>
                      <a:noFill/>
                    </a:lnL>
                    <a:lnR>
                      <a:noFill/>
                    </a:lnR>
                    <a:lnT>
                      <a:noFill/>
                    </a:lnT>
                    <a:lnB>
                      <a:noFill/>
                    </a:lnB>
                    <a:noFill/>
                  </a:tcPr>
                </a:tc>
                <a:tc>
                  <a:txBody>
                    <a:bodyPr/>
                    <a:lstStyle/>
                    <a:p>
                      <a:pPr algn="ctr" fontAlgn="t"/>
                      <a:endParaRPr lang="en-US" sz="900" b="0" i="0" u="none" strike="noStrike">
                        <a:solidFill>
                          <a:srgbClr val="000000"/>
                        </a:solidFill>
                        <a:effectLst/>
                        <a:latin typeface="Aptos" panose="020B0004020202020204" pitchFamily="34" charset="0"/>
                      </a:endParaRPr>
                    </a:p>
                  </a:txBody>
                  <a:tcPr marL="982" marR="982" marT="982" marB="0" anchor="ctr">
                    <a:lnL>
                      <a:noFill/>
                    </a:lnL>
                    <a:lnR>
                      <a:noFill/>
                    </a:lnR>
                    <a:lnT>
                      <a:noFill/>
                    </a:lnT>
                    <a:lnB>
                      <a:noFill/>
                    </a:lnB>
                    <a:noFill/>
                  </a:tcPr>
                </a:tc>
                <a:tc>
                  <a:txBody>
                    <a:bodyPr/>
                    <a:lstStyle/>
                    <a:p>
                      <a:pPr algn="ctr" fontAlgn="t"/>
                      <a:endParaRPr lang="en-US" sz="900" b="0" i="0" u="none" strike="noStrike">
                        <a:solidFill>
                          <a:srgbClr val="000000"/>
                        </a:solidFill>
                        <a:effectLst/>
                        <a:latin typeface="Aptos" panose="020B0004020202020204" pitchFamily="34" charset="0"/>
                      </a:endParaRPr>
                    </a:p>
                  </a:txBody>
                  <a:tcPr marL="982" marR="982" marT="982" marB="0" anchor="ctr">
                    <a:lnL>
                      <a:noFill/>
                    </a:lnL>
                    <a:lnR>
                      <a:noFill/>
                    </a:lnR>
                    <a:lnT>
                      <a:noFill/>
                    </a:lnT>
                    <a:lnB>
                      <a:noFill/>
                    </a:lnB>
                    <a:noFill/>
                  </a:tcPr>
                </a:tc>
                <a:tc>
                  <a:txBody>
                    <a:bodyPr/>
                    <a:lstStyle/>
                    <a:p>
                      <a:pPr algn="ctr" fontAlgn="t"/>
                      <a:endParaRPr lang="en-US" sz="900" b="0" i="0" u="none" strike="noStrike">
                        <a:solidFill>
                          <a:srgbClr val="000000"/>
                        </a:solidFill>
                        <a:effectLst/>
                        <a:latin typeface="Aptos" panose="020B0004020202020204" pitchFamily="34" charset="0"/>
                      </a:endParaRPr>
                    </a:p>
                  </a:txBody>
                  <a:tcPr marL="982" marR="982" marT="982" marB="0" anchor="ctr">
                    <a:lnL>
                      <a:noFill/>
                    </a:lnL>
                    <a:lnR>
                      <a:noFill/>
                    </a:lnR>
                    <a:lnT>
                      <a:noFill/>
                    </a:lnT>
                    <a:lnB>
                      <a:noFill/>
                    </a:lnB>
                    <a:noFill/>
                  </a:tcPr>
                </a:tc>
                <a:extLst>
                  <a:ext uri="{0D108BD9-81ED-4DB2-BD59-A6C34878D82A}">
                    <a16:rowId xmlns:a16="http://schemas.microsoft.com/office/drawing/2014/main" val="269152684"/>
                  </a:ext>
                </a:extLst>
              </a:tr>
              <a:tr h="60591">
                <a:tc>
                  <a:txBody>
                    <a:bodyPr/>
                    <a:lstStyle/>
                    <a:p>
                      <a:pPr algn="l" fontAlgn="t"/>
                      <a:r>
                        <a:rPr lang="en-US" sz="1000" b="0" i="0" u="none" strike="noStrike">
                          <a:solidFill>
                            <a:srgbClr val="000000"/>
                          </a:solidFill>
                          <a:effectLst/>
                          <a:latin typeface="Aptos" panose="020B0004020202020204" pitchFamily="34" charset="0"/>
                        </a:rPr>
                        <a:t>Base Rent</a:t>
                      </a:r>
                    </a:p>
                  </a:txBody>
                  <a:tcPr marL="982" marR="982" marT="982" marB="0">
                    <a:lnL>
                      <a:noFill/>
                    </a:lnL>
                    <a:lnR>
                      <a:noFill/>
                    </a:lnR>
                    <a:lnT>
                      <a:noFill/>
                    </a:lnT>
                    <a:lnB>
                      <a:noFill/>
                    </a:lnB>
                    <a:noFill/>
                  </a:tcPr>
                </a:tc>
                <a:tc>
                  <a:txBody>
                    <a:bodyPr/>
                    <a:lstStyle/>
                    <a:p>
                      <a:pPr algn="ctr" fontAlgn="t"/>
                      <a:r>
                        <a:rPr lang="en-US" sz="900" b="0" i="0" u="none" strike="noStrike">
                          <a:solidFill>
                            <a:srgbClr val="000000"/>
                          </a:solidFill>
                          <a:effectLst/>
                          <a:latin typeface="Aptos" panose="020B0004020202020204" pitchFamily="34" charset="0"/>
                        </a:rPr>
                        <a:t>             18,813,280 </a:t>
                      </a:r>
                    </a:p>
                  </a:txBody>
                  <a:tcPr marL="7620" marR="7620" marT="7620" marB="0" anchor="ctr">
                    <a:lnL>
                      <a:noFill/>
                    </a:lnL>
                    <a:lnR>
                      <a:noFill/>
                    </a:lnR>
                    <a:lnT>
                      <a:noFill/>
                    </a:lnT>
                    <a:lnB>
                      <a:noFill/>
                    </a:lnB>
                    <a:noFill/>
                  </a:tcPr>
                </a:tc>
                <a:tc>
                  <a:txBody>
                    <a:bodyPr/>
                    <a:lstStyle/>
                    <a:p>
                      <a:pPr algn="ctr" fontAlgn="t"/>
                      <a:r>
                        <a:rPr lang="en-US" sz="900" b="0" i="0" u="none" strike="noStrike">
                          <a:solidFill>
                            <a:srgbClr val="000000"/>
                          </a:solidFill>
                          <a:effectLst/>
                          <a:latin typeface="Aptos" panose="020B0004020202020204" pitchFamily="34" charset="0"/>
                        </a:rPr>
                        <a:t>             19,075,024 </a:t>
                      </a:r>
                    </a:p>
                  </a:txBody>
                  <a:tcPr marL="7620" marR="7620" marT="7620" marB="0" anchor="ctr">
                    <a:lnL>
                      <a:noFill/>
                    </a:lnL>
                    <a:lnR>
                      <a:noFill/>
                    </a:lnR>
                    <a:lnT>
                      <a:noFill/>
                    </a:lnT>
                    <a:lnB>
                      <a:noFill/>
                    </a:lnB>
                    <a:noFill/>
                  </a:tcPr>
                </a:tc>
                <a:tc>
                  <a:txBody>
                    <a:bodyPr/>
                    <a:lstStyle/>
                    <a:p>
                      <a:pPr algn="ctr" fontAlgn="t"/>
                      <a:r>
                        <a:rPr lang="en-US" sz="900" b="0" i="0" u="none" strike="noStrike">
                          <a:solidFill>
                            <a:srgbClr val="000000"/>
                          </a:solidFill>
                          <a:effectLst/>
                          <a:latin typeface="Aptos" panose="020B0004020202020204" pitchFamily="34" charset="0"/>
                        </a:rPr>
                        <a:t>             19,349,972 </a:t>
                      </a:r>
                    </a:p>
                  </a:txBody>
                  <a:tcPr marL="7620" marR="7620" marT="7620" marB="0" anchor="ctr">
                    <a:lnL>
                      <a:noFill/>
                    </a:lnL>
                    <a:lnR>
                      <a:noFill/>
                    </a:lnR>
                    <a:lnT>
                      <a:noFill/>
                    </a:lnT>
                    <a:lnB>
                      <a:noFill/>
                    </a:lnB>
                    <a:noFill/>
                  </a:tcPr>
                </a:tc>
                <a:tc>
                  <a:txBody>
                    <a:bodyPr/>
                    <a:lstStyle/>
                    <a:p>
                      <a:pPr algn="ctr" fontAlgn="t"/>
                      <a:r>
                        <a:rPr lang="en-US" sz="900" b="0" i="0" u="none" strike="noStrike">
                          <a:solidFill>
                            <a:srgbClr val="000000"/>
                          </a:solidFill>
                          <a:effectLst/>
                          <a:latin typeface="Aptos" panose="020B0004020202020204" pitchFamily="34" charset="0"/>
                        </a:rPr>
                        <a:t>             19,574,084 </a:t>
                      </a:r>
                    </a:p>
                  </a:txBody>
                  <a:tcPr marL="7620" marR="7620" marT="7620" marB="0" anchor="ctr">
                    <a:lnL>
                      <a:noFill/>
                    </a:lnL>
                    <a:lnR>
                      <a:noFill/>
                    </a:lnR>
                    <a:lnT>
                      <a:noFill/>
                    </a:lnT>
                    <a:lnB>
                      <a:noFill/>
                    </a:lnB>
                    <a:noFill/>
                  </a:tcPr>
                </a:tc>
                <a:extLst>
                  <a:ext uri="{0D108BD9-81ED-4DB2-BD59-A6C34878D82A}">
                    <a16:rowId xmlns:a16="http://schemas.microsoft.com/office/drawing/2014/main" val="1876349035"/>
                  </a:ext>
                </a:extLst>
              </a:tr>
              <a:tr h="67735">
                <a:tc>
                  <a:txBody>
                    <a:bodyPr/>
                    <a:lstStyle/>
                    <a:p>
                      <a:pPr algn="l" fontAlgn="t"/>
                      <a:r>
                        <a:rPr lang="en-US" sz="1000" b="0" i="0" u="none" strike="noStrike">
                          <a:solidFill>
                            <a:srgbClr val="000000"/>
                          </a:solidFill>
                          <a:effectLst/>
                          <a:latin typeface="Aptos" panose="020B0004020202020204" pitchFamily="34" charset="0"/>
                        </a:rPr>
                        <a:t>Less - Concessions</a:t>
                      </a:r>
                    </a:p>
                  </a:txBody>
                  <a:tcPr marL="982" marR="982" marT="982" marB="0">
                    <a:lnL>
                      <a:noFill/>
                    </a:lnL>
                    <a:lnR>
                      <a:noFill/>
                    </a:lnR>
                    <a:lnT>
                      <a:noFill/>
                    </a:lnT>
                    <a:lnB>
                      <a:noFill/>
                    </a:lnB>
                    <a:noFill/>
                  </a:tcPr>
                </a:tc>
                <a:tc>
                  <a:txBody>
                    <a:bodyPr/>
                    <a:lstStyle/>
                    <a:p>
                      <a:pPr algn="ctr" fontAlgn="t"/>
                      <a:r>
                        <a:rPr lang="en-US" sz="900" b="0" i="0" u="none" strike="noStrike">
                          <a:solidFill>
                            <a:srgbClr val="000000"/>
                          </a:solidFill>
                          <a:effectLst/>
                          <a:latin typeface="Aptos" panose="020B0004020202020204" pitchFamily="34" charset="0"/>
                        </a:rPr>
                        <a:t>                  371,922 </a:t>
                      </a:r>
                    </a:p>
                  </a:txBody>
                  <a:tcPr marL="7620" marR="7620" marT="7620" marB="0" anchor="ctr">
                    <a:lnL>
                      <a:noFill/>
                    </a:lnL>
                    <a:lnR>
                      <a:noFill/>
                    </a:lnR>
                    <a:lnT>
                      <a:noFill/>
                    </a:lnT>
                    <a:lnB>
                      <a:noFill/>
                    </a:lnB>
                    <a:noFill/>
                  </a:tcPr>
                </a:tc>
                <a:tc>
                  <a:txBody>
                    <a:bodyPr/>
                    <a:lstStyle/>
                    <a:p>
                      <a:pPr algn="ctr" fontAlgn="t"/>
                      <a:r>
                        <a:rPr lang="en-US" sz="900" b="0" i="0" u="none" strike="noStrike">
                          <a:solidFill>
                            <a:srgbClr val="000000"/>
                          </a:solidFill>
                          <a:effectLst/>
                          <a:latin typeface="Aptos" panose="020B0004020202020204" pitchFamily="34" charset="0"/>
                        </a:rPr>
                        <a:t>               1,000,379 </a:t>
                      </a:r>
                    </a:p>
                  </a:txBody>
                  <a:tcPr marL="7620" marR="7620" marT="7620" marB="0" anchor="ctr">
                    <a:lnL>
                      <a:noFill/>
                    </a:lnL>
                    <a:lnR>
                      <a:noFill/>
                    </a:lnR>
                    <a:lnT>
                      <a:noFill/>
                    </a:lnT>
                    <a:lnB>
                      <a:noFill/>
                    </a:lnB>
                    <a:noFill/>
                  </a:tcPr>
                </a:tc>
                <a:tc>
                  <a:txBody>
                    <a:bodyPr/>
                    <a:lstStyle/>
                    <a:p>
                      <a:pPr algn="ctr" fontAlgn="t"/>
                      <a:r>
                        <a:rPr lang="en-US" sz="900" b="0" i="0" u="none" strike="noStrike">
                          <a:solidFill>
                            <a:srgbClr val="000000"/>
                          </a:solidFill>
                          <a:effectLst/>
                          <a:latin typeface="Aptos" panose="020B0004020202020204" pitchFamily="34" charset="0"/>
                        </a:rPr>
                        <a:t>                  944,453 </a:t>
                      </a:r>
                    </a:p>
                  </a:txBody>
                  <a:tcPr marL="7620" marR="7620" marT="7620" marB="0" anchor="ctr">
                    <a:lnL>
                      <a:noFill/>
                    </a:lnL>
                    <a:lnR>
                      <a:noFill/>
                    </a:lnR>
                    <a:lnT>
                      <a:noFill/>
                    </a:lnT>
                    <a:lnB>
                      <a:noFill/>
                    </a:lnB>
                    <a:noFill/>
                  </a:tcPr>
                </a:tc>
                <a:tc>
                  <a:txBody>
                    <a:bodyPr/>
                    <a:lstStyle/>
                    <a:p>
                      <a:pPr algn="ctr" fontAlgn="t"/>
                      <a:r>
                        <a:rPr lang="en-US" sz="900" b="0" i="0" u="none" strike="noStrike">
                          <a:solidFill>
                            <a:srgbClr val="000000"/>
                          </a:solidFill>
                          <a:effectLst/>
                          <a:latin typeface="Aptos" panose="020B0004020202020204" pitchFamily="34" charset="0"/>
                        </a:rPr>
                        <a:t>                  654,599 </a:t>
                      </a:r>
                    </a:p>
                  </a:txBody>
                  <a:tcPr marL="7620" marR="7620" marT="7620" marB="0" anchor="ctr">
                    <a:lnL>
                      <a:noFill/>
                    </a:lnL>
                    <a:lnR>
                      <a:noFill/>
                    </a:lnR>
                    <a:lnT>
                      <a:noFill/>
                    </a:lnT>
                    <a:lnB>
                      <a:noFill/>
                    </a:lnB>
                    <a:noFill/>
                  </a:tcPr>
                </a:tc>
                <a:extLst>
                  <a:ext uri="{0D108BD9-81ED-4DB2-BD59-A6C34878D82A}">
                    <a16:rowId xmlns:a16="http://schemas.microsoft.com/office/drawing/2014/main" val="1246485391"/>
                  </a:ext>
                </a:extLst>
              </a:tr>
              <a:tr h="45157">
                <a:tc>
                  <a:txBody>
                    <a:bodyPr/>
                    <a:lstStyle/>
                    <a:p>
                      <a:pPr algn="l" fontAlgn="t"/>
                      <a:r>
                        <a:rPr lang="en-US" sz="1000" b="0" i="0" u="none" strike="noStrike">
                          <a:solidFill>
                            <a:srgbClr val="000000"/>
                          </a:solidFill>
                          <a:effectLst/>
                          <a:latin typeface="Aptos" panose="020B0004020202020204" pitchFamily="34" charset="0"/>
                        </a:rPr>
                        <a:t>Less – Vacancy</a:t>
                      </a:r>
                    </a:p>
                  </a:txBody>
                  <a:tcPr marL="982" marR="982" marT="982" marB="0">
                    <a:lnL>
                      <a:noFill/>
                    </a:lnL>
                    <a:lnR>
                      <a:noFill/>
                    </a:lnR>
                    <a:lnT>
                      <a:noFill/>
                    </a:lnT>
                    <a:lnB>
                      <a:noFill/>
                    </a:lnB>
                    <a:solidFill>
                      <a:srgbClr val="A9D08E"/>
                    </a:solidFill>
                  </a:tcPr>
                </a:tc>
                <a:tc>
                  <a:txBody>
                    <a:bodyPr/>
                    <a:lstStyle/>
                    <a:p>
                      <a:pPr algn="ctr" fontAlgn="t"/>
                      <a:r>
                        <a:rPr lang="en-US" sz="900" b="0" i="0" u="none" strike="noStrike">
                          <a:solidFill>
                            <a:srgbClr val="000000"/>
                          </a:solidFill>
                          <a:effectLst/>
                          <a:latin typeface="Aptos" panose="020B0004020202020204" pitchFamily="34" charset="0"/>
                        </a:rPr>
                        <a:t>            (3,025,770)</a:t>
                      </a:r>
                    </a:p>
                  </a:txBody>
                  <a:tcPr marL="7620" marR="7620" marT="7620" marB="0" anchor="ctr">
                    <a:lnL>
                      <a:noFill/>
                    </a:lnL>
                    <a:lnR>
                      <a:noFill/>
                    </a:lnR>
                    <a:lnT>
                      <a:noFill/>
                    </a:lnT>
                    <a:lnB>
                      <a:noFill/>
                    </a:lnB>
                    <a:solidFill>
                      <a:srgbClr val="A9D08E"/>
                    </a:solidFill>
                  </a:tcPr>
                </a:tc>
                <a:tc>
                  <a:txBody>
                    <a:bodyPr/>
                    <a:lstStyle/>
                    <a:p>
                      <a:pPr algn="ctr" fontAlgn="t"/>
                      <a:r>
                        <a:rPr lang="en-US" sz="900" b="0" i="0" u="none" strike="noStrike">
                          <a:solidFill>
                            <a:srgbClr val="000000"/>
                          </a:solidFill>
                          <a:effectLst/>
                          <a:latin typeface="Aptos" panose="020B0004020202020204" pitchFamily="34" charset="0"/>
                        </a:rPr>
                        <a:t>            (2,431,241)</a:t>
                      </a:r>
                    </a:p>
                  </a:txBody>
                  <a:tcPr marL="7620" marR="7620" marT="7620" marB="0" anchor="ctr">
                    <a:lnL>
                      <a:noFill/>
                    </a:lnL>
                    <a:lnR>
                      <a:noFill/>
                    </a:lnR>
                    <a:lnT>
                      <a:noFill/>
                    </a:lnT>
                    <a:lnB>
                      <a:noFill/>
                    </a:lnB>
                    <a:solidFill>
                      <a:srgbClr val="A9D08E"/>
                    </a:solidFill>
                  </a:tcPr>
                </a:tc>
                <a:tc>
                  <a:txBody>
                    <a:bodyPr/>
                    <a:lstStyle/>
                    <a:p>
                      <a:pPr algn="ctr" fontAlgn="t"/>
                      <a:r>
                        <a:rPr lang="en-US" sz="900" b="0" i="0" u="none" strike="noStrike">
                          <a:solidFill>
                            <a:srgbClr val="000000"/>
                          </a:solidFill>
                          <a:effectLst/>
                          <a:latin typeface="Aptos" panose="020B0004020202020204" pitchFamily="34" charset="0"/>
                        </a:rPr>
                        <a:t>            (1,534,793)</a:t>
                      </a:r>
                    </a:p>
                  </a:txBody>
                  <a:tcPr marL="7620" marR="7620" marT="7620" marB="0" anchor="ctr">
                    <a:lnL>
                      <a:noFill/>
                    </a:lnL>
                    <a:lnR>
                      <a:noFill/>
                    </a:lnR>
                    <a:lnT>
                      <a:noFill/>
                    </a:lnT>
                    <a:lnB>
                      <a:noFill/>
                    </a:lnB>
                    <a:solidFill>
                      <a:srgbClr val="A9D08E"/>
                    </a:solidFill>
                  </a:tcPr>
                </a:tc>
                <a:tc>
                  <a:txBody>
                    <a:bodyPr/>
                    <a:lstStyle/>
                    <a:p>
                      <a:pPr algn="ctr" fontAlgn="t"/>
                      <a:r>
                        <a:rPr lang="en-US" sz="900" b="0" i="0" u="none" strike="noStrike">
                          <a:solidFill>
                            <a:srgbClr val="000000"/>
                          </a:solidFill>
                          <a:effectLst/>
                          <a:latin typeface="Aptos" panose="020B0004020202020204" pitchFamily="34" charset="0"/>
                        </a:rPr>
                        <a:t>            (1,005,165)</a:t>
                      </a:r>
                    </a:p>
                  </a:txBody>
                  <a:tcPr marL="7620" marR="7620" marT="7620" marB="0" anchor="ctr">
                    <a:lnL>
                      <a:noFill/>
                    </a:lnL>
                    <a:lnR>
                      <a:noFill/>
                    </a:lnR>
                    <a:lnT>
                      <a:noFill/>
                    </a:lnT>
                    <a:lnB>
                      <a:noFill/>
                    </a:lnB>
                    <a:solidFill>
                      <a:srgbClr val="A9D08E"/>
                    </a:solidFill>
                  </a:tcPr>
                </a:tc>
                <a:extLst>
                  <a:ext uri="{0D108BD9-81ED-4DB2-BD59-A6C34878D82A}">
                    <a16:rowId xmlns:a16="http://schemas.microsoft.com/office/drawing/2014/main" val="1346680984"/>
                  </a:ext>
                </a:extLst>
              </a:tr>
              <a:tr h="0">
                <a:tc>
                  <a:txBody>
                    <a:bodyPr/>
                    <a:lstStyle/>
                    <a:p>
                      <a:pPr algn="l" fontAlgn="t"/>
                      <a:r>
                        <a:rPr lang="en-US" sz="1000" b="0" i="0" u="none" strike="noStrike">
                          <a:solidFill>
                            <a:srgbClr val="000000"/>
                          </a:solidFill>
                          <a:effectLst/>
                          <a:latin typeface="Aptos" panose="020B0004020202020204" pitchFamily="34" charset="0"/>
                        </a:rPr>
                        <a:t>Net Operating Income </a:t>
                      </a:r>
                    </a:p>
                    <a:p>
                      <a:pPr algn="l" fontAlgn="t"/>
                      <a:r>
                        <a:rPr lang="en-US" sz="1000" b="0" i="0" u="none" strike="noStrike">
                          <a:solidFill>
                            <a:srgbClr val="000000"/>
                          </a:solidFill>
                          <a:effectLst/>
                          <a:latin typeface="Aptos" panose="020B0004020202020204" pitchFamily="34" charset="0"/>
                        </a:rPr>
                        <a:t>(per FPR P&amp;L Account Tree)</a:t>
                      </a:r>
                    </a:p>
                  </a:txBody>
                  <a:tcPr marL="982" marR="982" marT="982" marB="0">
                    <a:lnL>
                      <a:noFill/>
                    </a:lnL>
                    <a:lnR>
                      <a:noFill/>
                    </a:lnR>
                    <a:lnT>
                      <a:noFill/>
                    </a:lnT>
                    <a:lnB>
                      <a:noFill/>
                    </a:lnB>
                    <a:solidFill>
                      <a:schemeClr val="accent2">
                        <a:lumMod val="20000"/>
                        <a:lumOff val="80000"/>
                      </a:schemeClr>
                    </a:solidFill>
                  </a:tcPr>
                </a:tc>
                <a:tc>
                  <a:txBody>
                    <a:bodyPr/>
                    <a:lstStyle/>
                    <a:p>
                      <a:pPr algn="ctr" fontAlgn="t"/>
                      <a:r>
                        <a:rPr lang="en-US" sz="900" b="0" i="0" u="none" strike="noStrike">
                          <a:solidFill>
                            <a:srgbClr val="000000"/>
                          </a:solidFill>
                          <a:effectLst/>
                          <a:latin typeface="Aptos" panose="020B0004020202020204" pitchFamily="34" charset="0"/>
                        </a:rPr>
                        <a:t>             14,076,985 </a:t>
                      </a:r>
                    </a:p>
                  </a:txBody>
                  <a:tcPr marL="7620" marR="7620" marT="7620" marB="0" anchor="ctr">
                    <a:lnL>
                      <a:noFill/>
                    </a:lnL>
                    <a:lnR>
                      <a:noFill/>
                    </a:lnR>
                    <a:lnT>
                      <a:noFill/>
                    </a:lnT>
                    <a:lnB>
                      <a:noFill/>
                    </a:lnB>
                    <a:solidFill>
                      <a:schemeClr val="accent2">
                        <a:lumMod val="20000"/>
                        <a:lumOff val="80000"/>
                      </a:schemeClr>
                    </a:solidFill>
                  </a:tcPr>
                </a:tc>
                <a:tc>
                  <a:txBody>
                    <a:bodyPr/>
                    <a:lstStyle/>
                    <a:p>
                      <a:pPr algn="ctr" fontAlgn="t"/>
                      <a:r>
                        <a:rPr lang="en-US" sz="900" b="0" i="0" u="none" strike="noStrike">
                          <a:solidFill>
                            <a:srgbClr val="000000"/>
                          </a:solidFill>
                          <a:effectLst/>
                          <a:latin typeface="Aptos" panose="020B0004020202020204" pitchFamily="34" charset="0"/>
                        </a:rPr>
                        <a:t>             14,513,041 </a:t>
                      </a:r>
                    </a:p>
                  </a:txBody>
                  <a:tcPr marL="7620" marR="7620" marT="7620" marB="0" anchor="ctr">
                    <a:lnL>
                      <a:noFill/>
                    </a:lnL>
                    <a:lnR>
                      <a:noFill/>
                    </a:lnR>
                    <a:lnT>
                      <a:noFill/>
                    </a:lnT>
                    <a:lnB>
                      <a:noFill/>
                    </a:lnB>
                    <a:solidFill>
                      <a:schemeClr val="accent2">
                        <a:lumMod val="20000"/>
                        <a:lumOff val="80000"/>
                      </a:schemeClr>
                    </a:solidFill>
                  </a:tcPr>
                </a:tc>
                <a:tc>
                  <a:txBody>
                    <a:bodyPr/>
                    <a:lstStyle/>
                    <a:p>
                      <a:pPr algn="ctr" fontAlgn="t"/>
                      <a:r>
                        <a:rPr lang="en-US" sz="900" b="0" i="0" u="none" strike="noStrike">
                          <a:solidFill>
                            <a:srgbClr val="000000"/>
                          </a:solidFill>
                          <a:effectLst/>
                          <a:latin typeface="Aptos" panose="020B0004020202020204" pitchFamily="34" charset="0"/>
                        </a:rPr>
                        <a:t>             15,795,287 </a:t>
                      </a:r>
                    </a:p>
                  </a:txBody>
                  <a:tcPr marL="7620" marR="7620" marT="7620" marB="0" anchor="ctr">
                    <a:lnL>
                      <a:noFill/>
                    </a:lnL>
                    <a:lnR>
                      <a:noFill/>
                    </a:lnR>
                    <a:lnT>
                      <a:noFill/>
                    </a:lnT>
                    <a:lnB>
                      <a:noFill/>
                    </a:lnB>
                    <a:solidFill>
                      <a:schemeClr val="accent2">
                        <a:lumMod val="20000"/>
                        <a:lumOff val="80000"/>
                      </a:schemeClr>
                    </a:solidFill>
                  </a:tcPr>
                </a:tc>
                <a:tc>
                  <a:txBody>
                    <a:bodyPr/>
                    <a:lstStyle/>
                    <a:p>
                      <a:pPr algn="ctr" fontAlgn="t"/>
                      <a:r>
                        <a:rPr lang="en-US" sz="900" b="0" i="0" u="none" strike="noStrike">
                          <a:solidFill>
                            <a:srgbClr val="000000"/>
                          </a:solidFill>
                          <a:effectLst/>
                          <a:latin typeface="Aptos" panose="020B0004020202020204" pitchFamily="34" charset="0"/>
                        </a:rPr>
                        <a:t>             16,851,483 </a:t>
                      </a:r>
                    </a:p>
                  </a:txBody>
                  <a:tcPr marL="7620" marR="7620" marT="7620"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280826443"/>
                  </a:ext>
                </a:extLst>
              </a:tr>
            </a:tbl>
          </a:graphicData>
        </a:graphic>
      </p:graphicFrame>
      <p:graphicFrame>
        <p:nvGraphicFramePr>
          <p:cNvPr id="7" name="Chart 6">
            <a:extLst>
              <a:ext uri="{FF2B5EF4-FFF2-40B4-BE49-F238E27FC236}">
                <a16:creationId xmlns:a16="http://schemas.microsoft.com/office/drawing/2014/main" id="{43E974C7-10ED-703F-42DC-9C6B122DF842}"/>
              </a:ext>
            </a:extLst>
          </p:cNvPr>
          <p:cNvGraphicFramePr>
            <a:graphicFrameLocks/>
          </p:cNvGraphicFramePr>
          <p:nvPr/>
        </p:nvGraphicFramePr>
        <p:xfrm>
          <a:off x="2699692" y="2227164"/>
          <a:ext cx="5593080" cy="2729865"/>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F52483E9-57BC-B5EF-DF8D-E5405D71FE23}"/>
              </a:ext>
            </a:extLst>
          </p:cNvPr>
          <p:cNvSpPr txBox="1"/>
          <p:nvPr/>
        </p:nvSpPr>
        <p:spPr>
          <a:xfrm>
            <a:off x="9104671" y="2505670"/>
            <a:ext cx="2547872" cy="1938992"/>
          </a:xfrm>
          <a:prstGeom prst="rect">
            <a:avLst/>
          </a:prstGeom>
          <a:noFill/>
        </p:spPr>
        <p:txBody>
          <a:bodyPr wrap="square">
            <a:spAutoFit/>
          </a:bodyPr>
          <a:lstStyle/>
          <a:p>
            <a:r>
              <a:rPr lang="en-US" sz="1200" b="1" i="1">
                <a:latin typeface="Aptos" panose="020B0004020202020204" pitchFamily="34" charset="0"/>
              </a:rPr>
              <a:t>Please note:  </a:t>
            </a:r>
            <a:r>
              <a:rPr lang="en-US" sz="1200" i="1">
                <a:latin typeface="Aptos" panose="020B0004020202020204" pitchFamily="34" charset="0"/>
              </a:rPr>
              <a:t>Aligned Economic Occupancy methodology takes Concessions + Vacancy over NOI + Concessions + Vacancy. </a:t>
            </a:r>
          </a:p>
          <a:p>
            <a:endParaRPr lang="en-US" sz="1200" i="1">
              <a:latin typeface="Aptos" panose="020B0004020202020204" pitchFamily="34" charset="0"/>
            </a:endParaRPr>
          </a:p>
          <a:p>
            <a:r>
              <a:rPr lang="en-US" sz="1200" i="1">
                <a:latin typeface="Aptos" panose="020B0004020202020204" pitchFamily="34" charset="0"/>
              </a:rPr>
              <a:t>Net Operating Income is per the FPR P&amp;L account tree which has legal costs, marketing etc. below NOI, previously included in non-recoverable expenses</a:t>
            </a:r>
            <a:endParaRPr lang="en-US" sz="1200"/>
          </a:p>
        </p:txBody>
      </p:sp>
    </p:spTree>
    <p:extLst>
      <p:ext uri="{BB962C8B-B14F-4D97-AF65-F5344CB8AC3E}">
        <p14:creationId xmlns:p14="http://schemas.microsoft.com/office/powerpoint/2010/main" val="1024299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E8B8F-5DD1-37BE-BA52-F5CD9E1F6055}"/>
            </a:ext>
          </a:extLst>
        </p:cNvPr>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3ADF589F-133B-8E3C-6492-1AE16B08C0A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24" name="think-cell data - do not delete" hidden="1">
                        <a:extLst>
                          <a:ext uri="{FF2B5EF4-FFF2-40B4-BE49-F238E27FC236}">
                            <a16:creationId xmlns:a16="http://schemas.microsoft.com/office/drawing/2014/main" id="{3ADF589F-133B-8E3C-6492-1AE16B08C0A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CF4B563-21B0-EC0F-4087-ACE47CBD495E}"/>
              </a:ext>
            </a:extLst>
          </p:cNvPr>
          <p:cNvSpPr>
            <a:spLocks noGrp="1"/>
          </p:cNvSpPr>
          <p:nvPr>
            <p:ph type="title"/>
          </p:nvPr>
        </p:nvSpPr>
        <p:spPr/>
        <p:txBody>
          <a:bodyPr vert="horz"/>
          <a:lstStyle/>
          <a:p>
            <a:r>
              <a:rPr lang="en-US" sz="2150"/>
              <a:t>Markup to Market Projection – Based on July 2025 11 Yr CFs (updated with CBRE numbers)</a:t>
            </a:r>
          </a:p>
        </p:txBody>
      </p:sp>
      <p:graphicFrame>
        <p:nvGraphicFramePr>
          <p:cNvPr id="3" name="Table 2">
            <a:extLst>
              <a:ext uri="{FF2B5EF4-FFF2-40B4-BE49-F238E27FC236}">
                <a16:creationId xmlns:a16="http://schemas.microsoft.com/office/drawing/2014/main" id="{36849015-A328-0637-AC89-27DE1FA62515}"/>
              </a:ext>
            </a:extLst>
          </p:cNvPr>
          <p:cNvGraphicFramePr>
            <a:graphicFrameLocks noGrp="1"/>
          </p:cNvGraphicFramePr>
          <p:nvPr>
            <p:extLst>
              <p:ext uri="{D42A27DB-BD31-4B8C-83A1-F6EECF244321}">
                <p14:modId xmlns:p14="http://schemas.microsoft.com/office/powerpoint/2010/main" val="1334675001"/>
              </p:ext>
            </p:extLst>
          </p:nvPr>
        </p:nvGraphicFramePr>
        <p:xfrm>
          <a:off x="762555" y="2756688"/>
          <a:ext cx="10665417" cy="3048257"/>
        </p:xfrm>
        <a:graphic>
          <a:graphicData uri="http://schemas.openxmlformats.org/drawingml/2006/table">
            <a:tbl>
              <a:tblPr/>
              <a:tblGrid>
                <a:gridCol w="433374">
                  <a:extLst>
                    <a:ext uri="{9D8B030D-6E8A-4147-A177-3AD203B41FA5}">
                      <a16:colId xmlns:a16="http://schemas.microsoft.com/office/drawing/2014/main" val="4139397079"/>
                    </a:ext>
                  </a:extLst>
                </a:gridCol>
                <a:gridCol w="2592884">
                  <a:extLst>
                    <a:ext uri="{9D8B030D-6E8A-4147-A177-3AD203B41FA5}">
                      <a16:colId xmlns:a16="http://schemas.microsoft.com/office/drawing/2014/main" val="3479141456"/>
                    </a:ext>
                  </a:extLst>
                </a:gridCol>
                <a:gridCol w="694469">
                  <a:extLst>
                    <a:ext uri="{9D8B030D-6E8A-4147-A177-3AD203B41FA5}">
                      <a16:colId xmlns:a16="http://schemas.microsoft.com/office/drawing/2014/main" val="355920143"/>
                    </a:ext>
                  </a:extLst>
                </a:gridCol>
                <a:gridCol w="694469">
                  <a:extLst>
                    <a:ext uri="{9D8B030D-6E8A-4147-A177-3AD203B41FA5}">
                      <a16:colId xmlns:a16="http://schemas.microsoft.com/office/drawing/2014/main" val="2951316429"/>
                    </a:ext>
                  </a:extLst>
                </a:gridCol>
                <a:gridCol w="694469">
                  <a:extLst>
                    <a:ext uri="{9D8B030D-6E8A-4147-A177-3AD203B41FA5}">
                      <a16:colId xmlns:a16="http://schemas.microsoft.com/office/drawing/2014/main" val="2795180027"/>
                    </a:ext>
                  </a:extLst>
                </a:gridCol>
                <a:gridCol w="694469">
                  <a:extLst>
                    <a:ext uri="{9D8B030D-6E8A-4147-A177-3AD203B41FA5}">
                      <a16:colId xmlns:a16="http://schemas.microsoft.com/office/drawing/2014/main" val="302942377"/>
                    </a:ext>
                  </a:extLst>
                </a:gridCol>
                <a:gridCol w="694469">
                  <a:extLst>
                    <a:ext uri="{9D8B030D-6E8A-4147-A177-3AD203B41FA5}">
                      <a16:colId xmlns:a16="http://schemas.microsoft.com/office/drawing/2014/main" val="1640659209"/>
                    </a:ext>
                  </a:extLst>
                </a:gridCol>
                <a:gridCol w="694469">
                  <a:extLst>
                    <a:ext uri="{9D8B030D-6E8A-4147-A177-3AD203B41FA5}">
                      <a16:colId xmlns:a16="http://schemas.microsoft.com/office/drawing/2014/main" val="945063453"/>
                    </a:ext>
                  </a:extLst>
                </a:gridCol>
                <a:gridCol w="694469">
                  <a:extLst>
                    <a:ext uri="{9D8B030D-6E8A-4147-A177-3AD203B41FA5}">
                      <a16:colId xmlns:a16="http://schemas.microsoft.com/office/drawing/2014/main" val="1991596939"/>
                    </a:ext>
                  </a:extLst>
                </a:gridCol>
                <a:gridCol w="694469">
                  <a:extLst>
                    <a:ext uri="{9D8B030D-6E8A-4147-A177-3AD203B41FA5}">
                      <a16:colId xmlns:a16="http://schemas.microsoft.com/office/drawing/2014/main" val="1026991161"/>
                    </a:ext>
                  </a:extLst>
                </a:gridCol>
                <a:gridCol w="694469">
                  <a:extLst>
                    <a:ext uri="{9D8B030D-6E8A-4147-A177-3AD203B41FA5}">
                      <a16:colId xmlns:a16="http://schemas.microsoft.com/office/drawing/2014/main" val="377775303"/>
                    </a:ext>
                  </a:extLst>
                </a:gridCol>
                <a:gridCol w="694469">
                  <a:extLst>
                    <a:ext uri="{9D8B030D-6E8A-4147-A177-3AD203B41FA5}">
                      <a16:colId xmlns:a16="http://schemas.microsoft.com/office/drawing/2014/main" val="2802332715"/>
                    </a:ext>
                  </a:extLst>
                </a:gridCol>
                <a:gridCol w="694469">
                  <a:extLst>
                    <a:ext uri="{9D8B030D-6E8A-4147-A177-3AD203B41FA5}">
                      <a16:colId xmlns:a16="http://schemas.microsoft.com/office/drawing/2014/main" val="3119447746"/>
                    </a:ext>
                  </a:extLst>
                </a:gridCol>
              </a:tblGrid>
              <a:tr h="383361">
                <a:tc>
                  <a:txBody>
                    <a:bodyPr/>
                    <a:lstStyle/>
                    <a:p>
                      <a:pPr algn="ctr" fontAlgn="b"/>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a:noFill/>
                    </a:lnL>
                    <a:lnR>
                      <a:noFill/>
                    </a:lnR>
                    <a:lnT>
                      <a:noFill/>
                    </a:lnT>
                    <a:lnB>
                      <a:noFill/>
                    </a:lnB>
                    <a:noFill/>
                  </a:tcPr>
                </a:tc>
                <a:tc>
                  <a:txBody>
                    <a:bodyPr/>
                    <a:lstStyle/>
                    <a:p>
                      <a:pPr algn="l" fontAlgn="b"/>
                      <a:r>
                        <a:rPr lang="en-US" sz="900" b="1" i="0" u="none" strike="noStrike">
                          <a:solidFill>
                            <a:srgbClr val="FFFFFF"/>
                          </a:solidFill>
                          <a:effectLst/>
                          <a:latin typeface="Tahoma" panose="020B0604030504040204" pitchFamily="34" charset="0"/>
                          <a:ea typeface="Tahoma" panose="020B0604030504040204" pitchFamily="34" charset="0"/>
                          <a:cs typeface="Tahoma" panose="020B0604030504040204" pitchFamily="34" charset="0"/>
                        </a:rPr>
                        <a:t>Fund 2 (2Q)</a:t>
                      </a: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solidFill>
                      <a:srgbClr val="44546A"/>
                    </a:solidFill>
                  </a:tcPr>
                </a:tc>
                <a:tc>
                  <a:txBody>
                    <a:bodyPr/>
                    <a:lstStyle/>
                    <a:p>
                      <a:pPr algn="ctr" fontAlgn="b"/>
                      <a:r>
                        <a:rPr lang="en-US" sz="900" b="1" i="0" u="none" strike="noStrike">
                          <a:solidFill>
                            <a:srgbClr val="FFFFFF"/>
                          </a:solidFill>
                          <a:effectLst/>
                          <a:latin typeface="Tahoma" panose="020B0604030504040204" pitchFamily="34" charset="0"/>
                          <a:ea typeface="Tahoma" panose="020B0604030504040204" pitchFamily="34" charset="0"/>
                          <a:cs typeface="Tahoma" panose="020B0604030504040204" pitchFamily="34" charset="0"/>
                        </a:rPr>
                        <a:t>2025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44546A"/>
                    </a:solidFill>
                  </a:tcPr>
                </a:tc>
                <a:tc>
                  <a:txBody>
                    <a:bodyPr/>
                    <a:lstStyle/>
                    <a:p>
                      <a:pPr algn="ctr" fontAlgn="b"/>
                      <a:r>
                        <a:rPr lang="en-US" sz="900" b="1" i="0" u="none" strike="noStrike">
                          <a:solidFill>
                            <a:srgbClr val="FFFFFF"/>
                          </a:solidFill>
                          <a:effectLst/>
                          <a:latin typeface="Tahoma" panose="020B0604030504040204" pitchFamily="34" charset="0"/>
                          <a:ea typeface="Tahoma" panose="020B0604030504040204" pitchFamily="34" charset="0"/>
                          <a:cs typeface="Tahoma" panose="020B0604030504040204" pitchFamily="34" charset="0"/>
                        </a:rPr>
                        <a:t>2026</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Tahoma" panose="020B0604030504040204" pitchFamily="34" charset="0"/>
                          <a:ea typeface="Tahoma" panose="020B0604030504040204" pitchFamily="34" charset="0"/>
                          <a:cs typeface="Tahoma" panose="020B0604030504040204" pitchFamily="34" charset="0"/>
                        </a:rPr>
                        <a:t>2027</a:t>
                      </a:r>
                    </a:p>
                  </a:txBody>
                  <a:tcPr marL="0" marR="0" marT="0" marB="0" anchor="ctr">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Tahoma" panose="020B0604030504040204" pitchFamily="34" charset="0"/>
                          <a:ea typeface="Tahoma" panose="020B0604030504040204" pitchFamily="34" charset="0"/>
                          <a:cs typeface="Tahoma" panose="020B0604030504040204" pitchFamily="34" charset="0"/>
                        </a:rPr>
                        <a:t>2028</a:t>
                      </a:r>
                    </a:p>
                  </a:txBody>
                  <a:tcPr marL="0" marR="0" marT="0" marB="0" anchor="ctr">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Tahoma" panose="020B0604030504040204" pitchFamily="34" charset="0"/>
                          <a:ea typeface="Tahoma" panose="020B0604030504040204" pitchFamily="34" charset="0"/>
                          <a:cs typeface="Tahoma" panose="020B0604030504040204" pitchFamily="34" charset="0"/>
                        </a:rPr>
                        <a:t>2029</a:t>
                      </a:r>
                    </a:p>
                  </a:txBody>
                  <a:tcPr marL="0" marR="0" marT="0" marB="0" anchor="ctr">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Tahoma" panose="020B0604030504040204" pitchFamily="34" charset="0"/>
                          <a:ea typeface="Tahoma" panose="020B0604030504040204" pitchFamily="34" charset="0"/>
                          <a:cs typeface="Tahoma" panose="020B0604030504040204" pitchFamily="34" charset="0"/>
                        </a:rPr>
                        <a:t>2030</a:t>
                      </a:r>
                    </a:p>
                  </a:txBody>
                  <a:tcPr marL="0" marR="0" marT="0" marB="0" anchor="ctr">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Tahoma" panose="020B0604030504040204" pitchFamily="34" charset="0"/>
                          <a:ea typeface="Tahoma" panose="020B0604030504040204" pitchFamily="34" charset="0"/>
                          <a:cs typeface="Tahoma" panose="020B0604030504040204" pitchFamily="34" charset="0"/>
                        </a:rPr>
                        <a:t>2031</a:t>
                      </a:r>
                    </a:p>
                  </a:txBody>
                  <a:tcPr marL="0" marR="0" marT="0" marB="0" anchor="ctr">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Tahoma" panose="020B0604030504040204" pitchFamily="34" charset="0"/>
                          <a:ea typeface="Tahoma" panose="020B0604030504040204" pitchFamily="34" charset="0"/>
                          <a:cs typeface="Tahoma" panose="020B0604030504040204" pitchFamily="34" charset="0"/>
                        </a:rPr>
                        <a:t>2032</a:t>
                      </a:r>
                    </a:p>
                  </a:txBody>
                  <a:tcPr marL="0" marR="0" marT="0" marB="0" anchor="ctr">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Tahoma" panose="020B0604030504040204" pitchFamily="34" charset="0"/>
                          <a:ea typeface="Tahoma" panose="020B0604030504040204" pitchFamily="34" charset="0"/>
                          <a:cs typeface="Tahoma" panose="020B0604030504040204" pitchFamily="34" charset="0"/>
                        </a:rPr>
                        <a:t>2033</a:t>
                      </a:r>
                    </a:p>
                  </a:txBody>
                  <a:tcPr marL="0" marR="0" marT="0" marB="0" anchor="ctr">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Tahoma" panose="020B0604030504040204" pitchFamily="34" charset="0"/>
                          <a:ea typeface="Tahoma" panose="020B0604030504040204" pitchFamily="34" charset="0"/>
                          <a:cs typeface="Tahoma" panose="020B0604030504040204" pitchFamily="34" charset="0"/>
                        </a:rPr>
                        <a:t>2034</a:t>
                      </a:r>
                    </a:p>
                  </a:txBody>
                  <a:tcPr marL="0" marR="0" marT="0" marB="0" anchor="ctr">
                    <a:lnL>
                      <a:noFill/>
                    </a:lnL>
                    <a:lnR>
                      <a:noFill/>
                    </a:lnR>
                    <a:lnT>
                      <a:noFill/>
                    </a:lnT>
                    <a:lnB>
                      <a:noFill/>
                    </a:lnB>
                    <a:solidFill>
                      <a:srgbClr val="44546A"/>
                    </a:solidFill>
                  </a:tcPr>
                </a:tc>
                <a:tc>
                  <a:txBody>
                    <a:bodyPr/>
                    <a:lstStyle/>
                    <a:p>
                      <a:pPr algn="ctr" fontAlgn="b"/>
                      <a:r>
                        <a:rPr lang="en-US" sz="900" b="1" i="1"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2025-2029 CAGR</a:t>
                      </a:r>
                    </a:p>
                  </a:txBody>
                  <a:tcPr marL="0" marR="0" marT="0" marB="0" anchor="ctr">
                    <a:lnL>
                      <a:noFill/>
                    </a:lnL>
                    <a:lnR>
                      <a:noFill/>
                    </a:lnR>
                    <a:lnT>
                      <a:noFill/>
                    </a:lnT>
                    <a:lnB>
                      <a:noFill/>
                    </a:lnB>
                    <a:noFill/>
                  </a:tcPr>
                </a:tc>
                <a:extLst>
                  <a:ext uri="{0D108BD9-81ED-4DB2-BD59-A6C34878D82A}">
                    <a16:rowId xmlns:a16="http://schemas.microsoft.com/office/drawing/2014/main" val="2663872860"/>
                  </a:ext>
                </a:extLst>
              </a:tr>
              <a:tr h="204992">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A</a:t>
                      </a:r>
                    </a:p>
                  </a:txBody>
                  <a:tcPr marL="0" marR="0" marT="0" marB="0" anchor="ctr">
                    <a:lnL>
                      <a:noFill/>
                    </a:lnL>
                    <a:lnR>
                      <a:noFill/>
                    </a:lnR>
                    <a:lnT>
                      <a:noFill/>
                    </a:lnT>
                    <a:lnB>
                      <a:noFill/>
                    </a:lnB>
                    <a:noFill/>
                  </a:tcPr>
                </a:tc>
                <a:tc>
                  <a:txBody>
                    <a:bodyPr/>
                    <a:lstStyle/>
                    <a:p>
                      <a:pPr algn="l"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Market Rent</a:t>
                      </a: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$8.50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8.77</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9.12</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9.5</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9.88</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10.25</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10.64</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11.05</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11.48</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11.92</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3.8%</a:t>
                      </a:r>
                    </a:p>
                  </a:txBody>
                  <a:tcPr marL="9525" marR="9525" marT="9525" marB="0" anchor="ctr">
                    <a:lnL>
                      <a:noFill/>
                    </a:lnL>
                    <a:lnR>
                      <a:noFill/>
                    </a:lnR>
                    <a:lnT>
                      <a:noFill/>
                    </a:lnT>
                    <a:lnB>
                      <a:noFill/>
                    </a:lnB>
                    <a:noFill/>
                  </a:tcPr>
                </a:tc>
                <a:extLst>
                  <a:ext uri="{0D108BD9-81ED-4DB2-BD59-A6C34878D82A}">
                    <a16:rowId xmlns:a16="http://schemas.microsoft.com/office/drawing/2014/main" val="2069956290"/>
                  </a:ext>
                </a:extLst>
              </a:tr>
              <a:tr h="204992">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B</a:t>
                      </a:r>
                    </a:p>
                  </a:txBody>
                  <a:tcPr marL="0" marR="0" marT="0" marB="0" anchor="ctr">
                    <a:lnL>
                      <a:noFill/>
                    </a:lnL>
                    <a:lnR>
                      <a:noFill/>
                    </a:lnR>
                    <a:lnT>
                      <a:noFill/>
                    </a:lnT>
                    <a:lnB>
                      <a:noFill/>
                    </a:lnB>
                    <a:noFill/>
                  </a:tcPr>
                </a:tc>
                <a:tc>
                  <a:txBody>
                    <a:bodyPr/>
                    <a:lstStyle/>
                    <a:p>
                      <a:pPr algn="l"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In-place Rent @ 100% Economic Occupancy</a:t>
                      </a: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$7.09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7.38</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7.97</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8.48</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8.91</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9.4</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10.09</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10.76</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11.29</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11.85</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5.9%</a:t>
                      </a:r>
                    </a:p>
                  </a:txBody>
                  <a:tcPr marL="9525" marR="9525" marT="9525" marB="0" anchor="ctr">
                    <a:lnL>
                      <a:noFill/>
                    </a:lnL>
                    <a:lnR>
                      <a:noFill/>
                    </a:lnR>
                    <a:lnT>
                      <a:noFill/>
                    </a:lnT>
                    <a:lnB>
                      <a:noFill/>
                    </a:lnB>
                    <a:noFill/>
                  </a:tcPr>
                </a:tc>
                <a:extLst>
                  <a:ext uri="{0D108BD9-81ED-4DB2-BD59-A6C34878D82A}">
                    <a16:rowId xmlns:a16="http://schemas.microsoft.com/office/drawing/2014/main" val="254622178"/>
                  </a:ext>
                </a:extLst>
              </a:tr>
              <a:tr h="204992">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C</a:t>
                      </a:r>
                    </a:p>
                  </a:txBody>
                  <a:tcPr marL="0" marR="0" marT="0" marB="0" anchor="ctr">
                    <a:lnL>
                      <a:noFill/>
                    </a:lnL>
                    <a:lnR>
                      <a:noFill/>
                    </a:lnR>
                    <a:lnT>
                      <a:noFill/>
                    </a:lnT>
                    <a:lnB>
                      <a:noFill/>
                    </a:lnB>
                    <a:noFill/>
                  </a:tcPr>
                </a:tc>
                <a:tc>
                  <a:txBody>
                    <a:bodyPr/>
                    <a:lstStyle/>
                    <a:p>
                      <a:pPr algn="l"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In-place Rent @ 81.9% Economic Occupancy</a:t>
                      </a: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$5.81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 </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2357952384"/>
                  </a:ext>
                </a:extLst>
              </a:tr>
              <a:tr h="204992">
                <a:tc>
                  <a:txBody>
                    <a:bodyPr/>
                    <a:lstStyle/>
                    <a:p>
                      <a:pPr algn="ctr" fontAlgn="b"/>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a:noFill/>
                    </a:lnL>
                    <a:lnR>
                      <a:noFill/>
                    </a:lnR>
                    <a:lnT>
                      <a:noFill/>
                    </a:lnT>
                    <a:lnB>
                      <a:noFill/>
                    </a:lnB>
                    <a:noFill/>
                  </a:tcPr>
                </a:tc>
                <a:tc>
                  <a:txBody>
                    <a:bodyPr/>
                    <a:lstStyle/>
                    <a:p>
                      <a:pPr algn="l" fontAlgn="b"/>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 </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4219677255"/>
                  </a:ext>
                </a:extLst>
              </a:tr>
              <a:tr h="204992">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A/B</a:t>
                      </a:r>
                    </a:p>
                  </a:txBody>
                  <a:tcPr marL="0" marR="0" marT="0" marB="0" anchor="ctr">
                    <a:lnL>
                      <a:noFill/>
                    </a:lnL>
                    <a:lnR>
                      <a:noFill/>
                    </a:lnR>
                    <a:lnT>
                      <a:noFill/>
                    </a:lnT>
                    <a:lnB>
                      <a:noFill/>
                    </a:lnB>
                    <a:noFill/>
                  </a:tcPr>
                </a:tc>
                <a:tc>
                  <a:txBody>
                    <a:bodyPr/>
                    <a:lstStyle/>
                    <a:p>
                      <a:pPr algn="l" fontAlgn="b"/>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M2M at 100% Economic Occupancy</a:t>
                      </a: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b"/>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19.9%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4C87D"/>
                    </a:solidFill>
                  </a:tcPr>
                </a:tc>
                <a:tc>
                  <a:txBody>
                    <a:bodyPr/>
                    <a:lstStyle/>
                    <a:p>
                      <a:pPr algn="ctr" fontAlgn="b"/>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18.8%</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solidFill>
                      <a:srgbClr val="C5DB81"/>
                    </a:solidFill>
                  </a:tcPr>
                </a:tc>
                <a:tc>
                  <a:txBody>
                    <a:bodyPr/>
                    <a:lstStyle/>
                    <a:p>
                      <a:pPr algn="ctr" fontAlgn="b"/>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14.5%</a:t>
                      </a:r>
                    </a:p>
                  </a:txBody>
                  <a:tcPr marL="9525" marR="9525" marT="9525" marB="0" anchor="ctr">
                    <a:lnL>
                      <a:noFill/>
                    </a:lnL>
                    <a:lnR>
                      <a:noFill/>
                    </a:lnR>
                    <a:lnT>
                      <a:noFill/>
                    </a:lnT>
                    <a:lnB>
                      <a:noFill/>
                    </a:lnB>
                    <a:solidFill>
                      <a:srgbClr val="D3DF82"/>
                    </a:solidFill>
                  </a:tcPr>
                </a:tc>
                <a:tc>
                  <a:txBody>
                    <a:bodyPr/>
                    <a:lstStyle/>
                    <a:p>
                      <a:pPr algn="ctr" fontAlgn="b"/>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12.1%</a:t>
                      </a:r>
                    </a:p>
                  </a:txBody>
                  <a:tcPr marL="9525" marR="9525" marT="9525" marB="0" anchor="ctr">
                    <a:lnL>
                      <a:noFill/>
                    </a:lnL>
                    <a:lnR>
                      <a:noFill/>
                    </a:lnR>
                    <a:lnT>
                      <a:noFill/>
                    </a:lnT>
                    <a:lnB>
                      <a:noFill/>
                    </a:lnB>
                    <a:solidFill>
                      <a:srgbClr val="E1E383"/>
                    </a:solidFill>
                  </a:tcPr>
                </a:tc>
                <a:tc>
                  <a:txBody>
                    <a:bodyPr/>
                    <a:lstStyle/>
                    <a:p>
                      <a:pPr algn="ctr" fontAlgn="b"/>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10.8%</a:t>
                      </a:r>
                    </a:p>
                  </a:txBody>
                  <a:tcPr marL="9525" marR="9525" marT="9525" marB="0" anchor="ctr">
                    <a:lnL>
                      <a:noFill/>
                    </a:lnL>
                    <a:lnR>
                      <a:noFill/>
                    </a:lnR>
                    <a:lnT>
                      <a:noFill/>
                    </a:lnT>
                    <a:lnB>
                      <a:noFill/>
                    </a:lnB>
                    <a:solidFill>
                      <a:srgbClr val="E6E483"/>
                    </a:solidFill>
                  </a:tcPr>
                </a:tc>
                <a:tc>
                  <a:txBody>
                    <a:bodyPr/>
                    <a:lstStyle/>
                    <a:p>
                      <a:pPr algn="ctr" fontAlgn="b"/>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9.0%</a:t>
                      </a:r>
                    </a:p>
                  </a:txBody>
                  <a:tcPr marL="9525" marR="9525" marT="9525" marB="0" anchor="ctr">
                    <a:lnL>
                      <a:noFill/>
                    </a:lnL>
                    <a:lnR>
                      <a:noFill/>
                    </a:lnR>
                    <a:lnT>
                      <a:noFill/>
                    </a:lnT>
                    <a:lnB>
                      <a:noFill/>
                    </a:lnB>
                    <a:solidFill>
                      <a:srgbClr val="F2E884"/>
                    </a:solidFill>
                  </a:tcPr>
                </a:tc>
                <a:tc>
                  <a:txBody>
                    <a:bodyPr/>
                    <a:lstStyle/>
                    <a:p>
                      <a:pPr algn="ctr" fontAlgn="b"/>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5.5%</a:t>
                      </a:r>
                    </a:p>
                  </a:txBody>
                  <a:tcPr marL="9525" marR="9525" marT="9525" marB="0" anchor="ctr">
                    <a:lnL>
                      <a:noFill/>
                    </a:lnL>
                    <a:lnR>
                      <a:noFill/>
                    </a:lnR>
                    <a:lnT>
                      <a:noFill/>
                    </a:lnT>
                    <a:lnB>
                      <a:noFill/>
                    </a:lnB>
                    <a:solidFill>
                      <a:srgbClr val="FFEB84"/>
                    </a:solidFill>
                  </a:tcPr>
                </a:tc>
                <a:tc>
                  <a:txBody>
                    <a:bodyPr/>
                    <a:lstStyle/>
                    <a:p>
                      <a:pPr algn="ctr" fontAlgn="b"/>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2.8%</a:t>
                      </a:r>
                    </a:p>
                  </a:txBody>
                  <a:tcPr marL="9525" marR="9525" marT="9525" marB="0" anchor="ctr">
                    <a:lnL>
                      <a:noFill/>
                    </a:lnL>
                    <a:lnR>
                      <a:noFill/>
                    </a:lnR>
                    <a:lnT>
                      <a:noFill/>
                    </a:lnT>
                    <a:lnB>
                      <a:noFill/>
                    </a:lnB>
                    <a:solidFill>
                      <a:srgbClr val="FCBA7A"/>
                    </a:solidFill>
                  </a:tcPr>
                </a:tc>
                <a:tc>
                  <a:txBody>
                    <a:bodyPr/>
                    <a:lstStyle/>
                    <a:p>
                      <a:pPr algn="ctr" fontAlgn="b"/>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1.7%</a:t>
                      </a:r>
                    </a:p>
                  </a:txBody>
                  <a:tcPr marL="9525" marR="9525" marT="9525" marB="0" anchor="ctr">
                    <a:lnL>
                      <a:noFill/>
                    </a:lnL>
                    <a:lnR>
                      <a:noFill/>
                    </a:lnR>
                    <a:lnT>
                      <a:noFill/>
                    </a:lnT>
                    <a:lnB>
                      <a:noFill/>
                    </a:lnB>
                    <a:solidFill>
                      <a:srgbClr val="F9806F"/>
                    </a:solidFill>
                  </a:tcPr>
                </a:tc>
                <a:tc>
                  <a:txBody>
                    <a:bodyPr/>
                    <a:lstStyle/>
                    <a:p>
                      <a:pPr algn="ctr" fontAlgn="b"/>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0.6%</a:t>
                      </a:r>
                    </a:p>
                  </a:txBody>
                  <a:tcPr marL="9525" marR="9525" marT="9525" marB="0" anchor="ctr">
                    <a:lnL>
                      <a:noFill/>
                    </a:lnL>
                    <a:lnR>
                      <a:noFill/>
                    </a:lnR>
                    <a:lnT>
                      <a:noFill/>
                    </a:lnT>
                    <a:lnB>
                      <a:noFill/>
                    </a:lnB>
                    <a:solidFill>
                      <a:srgbClr val="F8756D"/>
                    </a:solid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1448048809"/>
                  </a:ext>
                </a:extLst>
              </a:tr>
              <a:tr h="204992">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A/C</a:t>
                      </a:r>
                    </a:p>
                  </a:txBody>
                  <a:tcPr marL="0" marR="0" marT="0" marB="0" anchor="ctr">
                    <a:lnL>
                      <a:noFill/>
                    </a:lnL>
                    <a:lnR>
                      <a:noFill/>
                    </a:lnR>
                    <a:lnT>
                      <a:noFill/>
                    </a:lnT>
                    <a:lnB>
                      <a:noFill/>
                    </a:lnB>
                    <a:noFill/>
                  </a:tcP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M2M As-Is</a:t>
                      </a: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46.4%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 </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2848027987"/>
                  </a:ext>
                </a:extLst>
              </a:tr>
              <a:tr h="204992">
                <a:tc>
                  <a:txBody>
                    <a:bodyPr/>
                    <a:lstStyle/>
                    <a:p>
                      <a:pPr algn="ctr" fontAlgn="b"/>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a:noFill/>
                    </a:lnL>
                    <a:lnR>
                      <a:noFill/>
                    </a:lnR>
                    <a:lnT>
                      <a:noFill/>
                    </a:lnT>
                    <a:lnB>
                      <a:noFill/>
                    </a:lnB>
                    <a:noFill/>
                  </a:tcPr>
                </a:tc>
                <a:tc>
                  <a:txBody>
                    <a:bodyPr/>
                    <a:lstStyle/>
                    <a:p>
                      <a:pPr algn="l" fontAlgn="b"/>
                      <a:endPar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 </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1802383249"/>
                  </a:ext>
                </a:extLst>
              </a:tr>
              <a:tr h="204992">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B/PP</a:t>
                      </a:r>
                    </a:p>
                  </a:txBody>
                  <a:tcPr marL="0" marR="0" marT="0" marB="0" anchor="ctr">
                    <a:lnL>
                      <a:noFill/>
                    </a:lnL>
                    <a:lnR>
                      <a:noFill/>
                    </a:lnR>
                    <a:lnT>
                      <a:noFill/>
                    </a:lnT>
                    <a:lnB>
                      <a:noFill/>
                    </a:lnB>
                    <a:noFill/>
                  </a:tcPr>
                </a:tc>
                <a:tc>
                  <a:txBody>
                    <a:bodyPr/>
                    <a:lstStyle/>
                    <a:p>
                      <a:pPr algn="l" fontAlgn="b"/>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In-place Cap Rate @ 100% Occupancy</a:t>
                      </a: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7.1%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 </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1658313318"/>
                  </a:ext>
                </a:extLst>
              </a:tr>
              <a:tr h="204992">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A/PP</a:t>
                      </a:r>
                    </a:p>
                  </a:txBody>
                  <a:tcPr marL="0" marR="0" marT="0" marB="0" anchor="ctr">
                    <a:lnL>
                      <a:noFill/>
                    </a:lnL>
                    <a:lnR>
                      <a:noFill/>
                    </a:lnR>
                    <a:lnT>
                      <a:noFill/>
                    </a:lnT>
                    <a:lnB>
                      <a:noFill/>
                    </a:lnB>
                    <a:noFill/>
                  </a:tcPr>
                </a:tc>
                <a:tc>
                  <a:txBody>
                    <a:bodyPr/>
                    <a:lstStyle/>
                    <a:p>
                      <a:pPr algn="l" fontAlgn="b"/>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Untrended Cap Rate</a:t>
                      </a: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8.9%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9.2%</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9.6%</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10.0%</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10.4%</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10.7%</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11.2%</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11.6%</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12.0%</a:t>
                      </a:r>
                    </a:p>
                  </a:txBody>
                  <a:tcPr marL="9525" marR="9525" marT="9525" marB="0" anchor="ctr">
                    <a:lnL>
                      <a:noFill/>
                    </a:lnL>
                    <a:lnR>
                      <a:noFill/>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12.5%</a:t>
                      </a: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1212598068"/>
                  </a:ext>
                </a:extLst>
              </a:tr>
              <a:tr h="204992">
                <a:tc>
                  <a:txBody>
                    <a:bodyPr/>
                    <a:lstStyle/>
                    <a:p>
                      <a:pPr algn="ctr" fontAlgn="b"/>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a:noFill/>
                    </a:lnL>
                    <a:lnR>
                      <a:noFill/>
                    </a:lnR>
                    <a:lnT>
                      <a:noFill/>
                    </a:lnT>
                    <a:lnB>
                      <a:noFill/>
                    </a:lnB>
                    <a:noFill/>
                  </a:tcPr>
                </a:tc>
                <a:tc>
                  <a:txBody>
                    <a:bodyPr/>
                    <a:lstStyle/>
                    <a:p>
                      <a:pPr algn="l" fontAlgn="b"/>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 </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1758802867"/>
                  </a:ext>
                </a:extLst>
              </a:tr>
              <a:tr h="204992">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C/TC</a:t>
                      </a:r>
                    </a:p>
                  </a:txBody>
                  <a:tcPr marL="0" marR="0" marT="0" marB="0" anchor="ctr">
                    <a:lnL>
                      <a:noFill/>
                    </a:lnL>
                    <a:lnR>
                      <a:noFill/>
                    </a:lnR>
                    <a:lnT>
                      <a:noFill/>
                    </a:lnT>
                    <a:lnB>
                      <a:noFill/>
                    </a:lnB>
                    <a:noFill/>
                  </a:tcPr>
                </a:tc>
                <a:tc>
                  <a:txBody>
                    <a:bodyPr/>
                    <a:lstStyle/>
                    <a:p>
                      <a:pPr algn="l" fontAlgn="b"/>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RR YOC </a:t>
                      </a: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5.9%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 </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3574057407"/>
                  </a:ext>
                </a:extLst>
              </a:tr>
              <a:tr h="204992">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A/TC</a:t>
                      </a:r>
                    </a:p>
                  </a:txBody>
                  <a:tcPr marL="0" marR="0" marT="0" marB="0" anchor="ctr">
                    <a:lnL>
                      <a:noFill/>
                    </a:lnL>
                    <a:lnR>
                      <a:noFill/>
                    </a:lnR>
                    <a:lnT>
                      <a:noFill/>
                    </a:lnT>
                    <a:lnB>
                      <a:noFill/>
                    </a:lnB>
                    <a:noFill/>
                  </a:tcPr>
                </a:tc>
                <a:tc>
                  <a:txBody>
                    <a:bodyPr/>
                    <a:lstStyle/>
                    <a:p>
                      <a:pPr algn="l" fontAlgn="b"/>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Market Rent Yield on Cost</a:t>
                      </a:r>
                    </a:p>
                  </a:txBody>
                  <a:tcPr marL="11430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t"/>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8.4%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fontAlgn="t"/>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8.2%</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fontAlgn="t"/>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8.2%</a:t>
                      </a:r>
                    </a:p>
                  </a:txBody>
                  <a:tcPr marL="9525" marR="9525" marT="9525" marB="0" anchor="ctr">
                    <a:lnL>
                      <a:noFill/>
                    </a:lnL>
                    <a:lnR>
                      <a:noFill/>
                    </a:lnR>
                    <a:lnT>
                      <a:noFill/>
                    </a:lnT>
                    <a:lnB>
                      <a:noFill/>
                    </a:lnB>
                    <a:solidFill>
                      <a:schemeClr val="bg1"/>
                    </a:solidFill>
                  </a:tcPr>
                </a:tc>
                <a:tc>
                  <a:txBody>
                    <a:bodyPr/>
                    <a:lstStyle/>
                    <a:p>
                      <a:pPr algn="ctr" fontAlgn="t"/>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8.3%</a:t>
                      </a:r>
                    </a:p>
                  </a:txBody>
                  <a:tcPr marL="9525" marR="9525" marT="9525" marB="0" anchor="ctr">
                    <a:lnL>
                      <a:noFill/>
                    </a:lnL>
                    <a:lnR>
                      <a:noFill/>
                    </a:lnR>
                    <a:lnT>
                      <a:noFill/>
                    </a:lnT>
                    <a:lnB>
                      <a:noFill/>
                    </a:lnB>
                    <a:solidFill>
                      <a:schemeClr val="bg1"/>
                    </a:solidFill>
                  </a:tcPr>
                </a:tc>
                <a:tc>
                  <a:txBody>
                    <a:bodyPr/>
                    <a:lstStyle/>
                    <a:p>
                      <a:pPr algn="ctr" fontAlgn="t"/>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8.3%</a:t>
                      </a:r>
                    </a:p>
                  </a:txBody>
                  <a:tcPr marL="9525" marR="9525" marT="9525" marB="0" anchor="ctr">
                    <a:lnL>
                      <a:noFill/>
                    </a:lnL>
                    <a:lnR>
                      <a:noFill/>
                    </a:lnR>
                    <a:lnT>
                      <a:noFill/>
                    </a:lnT>
                    <a:lnB>
                      <a:noFill/>
                    </a:lnB>
                    <a:solidFill>
                      <a:schemeClr val="bg1"/>
                    </a:solidFill>
                  </a:tcPr>
                </a:tc>
                <a:tc>
                  <a:txBody>
                    <a:bodyPr/>
                    <a:lstStyle/>
                    <a:p>
                      <a:pPr algn="ctr" fontAlgn="t"/>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8.4%</a:t>
                      </a:r>
                    </a:p>
                  </a:txBody>
                  <a:tcPr marL="9525" marR="9525" marT="9525" marB="0" anchor="ctr">
                    <a:lnL>
                      <a:noFill/>
                    </a:lnL>
                    <a:lnR>
                      <a:noFill/>
                    </a:lnR>
                    <a:lnT>
                      <a:noFill/>
                    </a:lnT>
                    <a:lnB>
                      <a:noFill/>
                    </a:lnB>
                    <a:solidFill>
                      <a:schemeClr val="bg1"/>
                    </a:solidFill>
                  </a:tcPr>
                </a:tc>
                <a:tc>
                  <a:txBody>
                    <a:bodyPr/>
                    <a:lstStyle/>
                    <a:p>
                      <a:pPr algn="ctr" fontAlgn="t"/>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8.5%</a:t>
                      </a:r>
                    </a:p>
                  </a:txBody>
                  <a:tcPr marL="9525" marR="9525" marT="9525" marB="0" anchor="ctr">
                    <a:lnL>
                      <a:noFill/>
                    </a:lnL>
                    <a:lnR>
                      <a:noFill/>
                    </a:lnR>
                    <a:lnT>
                      <a:noFill/>
                    </a:lnT>
                    <a:lnB>
                      <a:noFill/>
                    </a:lnB>
                    <a:solidFill>
                      <a:schemeClr val="bg1"/>
                    </a:solidFill>
                  </a:tcPr>
                </a:tc>
                <a:tc>
                  <a:txBody>
                    <a:bodyPr/>
                    <a:lstStyle/>
                    <a:p>
                      <a:pPr algn="ctr" fontAlgn="t"/>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8.6%</a:t>
                      </a:r>
                    </a:p>
                  </a:txBody>
                  <a:tcPr marL="9525" marR="9525" marT="9525" marB="0" anchor="ctr">
                    <a:lnL>
                      <a:noFill/>
                    </a:lnL>
                    <a:lnR>
                      <a:noFill/>
                    </a:lnR>
                    <a:lnT>
                      <a:noFill/>
                    </a:lnT>
                    <a:lnB>
                      <a:noFill/>
                    </a:lnB>
                    <a:solidFill>
                      <a:schemeClr val="bg1"/>
                    </a:solidFill>
                  </a:tcPr>
                </a:tc>
                <a:tc>
                  <a:txBody>
                    <a:bodyPr/>
                    <a:lstStyle/>
                    <a:p>
                      <a:pPr algn="ctr" fontAlgn="t"/>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8.7%</a:t>
                      </a:r>
                    </a:p>
                  </a:txBody>
                  <a:tcPr marL="9525" marR="9525" marT="9525" marB="0" anchor="ctr">
                    <a:lnL>
                      <a:noFill/>
                    </a:lnL>
                    <a:lnR>
                      <a:noFill/>
                    </a:lnR>
                    <a:lnT>
                      <a:noFill/>
                    </a:lnT>
                    <a:lnB>
                      <a:noFill/>
                    </a:lnB>
                    <a:solidFill>
                      <a:schemeClr val="bg1"/>
                    </a:solidFill>
                  </a:tcPr>
                </a:tc>
                <a:tc>
                  <a:txBody>
                    <a:bodyPr/>
                    <a:lstStyle/>
                    <a:p>
                      <a:pPr algn="ctr" fontAlgn="t"/>
                      <a:r>
                        <a:rPr lang="en-US" sz="9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8.9%</a:t>
                      </a:r>
                    </a:p>
                  </a:txBody>
                  <a:tcPr marL="9525" marR="9525" marT="9525" marB="0" anchor="ctr">
                    <a:lnL>
                      <a:noFill/>
                    </a:lnL>
                    <a:lnR>
                      <a:noFill/>
                    </a:lnR>
                    <a:lnT>
                      <a:noFill/>
                    </a:lnT>
                    <a:lnB>
                      <a:noFill/>
                    </a:lnB>
                    <a:solidFill>
                      <a:schemeClr val="bg1"/>
                    </a:solidFill>
                  </a:tcPr>
                </a:tc>
                <a:tc>
                  <a:txBody>
                    <a:bodyPr/>
                    <a:lstStyle/>
                    <a:p>
                      <a:pPr algn="ctr" fontAlgn="b"/>
                      <a:r>
                        <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-0.4%</a:t>
                      </a:r>
                    </a:p>
                  </a:txBody>
                  <a:tcPr marL="9525" marR="9525" marT="9525" marB="0" anchor="ctr">
                    <a:lnL>
                      <a:noFill/>
                    </a:lnL>
                    <a:lnR>
                      <a:noFill/>
                    </a:lnR>
                    <a:lnT>
                      <a:noFill/>
                    </a:lnT>
                    <a:lnB>
                      <a:noFill/>
                    </a:lnB>
                    <a:solidFill>
                      <a:schemeClr val="bg1"/>
                    </a:solidFill>
                  </a:tcPr>
                </a:tc>
                <a:extLst>
                  <a:ext uri="{0D108BD9-81ED-4DB2-BD59-A6C34878D82A}">
                    <a16:rowId xmlns:a16="http://schemas.microsoft.com/office/drawing/2014/main" val="3812806401"/>
                  </a:ext>
                </a:extLst>
              </a:tr>
              <a:tr h="204992">
                <a:tc>
                  <a:txBody>
                    <a:bodyPr/>
                    <a:lstStyle/>
                    <a:p>
                      <a:pPr algn="ctr" fontAlgn="b"/>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a:noFill/>
                    </a:lnL>
                    <a:lnR>
                      <a:noFill/>
                    </a:lnR>
                    <a:lnT>
                      <a:noFill/>
                    </a:lnT>
                    <a:lnB>
                      <a:noFill/>
                    </a:lnB>
                    <a:noFill/>
                  </a:tcPr>
                </a:tc>
                <a:tc>
                  <a:txBody>
                    <a:bodyPr/>
                    <a:lstStyle/>
                    <a:p>
                      <a:pPr algn="l" fontAlgn="b"/>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tc>
                  <a:txBody>
                    <a:bodyPr/>
                    <a:lstStyle/>
                    <a:p>
                      <a:pPr algn="ctr" fontAlgn="b"/>
                      <a:endParaRPr lang="en-US" sz="9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2347672693"/>
                  </a:ext>
                </a:extLst>
              </a:tr>
            </a:tbl>
          </a:graphicData>
        </a:graphic>
      </p:graphicFrame>
      <p:sp>
        <p:nvSpPr>
          <p:cNvPr id="5" name="TextBox 4">
            <a:extLst>
              <a:ext uri="{FF2B5EF4-FFF2-40B4-BE49-F238E27FC236}">
                <a16:creationId xmlns:a16="http://schemas.microsoft.com/office/drawing/2014/main" id="{1E0EB457-4E23-26CA-B36C-57CE9BC23179}"/>
              </a:ext>
            </a:extLst>
          </p:cNvPr>
          <p:cNvSpPr txBox="1"/>
          <p:nvPr/>
        </p:nvSpPr>
        <p:spPr>
          <a:xfrm>
            <a:off x="764031" y="1231787"/>
            <a:ext cx="10665414" cy="1277273"/>
          </a:xfrm>
          <a:prstGeom prst="rect">
            <a:avLst/>
          </a:prstGeom>
          <a:solidFill>
            <a:schemeClr val="bg1">
              <a:lumMod val="95000"/>
            </a:schemeClr>
          </a:solidFill>
        </p:spPr>
        <p:txBody>
          <a:bodyPr wrap="square" lIns="91440" tIns="45720" rIns="91440" bIns="45720" anchor="t">
            <a:spAutoFit/>
          </a:bodyPr>
          <a:lstStyle/>
          <a:p>
            <a:pPr marL="228600" indent="-228600">
              <a:buClr>
                <a:srgbClr val="FEAB21"/>
              </a:buClr>
              <a:buFont typeface="+mj-lt"/>
              <a:buAutoNum type="arabicPeriod"/>
            </a:pPr>
            <a:r>
              <a:rPr lang="en-US" sz="1050">
                <a:solidFill>
                  <a:schemeClr val="accent2"/>
                </a:solidFill>
                <a:latin typeface="Aptos"/>
                <a:ea typeface="Lato Medium"/>
                <a:cs typeface="Lato Medium"/>
              </a:rPr>
              <a:t>~20.0% M2M as of today at 100% Economic Occupancy.</a:t>
            </a:r>
          </a:p>
          <a:p>
            <a:pPr marL="228600" indent="-228600">
              <a:buClr>
                <a:srgbClr val="FEAB21"/>
              </a:buClr>
              <a:buFont typeface="+mj-lt"/>
              <a:buAutoNum type="arabicPeriod"/>
            </a:pPr>
            <a:endParaRPr lang="en-US" sz="1050">
              <a:solidFill>
                <a:schemeClr val="accent2"/>
              </a:solidFill>
              <a:highlight>
                <a:srgbClr val="FFFF00"/>
              </a:highlight>
              <a:latin typeface="Aptos" panose="020B0004020202020204" pitchFamily="34" charset="0"/>
              <a:ea typeface="Lato Medium" panose="020F0502020204030203" pitchFamily="34" charset="0"/>
              <a:cs typeface="Lato Medium" panose="020F0502020204030203" pitchFamily="34" charset="0"/>
            </a:endParaRPr>
          </a:p>
          <a:p>
            <a:pPr marL="228600" indent="-228600">
              <a:buClr>
                <a:srgbClr val="FEAB21"/>
              </a:buClr>
              <a:buFont typeface="+mj-lt"/>
              <a:buAutoNum type="arabicPeriod"/>
            </a:pPr>
            <a:r>
              <a:rPr lang="en-US" sz="1050">
                <a:solidFill>
                  <a:schemeClr val="accent2"/>
                </a:solidFill>
                <a:latin typeface="Aptos"/>
                <a:ea typeface="Lato Medium"/>
                <a:cs typeface="Lato Medium"/>
              </a:rPr>
              <a:t>Market Rent Growth has declined compared to previous forecast, down from 4.0% to 3.8%</a:t>
            </a:r>
          </a:p>
          <a:p>
            <a:pPr marL="228600" indent="-228600">
              <a:buClr>
                <a:srgbClr val="FEAB21"/>
              </a:buClr>
              <a:buFont typeface="+mj-lt"/>
              <a:buAutoNum type="arabicPeriod"/>
            </a:pPr>
            <a:endParaRPr lang="en-US" sz="1050">
              <a:solidFill>
                <a:schemeClr val="accent2"/>
              </a:solidFill>
              <a:highlight>
                <a:srgbClr val="FFFF00"/>
              </a:highlight>
              <a:latin typeface="Aptos" panose="020B0004020202020204" pitchFamily="34" charset="0"/>
              <a:ea typeface="Lato Medium" panose="020F0502020204030203" pitchFamily="34" charset="0"/>
              <a:cs typeface="Lato Medium" panose="020F0502020204030203" pitchFamily="34" charset="0"/>
            </a:endParaRPr>
          </a:p>
          <a:p>
            <a:pPr marL="228600" indent="-228600">
              <a:buClr>
                <a:srgbClr val="FEAB21"/>
              </a:buClr>
              <a:buFont typeface="+mj-lt"/>
              <a:buAutoNum type="arabicPeriod"/>
            </a:pPr>
            <a:r>
              <a:rPr lang="en-US" sz="1050">
                <a:solidFill>
                  <a:schemeClr val="accent2"/>
                </a:solidFill>
                <a:latin typeface="Aptos"/>
                <a:ea typeface="Lato Medium"/>
                <a:cs typeface="Lato Medium"/>
              </a:rPr>
              <a:t>17% of occupied space expires in next 12 months (vs 11.4% for Fund 3)</a:t>
            </a:r>
          </a:p>
          <a:p>
            <a:pPr algn="ctr">
              <a:buClr>
                <a:srgbClr val="FEAB21"/>
              </a:buClr>
            </a:pPr>
            <a:br>
              <a:rPr lang="en-US" sz="1050" b="1">
                <a:solidFill>
                  <a:schemeClr val="accent2"/>
                </a:solidFill>
                <a:highlight>
                  <a:srgbClr val="FFFF00"/>
                </a:highlight>
                <a:latin typeface="Aptos" panose="020B0004020202020204" pitchFamily="34" charset="0"/>
                <a:ea typeface="Lato Medium" panose="020F0502020204030203" pitchFamily="34" charset="0"/>
                <a:cs typeface="Lato Medium" panose="020F0502020204030203" pitchFamily="34" charset="0"/>
              </a:rPr>
            </a:br>
            <a:endParaRPr lang="en-US" sz="1400" b="1">
              <a:solidFill>
                <a:schemeClr val="accent2"/>
              </a:solidFill>
              <a:latin typeface="Aptos" panose="020B0004020202020204" pitchFamily="34" charset="0"/>
              <a:ea typeface="Lato Medium" panose="020F0502020204030203" pitchFamily="34" charset="0"/>
              <a:cs typeface="Lato Medium" panose="020F0502020204030203" pitchFamily="34" charset="0"/>
            </a:endParaRPr>
          </a:p>
        </p:txBody>
      </p:sp>
      <p:graphicFrame>
        <p:nvGraphicFramePr>
          <p:cNvPr id="16" name="Table 15">
            <a:extLst>
              <a:ext uri="{FF2B5EF4-FFF2-40B4-BE49-F238E27FC236}">
                <a16:creationId xmlns:a16="http://schemas.microsoft.com/office/drawing/2014/main" id="{1E7B1388-BAAA-5BAF-2A4B-664D9F1ECB40}"/>
              </a:ext>
            </a:extLst>
          </p:cNvPr>
          <p:cNvGraphicFramePr>
            <a:graphicFrameLocks noGrp="1"/>
          </p:cNvGraphicFramePr>
          <p:nvPr>
            <p:extLst>
              <p:ext uri="{D42A27DB-BD31-4B8C-83A1-F6EECF244321}">
                <p14:modId xmlns:p14="http://schemas.microsoft.com/office/powerpoint/2010/main" val="3729813669"/>
              </p:ext>
            </p:extLst>
          </p:nvPr>
        </p:nvGraphicFramePr>
        <p:xfrm>
          <a:off x="708306" y="6159294"/>
          <a:ext cx="9861413" cy="304800"/>
        </p:xfrm>
        <a:graphic>
          <a:graphicData uri="http://schemas.openxmlformats.org/drawingml/2006/table">
            <a:tbl>
              <a:tblPr/>
              <a:tblGrid>
                <a:gridCol w="2357392">
                  <a:extLst>
                    <a:ext uri="{9D8B030D-6E8A-4147-A177-3AD203B41FA5}">
                      <a16:colId xmlns:a16="http://schemas.microsoft.com/office/drawing/2014/main" val="4248505834"/>
                    </a:ext>
                  </a:extLst>
                </a:gridCol>
                <a:gridCol w="1136504">
                  <a:extLst>
                    <a:ext uri="{9D8B030D-6E8A-4147-A177-3AD203B41FA5}">
                      <a16:colId xmlns:a16="http://schemas.microsoft.com/office/drawing/2014/main" val="3364691468"/>
                    </a:ext>
                  </a:extLst>
                </a:gridCol>
                <a:gridCol w="1598211">
                  <a:extLst>
                    <a:ext uri="{9D8B030D-6E8A-4147-A177-3AD203B41FA5}">
                      <a16:colId xmlns:a16="http://schemas.microsoft.com/office/drawing/2014/main" val="1101027148"/>
                    </a:ext>
                  </a:extLst>
                </a:gridCol>
                <a:gridCol w="1716598">
                  <a:extLst>
                    <a:ext uri="{9D8B030D-6E8A-4147-A177-3AD203B41FA5}">
                      <a16:colId xmlns:a16="http://schemas.microsoft.com/office/drawing/2014/main" val="3190740239"/>
                    </a:ext>
                  </a:extLst>
                </a:gridCol>
                <a:gridCol w="1633726">
                  <a:extLst>
                    <a:ext uri="{9D8B030D-6E8A-4147-A177-3AD203B41FA5}">
                      <a16:colId xmlns:a16="http://schemas.microsoft.com/office/drawing/2014/main" val="2128406850"/>
                    </a:ext>
                  </a:extLst>
                </a:gridCol>
                <a:gridCol w="1418982">
                  <a:extLst>
                    <a:ext uri="{9D8B030D-6E8A-4147-A177-3AD203B41FA5}">
                      <a16:colId xmlns:a16="http://schemas.microsoft.com/office/drawing/2014/main" val="1774728914"/>
                    </a:ext>
                  </a:extLst>
                </a:gridCol>
              </a:tblGrid>
              <a:tr h="122942">
                <a:tc>
                  <a:txBody>
                    <a:bodyPr/>
                    <a:lstStyle/>
                    <a:p>
                      <a:pPr algn="r" fontAlgn="b"/>
                      <a:r>
                        <a:rPr lang="en-US" sz="1000" b="0" i="0" u="none" strike="noStrike">
                          <a:solidFill>
                            <a:srgbClr val="FFFFFF"/>
                          </a:solidFill>
                          <a:effectLst/>
                          <a:latin typeface="Aptos" panose="020B0004020202020204" pitchFamily="34" charset="0"/>
                        </a:rPr>
                        <a:t>ID</a:t>
                      </a:r>
                    </a:p>
                  </a:txBody>
                  <a:tcPr marL="0" marR="0" marT="0" marB="0"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tc>
                  <a:txBody>
                    <a:bodyPr/>
                    <a:lstStyle/>
                    <a:p>
                      <a:pPr algn="ctr" fontAlgn="b"/>
                      <a:r>
                        <a:rPr lang="en-US" sz="1000" b="0" i="0" u="none" strike="noStrike">
                          <a:solidFill>
                            <a:srgbClr val="FFFFFF"/>
                          </a:solidFill>
                          <a:effectLst/>
                          <a:latin typeface="Aptos" panose="020B0004020202020204" pitchFamily="34" charset="0"/>
                        </a:rPr>
                        <a:t>Assets</a:t>
                      </a:r>
                    </a:p>
                  </a:txBody>
                  <a:tcPr marL="0" marR="0" marT="0"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tc>
                  <a:txBody>
                    <a:bodyPr/>
                    <a:lstStyle/>
                    <a:p>
                      <a:pPr algn="ctr" fontAlgn="b"/>
                      <a:r>
                        <a:rPr lang="en-US" sz="1000" b="0" i="0" u="none" strike="noStrike">
                          <a:solidFill>
                            <a:srgbClr val="FFFFFF"/>
                          </a:solidFill>
                          <a:effectLst/>
                          <a:latin typeface="Aptos" panose="020B0004020202020204" pitchFamily="34" charset="0"/>
                        </a:rPr>
                        <a:t>SF</a:t>
                      </a:r>
                    </a:p>
                  </a:txBody>
                  <a:tcPr marL="0" marR="0" marT="0"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tc>
                  <a:txBody>
                    <a:bodyPr/>
                    <a:lstStyle/>
                    <a:p>
                      <a:pPr algn="ctr" fontAlgn="b"/>
                      <a:r>
                        <a:rPr lang="en-US" sz="1000" b="0" i="0" u="none" strike="noStrike">
                          <a:solidFill>
                            <a:srgbClr val="FFFFFF"/>
                          </a:solidFill>
                          <a:effectLst/>
                          <a:latin typeface="Aptos" panose="020B0004020202020204" pitchFamily="34" charset="0"/>
                        </a:rPr>
                        <a:t>Acquisition Costs</a:t>
                      </a:r>
                    </a:p>
                  </a:txBody>
                  <a:tcPr marL="0" marR="0" marT="0"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tc>
                  <a:txBody>
                    <a:bodyPr/>
                    <a:lstStyle/>
                    <a:p>
                      <a:pPr algn="ctr" fontAlgn="b"/>
                      <a:r>
                        <a:rPr lang="en-US" sz="1000" b="0" i="0" u="none" strike="noStrike">
                          <a:solidFill>
                            <a:srgbClr val="FFFFFF"/>
                          </a:solidFill>
                          <a:effectLst/>
                          <a:latin typeface="Aptos" panose="020B0004020202020204" pitchFamily="34" charset="0"/>
                        </a:rPr>
                        <a:t>Total Cost 2Q25</a:t>
                      </a:r>
                    </a:p>
                  </a:txBody>
                  <a:tcPr marL="0" marR="0" marT="0"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tc>
                  <a:txBody>
                    <a:bodyPr/>
                    <a:lstStyle/>
                    <a:p>
                      <a:pPr algn="ctr" fontAlgn="b"/>
                      <a:r>
                        <a:rPr lang="en-US" sz="1000" b="0" i="0" u="none" strike="noStrike">
                          <a:solidFill>
                            <a:srgbClr val="FFFFFF"/>
                          </a:solidFill>
                          <a:effectLst/>
                          <a:latin typeface="Aptos" panose="020B0004020202020204" pitchFamily="34" charset="0"/>
                        </a:rPr>
                        <a:t>WALT</a:t>
                      </a:r>
                    </a:p>
                  </a:txBody>
                  <a:tcPr marL="0" marR="0" marT="0" marB="0" anchor="b">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extLst>
                  <a:ext uri="{0D108BD9-81ED-4DB2-BD59-A6C34878D82A}">
                    <a16:rowId xmlns:a16="http://schemas.microsoft.com/office/drawing/2014/main" val="3329245562"/>
                  </a:ext>
                </a:extLst>
              </a:tr>
              <a:tr h="122942">
                <a:tc>
                  <a:txBody>
                    <a:bodyPr/>
                    <a:lstStyle/>
                    <a:p>
                      <a:pPr algn="r" fontAlgn="b"/>
                      <a:r>
                        <a:rPr lang="en-US" sz="1000" b="0" i="0" u="none" strike="noStrike">
                          <a:solidFill>
                            <a:srgbClr val="000000"/>
                          </a:solidFill>
                          <a:effectLst/>
                          <a:latin typeface="Aptos" panose="020B0004020202020204" pitchFamily="34" charset="0"/>
                        </a:rPr>
                        <a:t>Fund 2</a:t>
                      </a:r>
                    </a:p>
                  </a:txBody>
                  <a:tcPr marL="0" marR="0" marT="0" marB="0"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Aptos" panose="020B0004020202020204" pitchFamily="34" charset="0"/>
                        </a:rPr>
                        <a:t>169</a:t>
                      </a:r>
                    </a:p>
                  </a:txBody>
                  <a:tcPr marL="0" marR="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Aptos" panose="020B0004020202020204" pitchFamily="34" charset="0"/>
                        </a:rPr>
                        <a:t>10,056,477</a:t>
                      </a:r>
                    </a:p>
                  </a:txBody>
                  <a:tcPr marL="0" marR="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Aptos" panose="020B0004020202020204" pitchFamily="34" charset="0"/>
                        </a:rPr>
                        <a:t>$959,616,746</a:t>
                      </a:r>
                    </a:p>
                  </a:txBody>
                  <a:tcPr marL="0" marR="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Aptos" panose="020B0004020202020204" pitchFamily="34" charset="0"/>
                        </a:rPr>
                        <a:t>$1,012,797,433</a:t>
                      </a:r>
                    </a:p>
                  </a:txBody>
                  <a:tcPr marL="0" marR="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a:solidFill>
                            <a:srgbClr val="000000"/>
                          </a:solidFill>
                          <a:effectLst/>
                          <a:latin typeface="Aptos" panose="020B0004020202020204" pitchFamily="34" charset="0"/>
                        </a:rPr>
                        <a:t>2.98</a:t>
                      </a:r>
                    </a:p>
                  </a:txBody>
                  <a:tcPr marL="0" marR="0" marT="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3808802"/>
                  </a:ext>
                </a:extLst>
              </a:tr>
            </a:tbl>
          </a:graphicData>
        </a:graphic>
      </p:graphicFrame>
    </p:spTree>
    <p:extLst>
      <p:ext uri="{BB962C8B-B14F-4D97-AF65-F5344CB8AC3E}">
        <p14:creationId xmlns:p14="http://schemas.microsoft.com/office/powerpoint/2010/main" val="85029136"/>
      </p:ext>
    </p:extLst>
  </p:cSld>
  <p:clrMapOvr>
    <a:masterClrMapping/>
  </p:clrMapOvr>
  <p:extLst>
    <p:ext uri="{6950BFC3-D8DA-4A85-94F7-54DA5524770B}">
      <p188:commentRel xmlns:p188="http://schemas.microsoft.com/office/powerpoint/2018/8/main" r:id="rId4"/>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41D2B9-146A-2C6A-519A-CE7032168A3D}"/>
              </a:ext>
            </a:extLst>
          </p:cNvPr>
          <p:cNvSpPr>
            <a:spLocks noGrp="1"/>
          </p:cNvSpPr>
          <p:nvPr>
            <p:ph idx="1"/>
          </p:nvPr>
        </p:nvSpPr>
        <p:spPr/>
        <p:txBody>
          <a:bodyPr/>
          <a:lstStyle/>
          <a:p>
            <a:r>
              <a:rPr lang="en-US"/>
              <a:t>Leasing Spreads &amp; Downtime</a:t>
            </a:r>
          </a:p>
        </p:txBody>
      </p:sp>
    </p:spTree>
    <p:extLst>
      <p:ext uri="{BB962C8B-B14F-4D97-AF65-F5344CB8AC3E}">
        <p14:creationId xmlns:p14="http://schemas.microsoft.com/office/powerpoint/2010/main" val="3229753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5BDC108-5D59-A58B-7573-A61AD8F2FE1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581C796D-E349-BCC0-8945-3820DA66DD70}"/>
              </a:ext>
            </a:extLst>
          </p:cNvPr>
          <p:cNvSpPr>
            <a:spLocks noGrp="1"/>
          </p:cNvSpPr>
          <p:nvPr>
            <p:ph idx="1"/>
          </p:nvPr>
        </p:nvSpPr>
        <p:spPr>
          <a:xfrm>
            <a:off x="992959" y="1784625"/>
            <a:ext cx="8922006" cy="3558339"/>
          </a:xfrm>
        </p:spPr>
        <p:txBody>
          <a:bodyPr numCol="2">
            <a:noAutofit/>
          </a:bodyPr>
          <a:lstStyle/>
          <a:p>
            <a:r>
              <a:rPr lang="en-US" sz="1800" b="1">
                <a:latin typeface="Lato" panose="020F0502020204030203" pitchFamily="34" charset="0"/>
                <a:ea typeface="Lato" panose="020F0502020204030203" pitchFamily="34" charset="0"/>
                <a:cs typeface="Lato" panose="020F0502020204030203" pitchFamily="34" charset="0"/>
              </a:rPr>
              <a:t>Executive Summary</a:t>
            </a:r>
          </a:p>
          <a:p>
            <a:endParaRPr lang="en-US" sz="1800" b="1">
              <a:latin typeface="Lato" panose="020F0502020204030203" pitchFamily="34" charset="0"/>
              <a:ea typeface="Lato" panose="020F0502020204030203" pitchFamily="34" charset="0"/>
              <a:cs typeface="Lato" panose="020F0502020204030203" pitchFamily="34" charset="0"/>
            </a:endParaRPr>
          </a:p>
          <a:p>
            <a:r>
              <a:rPr lang="en-US" sz="1800" b="1">
                <a:latin typeface="Lato" panose="020F0502020204030203" pitchFamily="34" charset="0"/>
                <a:ea typeface="Lato" panose="020F0502020204030203" pitchFamily="34" charset="0"/>
                <a:cs typeface="Lato" panose="020F0502020204030203" pitchFamily="34" charset="0"/>
              </a:rPr>
              <a:t>Asset Management Operational Review</a:t>
            </a:r>
          </a:p>
          <a:p>
            <a:endParaRPr lang="en-US" sz="1800" b="1">
              <a:latin typeface="Lato" panose="020F0502020204030203" pitchFamily="34" charset="0"/>
              <a:ea typeface="Lato" panose="020F0502020204030203" pitchFamily="34" charset="0"/>
              <a:cs typeface="Lato" panose="020F0502020204030203" pitchFamily="34" charset="0"/>
            </a:endParaRPr>
          </a:p>
          <a:p>
            <a:r>
              <a:rPr lang="en-US" sz="1800" b="1">
                <a:latin typeface="Lato" panose="020F0502020204030203" pitchFamily="34" charset="0"/>
                <a:ea typeface="Lato" panose="020F0502020204030203" pitchFamily="34" charset="0"/>
                <a:cs typeface="Lato" panose="020F0502020204030203" pitchFamily="34" charset="0"/>
              </a:rPr>
              <a:t>Financial Overview</a:t>
            </a:r>
          </a:p>
          <a:p>
            <a:endParaRPr lang="en-US" sz="1800" b="1">
              <a:latin typeface="Lato" panose="020F0502020204030203" pitchFamily="34" charset="0"/>
              <a:ea typeface="Lato" panose="020F0502020204030203" pitchFamily="34" charset="0"/>
              <a:cs typeface="Lato" panose="020F0502020204030203" pitchFamily="34" charset="0"/>
            </a:endParaRPr>
          </a:p>
          <a:p>
            <a:r>
              <a:rPr lang="en-US" sz="1800" b="1">
                <a:latin typeface="Lato" panose="020F0502020204030203" pitchFamily="34" charset="0"/>
                <a:ea typeface="Lato" panose="020F0502020204030203" pitchFamily="34" charset="0"/>
                <a:cs typeface="Lato" panose="020F0502020204030203" pitchFamily="34" charset="0"/>
              </a:rPr>
              <a:t>Valuations</a:t>
            </a:r>
          </a:p>
          <a:p>
            <a:endParaRPr lang="en-US" sz="1800" b="1">
              <a:latin typeface="Lato" panose="020F0502020204030203" pitchFamily="34" charset="0"/>
              <a:ea typeface="Lato" panose="020F0502020204030203" pitchFamily="34" charset="0"/>
              <a:cs typeface="Lato" panose="020F0502020204030203" pitchFamily="34" charset="0"/>
            </a:endParaRPr>
          </a:p>
          <a:p>
            <a:r>
              <a:rPr lang="en-US" sz="1800" b="1">
                <a:latin typeface="Lato" panose="020F0502020204030203" pitchFamily="34" charset="0"/>
                <a:ea typeface="Lato" panose="020F0502020204030203" pitchFamily="34" charset="0"/>
                <a:cs typeface="Lato" panose="020F0502020204030203" pitchFamily="34" charset="0"/>
              </a:rPr>
              <a:t>Fund Forecast</a:t>
            </a:r>
          </a:p>
        </p:txBody>
      </p:sp>
    </p:spTree>
    <p:extLst>
      <p:ext uri="{BB962C8B-B14F-4D97-AF65-F5344CB8AC3E}">
        <p14:creationId xmlns:p14="http://schemas.microsoft.com/office/powerpoint/2010/main" val="3658853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32606-3CF2-EC2E-B7B3-AF82C2B69A9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F9A8011-F8BA-860C-97A9-3BA2B36E0E1F}"/>
              </a:ext>
            </a:extLst>
          </p:cNvPr>
          <p:cNvSpPr/>
          <p:nvPr/>
        </p:nvSpPr>
        <p:spPr>
          <a:xfrm>
            <a:off x="610151" y="1038913"/>
            <a:ext cx="11090366" cy="266654"/>
          </a:xfrm>
          <a:prstGeom prst="rect">
            <a:avLst/>
          </a:prstGeom>
          <a:gradFill flip="none" rotWithShape="1">
            <a:gsLst>
              <a:gs pos="11000">
                <a:srgbClr val="869FB7"/>
              </a:gs>
              <a:gs pos="100000">
                <a:srgbClr val="869FB7">
                  <a:shade val="67500"/>
                  <a:satMod val="115000"/>
                  <a:alpha val="0"/>
                </a:srgbClr>
              </a:gs>
              <a:gs pos="100000">
                <a:srgbClr val="869FB7">
                  <a:shade val="100000"/>
                  <a:satMod val="115000"/>
                </a:srgb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hink-cell data - do not delete" hidden="1">
            <a:extLst>
              <a:ext uri="{FF2B5EF4-FFF2-40B4-BE49-F238E27FC236}">
                <a16:creationId xmlns:a16="http://schemas.microsoft.com/office/drawing/2014/main" id="{84804B33-DC62-E3C1-E3B3-473198E4B3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4" name="think-cell data - do not delete" hidden="1">
                        <a:extLst>
                          <a:ext uri="{FF2B5EF4-FFF2-40B4-BE49-F238E27FC236}">
                            <a16:creationId xmlns:a16="http://schemas.microsoft.com/office/drawing/2014/main" id="{84804B33-DC62-E3C1-E3B3-473198E4B3A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9EB2CA0-AD97-5855-AD94-A3692D4B030C}"/>
              </a:ext>
            </a:extLst>
          </p:cNvPr>
          <p:cNvSpPr>
            <a:spLocks noGrp="1"/>
          </p:cNvSpPr>
          <p:nvPr>
            <p:ph type="title"/>
          </p:nvPr>
        </p:nvSpPr>
        <p:spPr/>
        <p:txBody>
          <a:bodyPr vert="horz"/>
          <a:lstStyle/>
          <a:p>
            <a:r>
              <a:rPr lang="en-US"/>
              <a:t>Q1 2025 | </a:t>
            </a:r>
            <a:r>
              <a:rPr lang="en-US" b="0"/>
              <a:t>Signed Leases – Fund 2</a:t>
            </a:r>
            <a:endParaRPr lang="en-US"/>
          </a:p>
        </p:txBody>
      </p:sp>
      <p:sp>
        <p:nvSpPr>
          <p:cNvPr id="8" name="TextBox 7">
            <a:extLst>
              <a:ext uri="{FF2B5EF4-FFF2-40B4-BE49-F238E27FC236}">
                <a16:creationId xmlns:a16="http://schemas.microsoft.com/office/drawing/2014/main" id="{1FC8CEF8-33FB-BE9B-BCE0-CD5312533D29}"/>
              </a:ext>
            </a:extLst>
          </p:cNvPr>
          <p:cNvSpPr txBox="1"/>
          <p:nvPr/>
        </p:nvSpPr>
        <p:spPr>
          <a:xfrm>
            <a:off x="610151" y="1315912"/>
            <a:ext cx="11090366" cy="261610"/>
          </a:xfrm>
          <a:prstGeom prst="rect">
            <a:avLst/>
          </a:prstGeom>
          <a:solidFill>
            <a:schemeClr val="bg1">
              <a:lumMod val="95000"/>
            </a:schemeClr>
          </a:solidFill>
        </p:spPr>
        <p:txBody>
          <a:bodyPr wrap="square">
            <a:spAutoFit/>
          </a:bodyPr>
          <a:lstStyle/>
          <a:p>
            <a:pPr marL="285750" indent="-285750">
              <a:buClr>
                <a:srgbClr val="FEAB21"/>
              </a:buClr>
              <a:buFont typeface="Arial" panose="020B0604020202020204" pitchFamily="34" charset="0"/>
              <a:buChar char="•"/>
            </a:pPr>
            <a:r>
              <a:rPr lang="en-US" sz="1100" b="1">
                <a:solidFill>
                  <a:schemeClr val="tx2"/>
                </a:solidFill>
                <a:latin typeface="Gilroy" panose="00000500000000000000"/>
                <a:ea typeface="Lato Medium" panose="020F0502020204030203" pitchFamily="34" charset="0"/>
                <a:cs typeface="Lato Medium" panose="020F0502020204030203" pitchFamily="34" charset="0"/>
              </a:rPr>
              <a:t>4 New Leases and 1 Renewals/Expansions signed in Q2-2025. An additional 4 short term renewals/new leases under 12 months were executed in Q2.</a:t>
            </a:r>
          </a:p>
        </p:txBody>
      </p:sp>
      <p:sp>
        <p:nvSpPr>
          <p:cNvPr id="7" name="TextBox 6">
            <a:extLst>
              <a:ext uri="{FF2B5EF4-FFF2-40B4-BE49-F238E27FC236}">
                <a16:creationId xmlns:a16="http://schemas.microsoft.com/office/drawing/2014/main" id="{51DCB1CA-49A0-134B-8E54-822B62F4A41B}"/>
              </a:ext>
            </a:extLst>
          </p:cNvPr>
          <p:cNvSpPr txBox="1"/>
          <p:nvPr/>
        </p:nvSpPr>
        <p:spPr>
          <a:xfrm>
            <a:off x="762555" y="1038913"/>
            <a:ext cx="2095431" cy="276999"/>
          </a:xfrm>
          <a:prstGeom prst="rect">
            <a:avLst/>
          </a:prstGeom>
          <a:noFill/>
        </p:spPr>
        <p:txBody>
          <a:bodyPr wrap="square" rtlCol="0">
            <a:spAutoFit/>
          </a:bodyPr>
          <a:lstStyle/>
          <a:p>
            <a:r>
              <a:rPr lang="en-US" sz="1200" b="1">
                <a:solidFill>
                  <a:schemeClr val="bg1"/>
                </a:solidFill>
              </a:rPr>
              <a:t>KEY HIGHLIGHTS</a:t>
            </a:r>
          </a:p>
        </p:txBody>
      </p:sp>
      <p:graphicFrame>
        <p:nvGraphicFramePr>
          <p:cNvPr id="11" name="Table 10">
            <a:extLst>
              <a:ext uri="{FF2B5EF4-FFF2-40B4-BE49-F238E27FC236}">
                <a16:creationId xmlns:a16="http://schemas.microsoft.com/office/drawing/2014/main" id="{65092CBC-7FBF-2B72-B9F0-39F5CA0F2945}"/>
              </a:ext>
            </a:extLst>
          </p:cNvPr>
          <p:cNvGraphicFramePr>
            <a:graphicFrameLocks noGrp="1"/>
          </p:cNvGraphicFramePr>
          <p:nvPr>
            <p:extLst>
              <p:ext uri="{D42A27DB-BD31-4B8C-83A1-F6EECF244321}">
                <p14:modId xmlns:p14="http://schemas.microsoft.com/office/powerpoint/2010/main" val="3914789817"/>
              </p:ext>
            </p:extLst>
          </p:nvPr>
        </p:nvGraphicFramePr>
        <p:xfrm>
          <a:off x="610151" y="1688915"/>
          <a:ext cx="11260206" cy="3687792"/>
        </p:xfrm>
        <a:graphic>
          <a:graphicData uri="http://schemas.openxmlformats.org/drawingml/2006/table">
            <a:tbl>
              <a:tblPr bandRow="1">
                <a:tableStyleId>{5C22544A-7EE6-4342-B048-85BDC9FD1C3A}</a:tableStyleId>
              </a:tblPr>
              <a:tblGrid>
                <a:gridCol w="659849">
                  <a:extLst>
                    <a:ext uri="{9D8B030D-6E8A-4147-A177-3AD203B41FA5}">
                      <a16:colId xmlns:a16="http://schemas.microsoft.com/office/drawing/2014/main" val="3468892262"/>
                    </a:ext>
                  </a:extLst>
                </a:gridCol>
                <a:gridCol w="942984">
                  <a:extLst>
                    <a:ext uri="{9D8B030D-6E8A-4147-A177-3AD203B41FA5}">
                      <a16:colId xmlns:a16="http://schemas.microsoft.com/office/drawing/2014/main" val="1149409472"/>
                    </a:ext>
                  </a:extLst>
                </a:gridCol>
                <a:gridCol w="608672">
                  <a:extLst>
                    <a:ext uri="{9D8B030D-6E8A-4147-A177-3AD203B41FA5}">
                      <a16:colId xmlns:a16="http://schemas.microsoft.com/office/drawing/2014/main" val="2914848035"/>
                    </a:ext>
                  </a:extLst>
                </a:gridCol>
                <a:gridCol w="865983">
                  <a:extLst>
                    <a:ext uri="{9D8B030D-6E8A-4147-A177-3AD203B41FA5}">
                      <a16:colId xmlns:a16="http://schemas.microsoft.com/office/drawing/2014/main" val="766036657"/>
                    </a:ext>
                  </a:extLst>
                </a:gridCol>
                <a:gridCol w="552578">
                  <a:extLst>
                    <a:ext uri="{9D8B030D-6E8A-4147-A177-3AD203B41FA5}">
                      <a16:colId xmlns:a16="http://schemas.microsoft.com/office/drawing/2014/main" val="2638454024"/>
                    </a:ext>
                  </a:extLst>
                </a:gridCol>
                <a:gridCol w="664029">
                  <a:extLst>
                    <a:ext uri="{9D8B030D-6E8A-4147-A177-3AD203B41FA5}">
                      <a16:colId xmlns:a16="http://schemas.microsoft.com/office/drawing/2014/main" val="3888544215"/>
                    </a:ext>
                  </a:extLst>
                </a:gridCol>
                <a:gridCol w="500743">
                  <a:extLst>
                    <a:ext uri="{9D8B030D-6E8A-4147-A177-3AD203B41FA5}">
                      <a16:colId xmlns:a16="http://schemas.microsoft.com/office/drawing/2014/main" val="2759525969"/>
                    </a:ext>
                  </a:extLst>
                </a:gridCol>
                <a:gridCol w="487028">
                  <a:extLst>
                    <a:ext uri="{9D8B030D-6E8A-4147-A177-3AD203B41FA5}">
                      <a16:colId xmlns:a16="http://schemas.microsoft.com/office/drawing/2014/main" val="811859520"/>
                    </a:ext>
                  </a:extLst>
                </a:gridCol>
                <a:gridCol w="657617">
                  <a:extLst>
                    <a:ext uri="{9D8B030D-6E8A-4147-A177-3AD203B41FA5}">
                      <a16:colId xmlns:a16="http://schemas.microsoft.com/office/drawing/2014/main" val="1040988663"/>
                    </a:ext>
                  </a:extLst>
                </a:gridCol>
                <a:gridCol w="657617">
                  <a:extLst>
                    <a:ext uri="{9D8B030D-6E8A-4147-A177-3AD203B41FA5}">
                      <a16:colId xmlns:a16="http://schemas.microsoft.com/office/drawing/2014/main" val="3307859684"/>
                    </a:ext>
                  </a:extLst>
                </a:gridCol>
                <a:gridCol w="814695">
                  <a:extLst>
                    <a:ext uri="{9D8B030D-6E8A-4147-A177-3AD203B41FA5}">
                      <a16:colId xmlns:a16="http://schemas.microsoft.com/office/drawing/2014/main" val="3958393521"/>
                    </a:ext>
                  </a:extLst>
                </a:gridCol>
                <a:gridCol w="593686">
                  <a:extLst>
                    <a:ext uri="{9D8B030D-6E8A-4147-A177-3AD203B41FA5}">
                      <a16:colId xmlns:a16="http://schemas.microsoft.com/office/drawing/2014/main" val="3305467261"/>
                    </a:ext>
                  </a:extLst>
                </a:gridCol>
                <a:gridCol w="827957">
                  <a:extLst>
                    <a:ext uri="{9D8B030D-6E8A-4147-A177-3AD203B41FA5}">
                      <a16:colId xmlns:a16="http://schemas.microsoft.com/office/drawing/2014/main" val="3002626906"/>
                    </a:ext>
                  </a:extLst>
                </a:gridCol>
                <a:gridCol w="674914">
                  <a:extLst>
                    <a:ext uri="{9D8B030D-6E8A-4147-A177-3AD203B41FA5}">
                      <a16:colId xmlns:a16="http://schemas.microsoft.com/office/drawing/2014/main" val="558200377"/>
                    </a:ext>
                  </a:extLst>
                </a:gridCol>
                <a:gridCol w="457200">
                  <a:extLst>
                    <a:ext uri="{9D8B030D-6E8A-4147-A177-3AD203B41FA5}">
                      <a16:colId xmlns:a16="http://schemas.microsoft.com/office/drawing/2014/main" val="2688905859"/>
                    </a:ext>
                  </a:extLst>
                </a:gridCol>
                <a:gridCol w="729352">
                  <a:extLst>
                    <a:ext uri="{9D8B030D-6E8A-4147-A177-3AD203B41FA5}">
                      <a16:colId xmlns:a16="http://schemas.microsoft.com/office/drawing/2014/main" val="1819596352"/>
                    </a:ext>
                  </a:extLst>
                </a:gridCol>
                <a:gridCol w="565302">
                  <a:extLst>
                    <a:ext uri="{9D8B030D-6E8A-4147-A177-3AD203B41FA5}">
                      <a16:colId xmlns:a16="http://schemas.microsoft.com/office/drawing/2014/main" val="2799934714"/>
                    </a:ext>
                  </a:extLst>
                </a:gridCol>
              </a:tblGrid>
              <a:tr h="369364">
                <a:tc>
                  <a:txBody>
                    <a:bodyPr/>
                    <a:lstStyle/>
                    <a:p>
                      <a:pPr marL="0" algn="ctr" eaLnBrk="1" hangingPunct="1">
                        <a:buNone/>
                      </a:pPr>
                      <a:r>
                        <a:rPr lang="en-US" sz="900" b="1">
                          <a:solidFill>
                            <a:schemeClr val="bg1"/>
                          </a:solidFill>
                          <a:latin typeface="Aptos Narrow" panose="020B0004020202020204" pitchFamily="34" charset="0"/>
                          <a:ea typeface="+mn-ea"/>
                          <a:cs typeface="+mn-cs"/>
                        </a:rPr>
                        <a:t>Property</a:t>
                      </a:r>
                    </a:p>
                  </a:txBody>
                  <a:tcPr anchor="ctr">
                    <a:lnL>
                      <a:noFill/>
                    </a:lnL>
                    <a:lnR>
                      <a:noFill/>
                    </a:lnR>
                    <a:lnT>
                      <a:noFill/>
                    </a:lnT>
                    <a:lnB>
                      <a:noFill/>
                    </a:lnB>
                    <a:solidFill>
                      <a:schemeClr val="accent2"/>
                    </a:solidFill>
                  </a:tcPr>
                </a:tc>
                <a:tc>
                  <a:txBody>
                    <a:bodyPr/>
                    <a:lstStyle/>
                    <a:p>
                      <a:pPr marL="0" algn="ctr" eaLnBrk="1" hangingPunct="1">
                        <a:buNone/>
                      </a:pPr>
                      <a:r>
                        <a:rPr lang="en-US" sz="900" b="1">
                          <a:solidFill>
                            <a:schemeClr val="bg1"/>
                          </a:solidFill>
                          <a:latin typeface="Aptos Narrow" panose="020B0004020202020204" pitchFamily="34" charset="0"/>
                          <a:ea typeface="+mn-ea"/>
                          <a:cs typeface="+mn-cs"/>
                        </a:rPr>
                        <a:t>Market</a:t>
                      </a:r>
                    </a:p>
                  </a:txBody>
                  <a:tcPr anchor="ctr">
                    <a:lnL>
                      <a:noFill/>
                    </a:lnL>
                    <a:lnR>
                      <a:noFill/>
                    </a:lnR>
                    <a:lnT>
                      <a:noFill/>
                    </a:lnT>
                    <a:lnB>
                      <a:noFill/>
                    </a:lnB>
                    <a:solidFill>
                      <a:schemeClr val="accent2"/>
                    </a:solidFill>
                  </a:tcPr>
                </a:tc>
                <a:tc>
                  <a:txBody>
                    <a:bodyPr/>
                    <a:lstStyle/>
                    <a:p>
                      <a:pPr marL="0" algn="ctr" eaLnBrk="1" hangingPunct="1">
                        <a:buNone/>
                      </a:pPr>
                      <a:r>
                        <a:rPr lang="en-US" sz="900" b="1">
                          <a:solidFill>
                            <a:schemeClr val="bg1"/>
                          </a:solidFill>
                          <a:latin typeface="Aptos Narrow" panose="020B0004020202020204" pitchFamily="34" charset="0"/>
                          <a:ea typeface="+mn-ea"/>
                          <a:cs typeface="+mn-cs"/>
                        </a:rPr>
                        <a:t>Activity Type</a:t>
                      </a:r>
                    </a:p>
                  </a:txBody>
                  <a:tcPr anchor="ctr">
                    <a:lnL>
                      <a:noFill/>
                    </a:lnL>
                    <a:lnR>
                      <a:noFill/>
                    </a:lnR>
                    <a:lnT>
                      <a:noFill/>
                    </a:lnT>
                    <a:lnB>
                      <a:noFill/>
                    </a:lnB>
                    <a:solidFill>
                      <a:schemeClr val="accent2"/>
                    </a:solidFill>
                  </a:tcPr>
                </a:tc>
                <a:tc>
                  <a:txBody>
                    <a:bodyPr/>
                    <a:lstStyle/>
                    <a:p>
                      <a:pPr marL="0" algn="ctr" eaLnBrk="1" hangingPunct="1">
                        <a:buNone/>
                      </a:pPr>
                      <a:r>
                        <a:rPr lang="en-US" sz="900" b="1">
                          <a:solidFill>
                            <a:schemeClr val="bg1"/>
                          </a:solidFill>
                          <a:latin typeface="Aptos Narrow" panose="020B0004020202020204" pitchFamily="34" charset="0"/>
                          <a:ea typeface="+mn-ea"/>
                          <a:cs typeface="+mn-cs"/>
                        </a:rPr>
                        <a:t>Tenant Name</a:t>
                      </a:r>
                    </a:p>
                  </a:txBody>
                  <a:tcPr anchor="ctr">
                    <a:lnL>
                      <a:noFill/>
                    </a:lnL>
                    <a:lnR>
                      <a:noFill/>
                    </a:lnR>
                    <a:lnT>
                      <a:noFill/>
                    </a:lnT>
                    <a:lnB>
                      <a:noFill/>
                    </a:lnB>
                    <a:solidFill>
                      <a:schemeClr val="accent2"/>
                    </a:solidFill>
                  </a:tcPr>
                </a:tc>
                <a:tc>
                  <a:txBody>
                    <a:bodyPr/>
                    <a:lstStyle/>
                    <a:p>
                      <a:pPr marL="0" algn="ctr" eaLnBrk="1" hangingPunct="1">
                        <a:buNone/>
                      </a:pPr>
                      <a:r>
                        <a:rPr lang="en-US" sz="900" b="1">
                          <a:solidFill>
                            <a:schemeClr val="bg1"/>
                          </a:solidFill>
                          <a:latin typeface="Aptos Narrow" panose="020B0004020202020204" pitchFamily="34" charset="0"/>
                          <a:ea typeface="+mn-ea"/>
                          <a:cs typeface="+mn-cs"/>
                        </a:rPr>
                        <a:t>Term (Years)</a:t>
                      </a:r>
                    </a:p>
                  </a:txBody>
                  <a:tcPr anchor="ctr">
                    <a:lnL>
                      <a:noFill/>
                    </a:lnL>
                    <a:lnR>
                      <a:noFill/>
                    </a:lnR>
                    <a:lnT>
                      <a:noFill/>
                    </a:lnT>
                    <a:lnB>
                      <a:noFill/>
                    </a:lnB>
                    <a:solidFill>
                      <a:schemeClr val="accent2"/>
                    </a:solidFill>
                  </a:tcPr>
                </a:tc>
                <a:tc>
                  <a:txBody>
                    <a:bodyPr/>
                    <a:lstStyle/>
                    <a:p>
                      <a:pPr marL="0" algn="ctr" eaLnBrk="1" hangingPunct="1">
                        <a:buNone/>
                      </a:pPr>
                      <a:r>
                        <a:rPr lang="en-US" sz="900" b="1">
                          <a:solidFill>
                            <a:schemeClr val="bg1"/>
                          </a:solidFill>
                          <a:latin typeface="Aptos Narrow" panose="020B0004020202020204" pitchFamily="34" charset="0"/>
                          <a:ea typeface="+mn-ea"/>
                          <a:cs typeface="+mn-cs"/>
                        </a:rPr>
                        <a:t>SF</a:t>
                      </a:r>
                    </a:p>
                  </a:txBody>
                  <a:tcPr anchor="ctr">
                    <a:lnL>
                      <a:noFill/>
                    </a:lnL>
                    <a:lnR>
                      <a:noFill/>
                    </a:lnR>
                    <a:lnT>
                      <a:noFill/>
                    </a:lnT>
                    <a:lnB>
                      <a:noFill/>
                    </a:lnB>
                    <a:solidFill>
                      <a:schemeClr val="accent2"/>
                    </a:solidFill>
                  </a:tcPr>
                </a:tc>
                <a:tc>
                  <a:txBody>
                    <a:bodyPr/>
                    <a:lstStyle/>
                    <a:p>
                      <a:pPr marL="0" algn="ctr" eaLnBrk="1" hangingPunct="1">
                        <a:buNone/>
                      </a:pPr>
                      <a:r>
                        <a:rPr lang="en-US" sz="900" b="1">
                          <a:solidFill>
                            <a:schemeClr val="bg1"/>
                          </a:solidFill>
                          <a:latin typeface="Aptos Narrow" panose="020B0004020202020204" pitchFamily="34" charset="0"/>
                          <a:ea typeface="+mn-ea"/>
                          <a:cs typeface="+mn-cs"/>
                        </a:rPr>
                        <a:t>Rate</a:t>
                      </a:r>
                    </a:p>
                  </a:txBody>
                  <a:tcPr anchor="ctr">
                    <a:lnL>
                      <a:noFill/>
                    </a:lnL>
                    <a:lnR>
                      <a:noFill/>
                    </a:lnR>
                    <a:lnT>
                      <a:noFill/>
                    </a:lnT>
                    <a:lnB>
                      <a:noFill/>
                    </a:lnB>
                    <a:solidFill>
                      <a:schemeClr val="accent2"/>
                    </a:solidFill>
                  </a:tcPr>
                </a:tc>
                <a:tc>
                  <a:txBody>
                    <a:bodyPr/>
                    <a:lstStyle/>
                    <a:p>
                      <a:pPr marL="0" algn="ctr" eaLnBrk="1" hangingPunct="1">
                        <a:buNone/>
                      </a:pPr>
                      <a:r>
                        <a:rPr lang="en-US" sz="900" b="1">
                          <a:solidFill>
                            <a:schemeClr val="bg1"/>
                          </a:solidFill>
                          <a:latin typeface="Aptos Narrow" panose="020B0004020202020204" pitchFamily="34" charset="0"/>
                          <a:ea typeface="+mn-ea"/>
                          <a:cs typeface="+mn-cs"/>
                        </a:rPr>
                        <a:t>BP</a:t>
                      </a:r>
                      <a:br>
                        <a:rPr lang="en-US" sz="900" b="1">
                          <a:solidFill>
                            <a:srgbClr val="FFFFFF"/>
                          </a:solidFill>
                          <a:latin typeface="Aptos Narrow" panose="020B0004020202020204" pitchFamily="34" charset="0"/>
                          <a:ea typeface="+mn-ea"/>
                          <a:cs typeface="+mn-cs"/>
                        </a:rPr>
                      </a:br>
                      <a:r>
                        <a:rPr lang="en-US" sz="900" b="1">
                          <a:solidFill>
                            <a:schemeClr val="bg1"/>
                          </a:solidFill>
                          <a:latin typeface="Aptos Narrow" panose="020B0004020202020204" pitchFamily="34" charset="0"/>
                          <a:ea typeface="+mn-ea"/>
                          <a:cs typeface="+mn-cs"/>
                        </a:rPr>
                        <a:t>Rate</a:t>
                      </a:r>
                    </a:p>
                  </a:txBody>
                  <a:tcPr anchor="ctr">
                    <a:lnL>
                      <a:noFill/>
                    </a:lnL>
                    <a:lnR>
                      <a:noFill/>
                    </a:lnR>
                    <a:lnT>
                      <a:noFill/>
                    </a:lnT>
                    <a:lnB>
                      <a:noFill/>
                    </a:lnB>
                    <a:solidFill>
                      <a:schemeClr val="accent2"/>
                    </a:solidFill>
                  </a:tcPr>
                </a:tc>
                <a:tc>
                  <a:txBody>
                    <a:bodyPr/>
                    <a:lstStyle/>
                    <a:p>
                      <a:pPr marL="0" algn="ctr" eaLnBrk="1" hangingPunct="1">
                        <a:buNone/>
                      </a:pPr>
                      <a:r>
                        <a:rPr lang="en-US" sz="900" b="1">
                          <a:solidFill>
                            <a:schemeClr val="bg1"/>
                          </a:solidFill>
                          <a:latin typeface="Aptos Narrow" panose="020B0004020202020204" pitchFamily="34" charset="0"/>
                          <a:ea typeface="+mn-ea"/>
                          <a:cs typeface="+mn-cs"/>
                        </a:rPr>
                        <a:t>FM</a:t>
                      </a:r>
                      <a:br>
                        <a:rPr lang="en-US" sz="900" b="1">
                          <a:solidFill>
                            <a:srgbClr val="FFFFFF"/>
                          </a:solidFill>
                          <a:latin typeface="Aptos Narrow" panose="020B0004020202020204" pitchFamily="34" charset="0"/>
                          <a:ea typeface="+mn-ea"/>
                          <a:cs typeface="+mn-cs"/>
                        </a:rPr>
                      </a:br>
                      <a:r>
                        <a:rPr lang="en-US" sz="900" b="1">
                          <a:solidFill>
                            <a:schemeClr val="bg1"/>
                          </a:solidFill>
                          <a:latin typeface="Aptos Narrow" panose="020B0004020202020204" pitchFamily="34" charset="0"/>
                          <a:ea typeface="+mn-ea"/>
                          <a:cs typeface="+mn-cs"/>
                        </a:rPr>
                        <a:t>Rate</a:t>
                      </a:r>
                    </a:p>
                  </a:txBody>
                  <a:tcPr anchor="ctr">
                    <a:lnL>
                      <a:noFill/>
                    </a:lnL>
                    <a:lnR>
                      <a:noFill/>
                    </a:lnR>
                    <a:lnT>
                      <a:noFill/>
                    </a:lnT>
                    <a:lnB>
                      <a:noFill/>
                    </a:lnB>
                    <a:solidFill>
                      <a:schemeClr val="accent2"/>
                    </a:solidFill>
                  </a:tcPr>
                </a:tc>
                <a:tc>
                  <a:txBody>
                    <a:bodyPr/>
                    <a:lstStyle/>
                    <a:p>
                      <a:pPr marL="0" algn="ctr" eaLnBrk="1" hangingPunct="1">
                        <a:buNone/>
                      </a:pPr>
                      <a:r>
                        <a:rPr lang="en-US" sz="900" b="1">
                          <a:solidFill>
                            <a:schemeClr val="bg1"/>
                          </a:solidFill>
                          <a:latin typeface="Aptos Narrow" panose="020B0004020202020204" pitchFamily="34" charset="0"/>
                          <a:ea typeface="+mn-ea"/>
                          <a:cs typeface="+mn-cs"/>
                        </a:rPr>
                        <a:t>Rexy ($)</a:t>
                      </a:r>
                    </a:p>
                  </a:txBody>
                  <a:tcPr anchor="ctr">
                    <a:lnL>
                      <a:noFill/>
                    </a:lnL>
                    <a:lnR>
                      <a:noFill/>
                    </a:lnR>
                    <a:lnT>
                      <a:noFill/>
                    </a:lnT>
                    <a:lnB>
                      <a:noFill/>
                    </a:lnB>
                    <a:solidFill>
                      <a:schemeClr val="accent2"/>
                    </a:solidFill>
                  </a:tcPr>
                </a:tc>
                <a:tc>
                  <a:txBody>
                    <a:bodyPr/>
                    <a:lstStyle/>
                    <a:p>
                      <a:pPr marL="0" algn="ctr" eaLnBrk="1" hangingPunct="1">
                        <a:buNone/>
                      </a:pPr>
                      <a:r>
                        <a:rPr lang="en-US" sz="900" b="1">
                          <a:solidFill>
                            <a:schemeClr val="bg1"/>
                          </a:solidFill>
                          <a:latin typeface="Aptos Narrow" panose="020B0004020202020204" pitchFamily="34" charset="0"/>
                          <a:ea typeface="+mn-ea"/>
                          <a:cs typeface="+mn-cs"/>
                        </a:rPr>
                        <a:t>Esc. %</a:t>
                      </a:r>
                    </a:p>
                  </a:txBody>
                  <a:tcPr anchor="ctr">
                    <a:lnL>
                      <a:noFill/>
                    </a:lnL>
                    <a:lnR>
                      <a:noFill/>
                    </a:lnR>
                    <a:lnT>
                      <a:noFill/>
                    </a:lnT>
                    <a:lnB>
                      <a:noFill/>
                    </a:lnB>
                    <a:solidFill>
                      <a:schemeClr val="accent2"/>
                    </a:solidFill>
                  </a:tcPr>
                </a:tc>
                <a:tc>
                  <a:txBody>
                    <a:bodyPr/>
                    <a:lstStyle/>
                    <a:p>
                      <a:pPr marL="0" algn="ctr" eaLnBrk="1" hangingPunct="1">
                        <a:buNone/>
                      </a:pPr>
                      <a:r>
                        <a:rPr lang="en-US" sz="900" b="1">
                          <a:solidFill>
                            <a:schemeClr val="bg1"/>
                          </a:solidFill>
                          <a:latin typeface="Aptos Narrow" panose="020B0004020202020204" pitchFamily="34" charset="0"/>
                          <a:ea typeface="+mn-ea"/>
                          <a:cs typeface="+mn-cs"/>
                        </a:rPr>
                        <a:t>R&amp;D</a:t>
                      </a:r>
                      <a:br>
                        <a:rPr lang="en-US" sz="900" b="1">
                          <a:solidFill>
                            <a:srgbClr val="FFFFFF"/>
                          </a:solidFill>
                          <a:latin typeface="Aptos Narrow" panose="020B0004020202020204" pitchFamily="34" charset="0"/>
                          <a:ea typeface="+mn-ea"/>
                          <a:cs typeface="+mn-cs"/>
                        </a:rPr>
                      </a:br>
                      <a:r>
                        <a:rPr lang="en-US" sz="900" b="1">
                          <a:solidFill>
                            <a:schemeClr val="bg1"/>
                          </a:solidFill>
                          <a:latin typeface="Aptos Narrow" panose="020B0004020202020204" pitchFamily="34" charset="0"/>
                          <a:ea typeface="+mn-ea"/>
                          <a:cs typeface="+mn-cs"/>
                        </a:rPr>
                        <a:t>Esc. %</a:t>
                      </a:r>
                    </a:p>
                  </a:txBody>
                  <a:tcPr anchor="ctr">
                    <a:lnL>
                      <a:noFill/>
                    </a:lnL>
                    <a:lnR>
                      <a:noFill/>
                    </a:lnR>
                    <a:lnT>
                      <a:noFill/>
                    </a:lnT>
                    <a:lnB>
                      <a:noFill/>
                    </a:lnB>
                    <a:solidFill>
                      <a:schemeClr val="accent2"/>
                    </a:solidFill>
                  </a:tcPr>
                </a:tc>
                <a:tc>
                  <a:txBody>
                    <a:bodyPr/>
                    <a:lstStyle/>
                    <a:p>
                      <a:pPr marL="0" algn="ctr" eaLnBrk="1" hangingPunct="1">
                        <a:buNone/>
                      </a:pPr>
                      <a:r>
                        <a:rPr lang="en-US" sz="900" b="1">
                          <a:solidFill>
                            <a:schemeClr val="bg1"/>
                          </a:solidFill>
                          <a:latin typeface="Aptos Narrow" panose="020B0004020202020204" pitchFamily="34" charset="0"/>
                          <a:ea typeface="+mn-ea"/>
                          <a:cs typeface="+mn-cs"/>
                        </a:rPr>
                        <a:t>Total Lease</a:t>
                      </a:r>
                      <a:br>
                        <a:rPr lang="en-US" sz="900" b="1">
                          <a:solidFill>
                            <a:srgbClr val="FFFFFF"/>
                          </a:solidFill>
                          <a:latin typeface="Aptos Narrow" panose="020B0004020202020204" pitchFamily="34" charset="0"/>
                          <a:ea typeface="+mn-ea"/>
                          <a:cs typeface="+mn-cs"/>
                        </a:rPr>
                      </a:br>
                      <a:r>
                        <a:rPr lang="en-US" sz="900" b="1">
                          <a:solidFill>
                            <a:schemeClr val="bg1"/>
                          </a:solidFill>
                          <a:latin typeface="Aptos Narrow" panose="020B0004020202020204" pitchFamily="34" charset="0"/>
                          <a:ea typeface="+mn-ea"/>
                          <a:cs typeface="+mn-cs"/>
                        </a:rPr>
                        <a:t>Value</a:t>
                      </a:r>
                    </a:p>
                  </a:txBody>
                  <a:tcPr anchor="ctr">
                    <a:lnL>
                      <a:noFill/>
                    </a:lnL>
                    <a:lnR>
                      <a:noFill/>
                    </a:lnR>
                    <a:lnT>
                      <a:noFill/>
                    </a:lnT>
                    <a:lnB>
                      <a:noFill/>
                    </a:lnB>
                    <a:solidFill>
                      <a:schemeClr val="accent2"/>
                    </a:solidFill>
                  </a:tcPr>
                </a:tc>
                <a:tc>
                  <a:txBody>
                    <a:bodyPr/>
                    <a:lstStyle/>
                    <a:p>
                      <a:pPr marL="0" algn="ctr" eaLnBrk="1" hangingPunct="1">
                        <a:buNone/>
                      </a:pPr>
                      <a:r>
                        <a:rPr lang="en-US" sz="900" b="1">
                          <a:solidFill>
                            <a:schemeClr val="bg1"/>
                          </a:solidFill>
                          <a:latin typeface="Aptos Narrow" panose="020B0004020202020204" pitchFamily="34" charset="0"/>
                          <a:ea typeface="+mn-ea"/>
                          <a:cs typeface="+mn-cs"/>
                        </a:rPr>
                        <a:t>Downtime</a:t>
                      </a:r>
                    </a:p>
                  </a:txBody>
                  <a:tcPr anchor="ctr">
                    <a:lnL>
                      <a:noFill/>
                    </a:lnL>
                    <a:lnR>
                      <a:noFill/>
                    </a:lnR>
                    <a:lnT>
                      <a:noFill/>
                    </a:lnT>
                    <a:lnB>
                      <a:noFill/>
                    </a:lnB>
                    <a:solidFill>
                      <a:schemeClr val="accent2"/>
                    </a:solidFill>
                  </a:tcPr>
                </a:tc>
                <a:tc>
                  <a:txBody>
                    <a:bodyPr/>
                    <a:lstStyle/>
                    <a:p>
                      <a:pPr marL="0" algn="ctr" eaLnBrk="1" hangingPunct="1">
                        <a:buNone/>
                      </a:pPr>
                      <a:r>
                        <a:rPr lang="en-US" sz="900" b="1">
                          <a:solidFill>
                            <a:schemeClr val="bg1"/>
                          </a:solidFill>
                          <a:latin typeface="Aptos Narrow" panose="020B0004020202020204" pitchFamily="34" charset="0"/>
                          <a:ea typeface="+mn-ea"/>
                          <a:cs typeface="+mn-cs"/>
                        </a:rPr>
                        <a:t>CTV</a:t>
                      </a:r>
                    </a:p>
                  </a:txBody>
                  <a:tcPr anchor="ctr">
                    <a:lnL>
                      <a:noFill/>
                    </a:lnL>
                    <a:lnR>
                      <a:noFill/>
                    </a:lnR>
                    <a:lnT>
                      <a:noFill/>
                    </a:lnT>
                    <a:lnB>
                      <a:noFill/>
                    </a:lnB>
                    <a:solidFill>
                      <a:schemeClr val="accent2"/>
                    </a:solidFill>
                  </a:tcPr>
                </a:tc>
                <a:tc>
                  <a:txBody>
                    <a:bodyPr/>
                    <a:lstStyle/>
                    <a:p>
                      <a:pPr marL="0" algn="ctr" eaLnBrk="1" hangingPunct="1">
                        <a:buNone/>
                      </a:pPr>
                      <a:r>
                        <a:rPr lang="en-US" sz="900" b="1">
                          <a:solidFill>
                            <a:schemeClr val="bg1"/>
                          </a:solidFill>
                          <a:latin typeface="Aptos Narrow" panose="020B0004020202020204" pitchFamily="34" charset="0"/>
                          <a:ea typeface="+mn-ea"/>
                          <a:cs typeface="+mn-cs"/>
                        </a:rPr>
                        <a:t>Credit</a:t>
                      </a:r>
                      <a:br>
                        <a:rPr lang="en-US" sz="900" b="1">
                          <a:solidFill>
                            <a:srgbClr val="FFFFFF"/>
                          </a:solidFill>
                          <a:latin typeface="Aptos Narrow" panose="020B0004020202020204" pitchFamily="34" charset="0"/>
                          <a:ea typeface="+mn-ea"/>
                          <a:cs typeface="+mn-cs"/>
                        </a:rPr>
                      </a:br>
                      <a:r>
                        <a:rPr lang="en-US" sz="900" b="1">
                          <a:solidFill>
                            <a:schemeClr val="bg1"/>
                          </a:solidFill>
                          <a:latin typeface="Aptos Narrow" panose="020B0004020202020204" pitchFamily="34" charset="0"/>
                          <a:ea typeface="+mn-ea"/>
                          <a:cs typeface="+mn-cs"/>
                        </a:rPr>
                        <a:t>Score</a:t>
                      </a:r>
                    </a:p>
                  </a:txBody>
                  <a:tcPr anchor="ctr">
                    <a:lnL>
                      <a:noFill/>
                    </a:lnL>
                    <a:lnR>
                      <a:noFill/>
                    </a:lnR>
                    <a:lnT>
                      <a:noFill/>
                    </a:lnT>
                    <a:lnB>
                      <a:noFill/>
                    </a:lnB>
                    <a:solidFill>
                      <a:schemeClr val="accent2"/>
                    </a:solidFill>
                  </a:tcPr>
                </a:tc>
                <a:tc>
                  <a:txBody>
                    <a:bodyPr/>
                    <a:lstStyle/>
                    <a:p>
                      <a:pPr marL="0" algn="ctr" eaLnBrk="1" hangingPunct="1">
                        <a:buNone/>
                      </a:pPr>
                      <a:r>
                        <a:rPr lang="en-US" sz="900" b="1">
                          <a:solidFill>
                            <a:schemeClr val="bg1"/>
                          </a:solidFill>
                          <a:latin typeface="Aptos Narrow" panose="020B0004020202020204" pitchFamily="34" charset="0"/>
                          <a:ea typeface="+mn-ea"/>
                          <a:cs typeface="+mn-cs"/>
                        </a:rPr>
                        <a:t>AML</a:t>
                      </a:r>
                    </a:p>
                  </a:txBody>
                  <a:tcPr anchor="ctr">
                    <a:lnL>
                      <a:noFill/>
                    </a:lnL>
                    <a:lnR>
                      <a:noFill/>
                    </a:lnR>
                    <a:lnT>
                      <a:noFill/>
                    </a:lnT>
                    <a:lnB>
                      <a:noFill/>
                    </a:lnB>
                    <a:solidFill>
                      <a:schemeClr val="accent2"/>
                    </a:solidFill>
                  </a:tcPr>
                </a:tc>
                <a:extLst>
                  <a:ext uri="{0D108BD9-81ED-4DB2-BD59-A6C34878D82A}">
                    <a16:rowId xmlns:a16="http://schemas.microsoft.com/office/drawing/2014/main" val="3712060194"/>
                  </a:ext>
                </a:extLst>
              </a:tr>
              <a:tr h="484443">
                <a:tc>
                  <a:txBody>
                    <a:bodyPr/>
                    <a:lstStyle/>
                    <a:p>
                      <a:pPr algn="ctr">
                        <a:buNone/>
                      </a:pPr>
                      <a:r>
                        <a:rPr lang="en-US" sz="900">
                          <a:latin typeface="Aptos Narrow" panose="020B0004020202020204" pitchFamily="34" charset="0"/>
                        </a:rPr>
                        <a:t>7720 Philips Highway</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Jacksonville</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New</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Olive My Pickle</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5.5</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52,467</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$7.50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$6.60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$7.50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$8.53</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4.00%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3.71%</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$2,549,896</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9</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20%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5.0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Pass</a:t>
                      </a:r>
                    </a:p>
                  </a:txBody>
                  <a:tcPr anchor="ctr">
                    <a:lnL>
                      <a:noFill/>
                    </a:lnL>
                    <a:lnR>
                      <a:noFill/>
                    </a:lnR>
                    <a:lnT>
                      <a:noFill/>
                    </a:lnT>
                    <a:lnB>
                      <a:noFill/>
                    </a:lnB>
                    <a:noFill/>
                  </a:tcPr>
                </a:tc>
                <a:extLst>
                  <a:ext uri="{0D108BD9-81ED-4DB2-BD59-A6C34878D82A}">
                    <a16:rowId xmlns:a16="http://schemas.microsoft.com/office/drawing/2014/main" val="3074149657"/>
                  </a:ext>
                </a:extLst>
              </a:tr>
              <a:tr h="616564">
                <a:tc>
                  <a:txBody>
                    <a:bodyPr/>
                    <a:lstStyle/>
                    <a:p>
                      <a:pPr algn="ctr">
                        <a:buNone/>
                      </a:pPr>
                      <a:r>
                        <a:rPr lang="en-US" sz="900">
                          <a:latin typeface="Aptos Narrow" panose="020B0004020202020204" pitchFamily="34" charset="0"/>
                        </a:rPr>
                        <a:t>900 Business Center Drive</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Chicago</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New</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Trident ExIm LLC</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5.2</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13,231</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$8.75</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$6.83</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$6.77</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$9.53</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3.50%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3.78%</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$624,440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8</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7%</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4.0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Pass</a:t>
                      </a:r>
                    </a:p>
                  </a:txBody>
                  <a:tcPr anchor="ctr">
                    <a:lnL>
                      <a:noFill/>
                    </a:lnL>
                    <a:lnR>
                      <a:noFill/>
                    </a:lnR>
                    <a:lnT>
                      <a:noFill/>
                    </a:lnT>
                    <a:lnB>
                      <a:noFill/>
                    </a:lnB>
                    <a:noFill/>
                  </a:tcPr>
                </a:tc>
                <a:extLst>
                  <a:ext uri="{0D108BD9-81ED-4DB2-BD59-A6C34878D82A}">
                    <a16:rowId xmlns:a16="http://schemas.microsoft.com/office/drawing/2014/main" val="1888287258"/>
                  </a:ext>
                </a:extLst>
              </a:tr>
              <a:tr h="748684">
                <a:tc>
                  <a:txBody>
                    <a:bodyPr/>
                    <a:lstStyle/>
                    <a:p>
                      <a:pPr algn="ctr">
                        <a:buNone/>
                      </a:pPr>
                      <a:r>
                        <a:rPr lang="en-US" sz="900">
                          <a:latin typeface="Aptos Narrow" panose="020B0004020202020204" pitchFamily="34" charset="0"/>
                        </a:rPr>
                        <a:t>1601-1641 Sherman Avenue</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Philadelphia</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New</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EA Engineering, Science, and Technology, Inc.</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2.0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13,869</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$10.95</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$7.98</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$10.75</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$10.54</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4.00%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3.63%</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$309,806</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6</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23%</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5.0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Pass</a:t>
                      </a:r>
                    </a:p>
                  </a:txBody>
                  <a:tcPr anchor="ctr">
                    <a:lnL>
                      <a:noFill/>
                    </a:lnL>
                    <a:lnR>
                      <a:noFill/>
                    </a:lnR>
                    <a:lnT>
                      <a:noFill/>
                    </a:lnT>
                    <a:lnB>
                      <a:noFill/>
                    </a:lnB>
                    <a:noFill/>
                  </a:tcPr>
                </a:tc>
                <a:extLst>
                  <a:ext uri="{0D108BD9-81ED-4DB2-BD59-A6C34878D82A}">
                    <a16:rowId xmlns:a16="http://schemas.microsoft.com/office/drawing/2014/main" val="2197311842"/>
                  </a:ext>
                </a:extLst>
              </a:tr>
              <a:tr h="616564">
                <a:tc>
                  <a:txBody>
                    <a:bodyPr/>
                    <a:lstStyle/>
                    <a:p>
                      <a:pPr algn="ctr">
                        <a:buNone/>
                      </a:pPr>
                      <a:r>
                        <a:rPr lang="en-US" sz="900">
                          <a:latin typeface="Aptos Narrow" panose="020B0004020202020204" pitchFamily="34" charset="0"/>
                        </a:rPr>
                        <a:t>3045 – 3065 Switzer Avenue</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Columbus</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Renew</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KREG</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3.0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5,980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$10.00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$7.70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$8.50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$10.48</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4.00%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3.50%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$186,672</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5%</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4.5</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Pass</a:t>
                      </a:r>
                    </a:p>
                  </a:txBody>
                  <a:tcPr anchor="ctr">
                    <a:lnL>
                      <a:noFill/>
                    </a:lnL>
                    <a:lnR>
                      <a:noFill/>
                    </a:lnR>
                    <a:lnT>
                      <a:noFill/>
                    </a:lnT>
                    <a:lnB>
                      <a:noFill/>
                    </a:lnB>
                    <a:noFill/>
                  </a:tcPr>
                </a:tc>
                <a:extLst>
                  <a:ext uri="{0D108BD9-81ED-4DB2-BD59-A6C34878D82A}">
                    <a16:rowId xmlns:a16="http://schemas.microsoft.com/office/drawing/2014/main" val="1526547457"/>
                  </a:ext>
                </a:extLst>
              </a:tr>
              <a:tr h="529508">
                <a:tc>
                  <a:txBody>
                    <a:bodyPr/>
                    <a:lstStyle/>
                    <a:p>
                      <a:pPr algn="ctr">
                        <a:buNone/>
                      </a:pPr>
                      <a:r>
                        <a:rPr lang="en-US" sz="900">
                          <a:latin typeface="Aptos Narrow" panose="020B0004020202020204" pitchFamily="34" charset="0"/>
                        </a:rPr>
                        <a:t>2616 Andjon Drive</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Dallas</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New</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International General Trading Corp</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3.2</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8,279</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$9.00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$8.17</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$9.00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$10.42</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4.00%</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4.08%</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$246,563</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6</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9%</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3.5</a:t>
                      </a:r>
                    </a:p>
                  </a:txBody>
                  <a:tcPr anchor="ctr">
                    <a:lnL>
                      <a:noFill/>
                    </a:lnL>
                    <a:lnR>
                      <a:noFill/>
                    </a:lnR>
                    <a:lnT>
                      <a:noFill/>
                    </a:lnT>
                    <a:lnB>
                      <a:noFill/>
                    </a:lnB>
                    <a:noFill/>
                  </a:tcPr>
                </a:tc>
                <a:tc>
                  <a:txBody>
                    <a:bodyPr/>
                    <a:lstStyle/>
                    <a:p>
                      <a:pPr algn="ctr">
                        <a:buNone/>
                      </a:pPr>
                      <a:r>
                        <a:rPr lang="en-US" sz="900">
                          <a:latin typeface="Aptos Narrow" panose="020B0004020202020204" pitchFamily="34" charset="0"/>
                        </a:rPr>
                        <a:t>Pass</a:t>
                      </a:r>
                    </a:p>
                  </a:txBody>
                  <a:tcPr anchor="ctr">
                    <a:lnL>
                      <a:noFill/>
                    </a:lnL>
                    <a:lnR>
                      <a:noFill/>
                    </a:lnR>
                    <a:lnT>
                      <a:noFill/>
                    </a:lnT>
                    <a:lnB>
                      <a:noFill/>
                    </a:lnB>
                    <a:noFill/>
                  </a:tcPr>
                </a:tc>
                <a:extLst>
                  <a:ext uri="{0D108BD9-81ED-4DB2-BD59-A6C34878D82A}">
                    <a16:rowId xmlns:a16="http://schemas.microsoft.com/office/drawing/2014/main" val="1031399357"/>
                  </a:ext>
                </a:extLst>
              </a:tr>
              <a:tr h="191615">
                <a:tc>
                  <a:txBody>
                    <a:bodyPr/>
                    <a:lstStyle/>
                    <a:p>
                      <a:pPr algn="ctr">
                        <a:buNone/>
                      </a:pPr>
                      <a:r>
                        <a:rPr lang="en-US" sz="900">
                          <a:solidFill>
                            <a:schemeClr val="bg1"/>
                          </a:solidFill>
                          <a:latin typeface="Aptos Narrow" panose="020B0004020202020204" pitchFamily="34" charset="0"/>
                        </a:rPr>
                        <a:t>Total/WA</a:t>
                      </a:r>
                    </a:p>
                  </a:txBody>
                  <a:tcPr anchor="ctr">
                    <a:lnL>
                      <a:noFill/>
                    </a:lnL>
                    <a:lnR>
                      <a:noFill/>
                    </a:lnR>
                    <a:lnT>
                      <a:noFill/>
                    </a:lnT>
                    <a:lnB>
                      <a:noFill/>
                    </a:lnB>
                    <a:solidFill>
                      <a:schemeClr val="accent2"/>
                    </a:solidFill>
                  </a:tcPr>
                </a:tc>
                <a:tc>
                  <a:txBody>
                    <a:bodyPr/>
                    <a:lstStyle/>
                    <a:p>
                      <a:pPr algn="ctr">
                        <a:buNone/>
                      </a:pPr>
                      <a:endParaRPr lang="en-US" sz="900">
                        <a:solidFill>
                          <a:schemeClr val="bg1"/>
                        </a:solidFill>
                        <a:latin typeface="Aptos Narrow" panose="020B0004020202020204" pitchFamily="34" charset="0"/>
                      </a:endParaRPr>
                    </a:p>
                  </a:txBody>
                  <a:tcPr anchor="ctr">
                    <a:lnL>
                      <a:noFill/>
                    </a:lnL>
                    <a:lnR>
                      <a:noFill/>
                    </a:lnR>
                    <a:lnT>
                      <a:noFill/>
                    </a:lnT>
                    <a:lnB>
                      <a:noFill/>
                    </a:lnB>
                    <a:solidFill>
                      <a:schemeClr val="accent2"/>
                    </a:solidFill>
                  </a:tcPr>
                </a:tc>
                <a:tc>
                  <a:txBody>
                    <a:bodyPr/>
                    <a:lstStyle/>
                    <a:p>
                      <a:pPr algn="ctr">
                        <a:buNone/>
                      </a:pPr>
                      <a:endParaRPr lang="en-US" sz="900">
                        <a:solidFill>
                          <a:schemeClr val="bg1"/>
                        </a:solidFill>
                        <a:latin typeface="Aptos Narrow" panose="020B0004020202020204" pitchFamily="34" charset="0"/>
                      </a:endParaRPr>
                    </a:p>
                  </a:txBody>
                  <a:tcPr anchor="ctr">
                    <a:lnL>
                      <a:noFill/>
                    </a:lnL>
                    <a:lnR>
                      <a:noFill/>
                    </a:lnR>
                    <a:lnT>
                      <a:noFill/>
                    </a:lnT>
                    <a:lnB>
                      <a:noFill/>
                    </a:lnB>
                    <a:solidFill>
                      <a:schemeClr val="accent2"/>
                    </a:solidFill>
                  </a:tcPr>
                </a:tc>
                <a:tc>
                  <a:txBody>
                    <a:bodyPr/>
                    <a:lstStyle/>
                    <a:p>
                      <a:pPr algn="ctr">
                        <a:buNone/>
                      </a:pPr>
                      <a:endParaRPr lang="en-US" sz="900">
                        <a:solidFill>
                          <a:schemeClr val="bg1"/>
                        </a:solidFill>
                        <a:latin typeface="Aptos Narrow" panose="020B0004020202020204" pitchFamily="34" charset="0"/>
                      </a:endParaRPr>
                    </a:p>
                  </a:txBody>
                  <a:tcPr anchor="ctr">
                    <a:lnL>
                      <a:noFill/>
                    </a:lnL>
                    <a:lnR>
                      <a:noFill/>
                    </a:lnR>
                    <a:lnT>
                      <a:noFill/>
                    </a:lnT>
                    <a:lnB>
                      <a:noFill/>
                    </a:lnB>
                    <a:solidFill>
                      <a:schemeClr val="accent2"/>
                    </a:solidFill>
                  </a:tcPr>
                </a:tc>
                <a:tc>
                  <a:txBody>
                    <a:bodyPr/>
                    <a:lstStyle/>
                    <a:p>
                      <a:pPr algn="ctr">
                        <a:buNone/>
                      </a:pPr>
                      <a:r>
                        <a:rPr lang="en-US" sz="900">
                          <a:solidFill>
                            <a:schemeClr val="bg1"/>
                          </a:solidFill>
                          <a:latin typeface="Aptos Narrow" panose="020B0004020202020204" pitchFamily="34" charset="0"/>
                        </a:rPr>
                        <a:t>4.6</a:t>
                      </a:r>
                    </a:p>
                  </a:txBody>
                  <a:tcPr anchor="ctr">
                    <a:lnL>
                      <a:noFill/>
                    </a:lnL>
                    <a:lnR>
                      <a:noFill/>
                    </a:lnR>
                    <a:lnT>
                      <a:noFill/>
                    </a:lnT>
                    <a:lnB>
                      <a:noFill/>
                    </a:lnB>
                    <a:solidFill>
                      <a:schemeClr val="accent2"/>
                    </a:solidFill>
                  </a:tcPr>
                </a:tc>
                <a:tc>
                  <a:txBody>
                    <a:bodyPr/>
                    <a:lstStyle/>
                    <a:p>
                      <a:pPr algn="ctr">
                        <a:buNone/>
                      </a:pPr>
                      <a:r>
                        <a:rPr lang="en-US" sz="900">
                          <a:solidFill>
                            <a:schemeClr val="bg1"/>
                          </a:solidFill>
                          <a:latin typeface="Aptos Narrow" panose="020B0004020202020204" pitchFamily="34" charset="0"/>
                        </a:rPr>
                        <a:t>93,826</a:t>
                      </a:r>
                    </a:p>
                  </a:txBody>
                  <a:tcPr anchor="ctr">
                    <a:lnL>
                      <a:noFill/>
                    </a:lnL>
                    <a:lnR>
                      <a:noFill/>
                    </a:lnR>
                    <a:lnT>
                      <a:noFill/>
                    </a:lnT>
                    <a:lnB>
                      <a:noFill/>
                    </a:lnB>
                    <a:solidFill>
                      <a:schemeClr val="accent2"/>
                    </a:solidFill>
                  </a:tcPr>
                </a:tc>
                <a:tc>
                  <a:txBody>
                    <a:bodyPr/>
                    <a:lstStyle/>
                    <a:p>
                      <a:pPr algn="ctr">
                        <a:buNone/>
                      </a:pPr>
                      <a:r>
                        <a:rPr lang="en-US" sz="900">
                          <a:solidFill>
                            <a:schemeClr val="bg1"/>
                          </a:solidFill>
                          <a:latin typeface="Aptos Narrow" panose="020B0004020202020204" pitchFamily="34" charset="0"/>
                        </a:rPr>
                        <a:t>$8.48</a:t>
                      </a:r>
                    </a:p>
                  </a:txBody>
                  <a:tcPr anchor="ctr">
                    <a:lnL>
                      <a:noFill/>
                    </a:lnL>
                    <a:lnR>
                      <a:noFill/>
                    </a:lnR>
                    <a:lnT>
                      <a:noFill/>
                    </a:lnT>
                    <a:lnB>
                      <a:noFill/>
                    </a:lnB>
                    <a:solidFill>
                      <a:schemeClr val="accent2"/>
                    </a:solidFill>
                  </a:tcPr>
                </a:tc>
                <a:tc>
                  <a:txBody>
                    <a:bodyPr/>
                    <a:lstStyle/>
                    <a:p>
                      <a:pPr algn="ctr">
                        <a:buNone/>
                      </a:pPr>
                      <a:r>
                        <a:rPr lang="en-US" sz="900">
                          <a:solidFill>
                            <a:schemeClr val="bg1"/>
                          </a:solidFill>
                          <a:latin typeface="Aptos Narrow" panose="020B0004020202020204" pitchFamily="34" charset="0"/>
                        </a:rPr>
                        <a:t>$7.16</a:t>
                      </a:r>
                    </a:p>
                  </a:txBody>
                  <a:tcPr anchor="ctr">
                    <a:lnL>
                      <a:noFill/>
                    </a:lnL>
                    <a:lnR>
                      <a:noFill/>
                    </a:lnR>
                    <a:lnT>
                      <a:noFill/>
                    </a:lnT>
                    <a:lnB>
                      <a:noFill/>
                    </a:lnB>
                    <a:solidFill>
                      <a:schemeClr val="accent2"/>
                    </a:solidFill>
                  </a:tcPr>
                </a:tc>
                <a:tc>
                  <a:txBody>
                    <a:bodyPr/>
                    <a:lstStyle/>
                    <a:p>
                      <a:pPr algn="ctr">
                        <a:buNone/>
                      </a:pPr>
                      <a:r>
                        <a:rPr lang="en-US" sz="900">
                          <a:solidFill>
                            <a:schemeClr val="bg1"/>
                          </a:solidFill>
                          <a:latin typeface="Aptos Narrow" panose="020B0004020202020204" pitchFamily="34" charset="0"/>
                        </a:rPr>
                        <a:t>$8.07</a:t>
                      </a:r>
                    </a:p>
                  </a:txBody>
                  <a:tcPr anchor="ctr">
                    <a:lnL>
                      <a:noFill/>
                    </a:lnL>
                    <a:lnR>
                      <a:noFill/>
                    </a:lnR>
                    <a:lnT>
                      <a:noFill/>
                    </a:lnT>
                    <a:lnB>
                      <a:noFill/>
                    </a:lnB>
                    <a:solidFill>
                      <a:schemeClr val="accent2"/>
                    </a:solidFill>
                  </a:tcPr>
                </a:tc>
                <a:tc>
                  <a:txBody>
                    <a:bodyPr/>
                    <a:lstStyle/>
                    <a:p>
                      <a:pPr algn="ctr">
                        <a:buNone/>
                      </a:pPr>
                      <a:r>
                        <a:rPr lang="en-US" sz="900">
                          <a:solidFill>
                            <a:schemeClr val="bg1"/>
                          </a:solidFill>
                          <a:latin typeface="Aptos Narrow" panose="020B0004020202020204" pitchFamily="34" charset="0"/>
                        </a:rPr>
                        <a:t>$9.26</a:t>
                      </a:r>
                    </a:p>
                  </a:txBody>
                  <a:tcPr anchor="ctr">
                    <a:lnL>
                      <a:noFill/>
                    </a:lnL>
                    <a:lnR>
                      <a:noFill/>
                    </a:lnR>
                    <a:lnT>
                      <a:noFill/>
                    </a:lnT>
                    <a:lnB>
                      <a:noFill/>
                    </a:lnB>
                    <a:solidFill>
                      <a:schemeClr val="accent2"/>
                    </a:solidFill>
                  </a:tcPr>
                </a:tc>
                <a:tc>
                  <a:txBody>
                    <a:bodyPr/>
                    <a:lstStyle/>
                    <a:p>
                      <a:pPr algn="ctr">
                        <a:buNone/>
                      </a:pPr>
                      <a:r>
                        <a:rPr lang="en-US" sz="900">
                          <a:solidFill>
                            <a:schemeClr val="bg1"/>
                          </a:solidFill>
                          <a:latin typeface="Aptos Narrow" panose="020B0004020202020204" pitchFamily="34" charset="0"/>
                        </a:rPr>
                        <a:t>3.93%</a:t>
                      </a:r>
                    </a:p>
                  </a:txBody>
                  <a:tcPr anchor="ctr">
                    <a:lnL>
                      <a:noFill/>
                    </a:lnL>
                    <a:lnR>
                      <a:noFill/>
                    </a:lnR>
                    <a:lnT>
                      <a:noFill/>
                    </a:lnT>
                    <a:lnB>
                      <a:noFill/>
                    </a:lnB>
                    <a:solidFill>
                      <a:schemeClr val="accent2"/>
                    </a:solidFill>
                  </a:tcPr>
                </a:tc>
                <a:tc>
                  <a:txBody>
                    <a:bodyPr/>
                    <a:lstStyle/>
                    <a:p>
                      <a:pPr algn="ctr">
                        <a:buNone/>
                      </a:pPr>
                      <a:r>
                        <a:rPr lang="en-US" sz="900">
                          <a:solidFill>
                            <a:schemeClr val="bg1"/>
                          </a:solidFill>
                          <a:latin typeface="Aptos Narrow" panose="020B0004020202020204" pitchFamily="34" charset="0"/>
                        </a:rPr>
                        <a:t>3.50%</a:t>
                      </a:r>
                    </a:p>
                  </a:txBody>
                  <a:tcPr anchor="ctr">
                    <a:lnL>
                      <a:noFill/>
                    </a:lnL>
                    <a:lnR>
                      <a:noFill/>
                    </a:lnR>
                    <a:lnT>
                      <a:noFill/>
                    </a:lnT>
                    <a:lnB>
                      <a:noFill/>
                    </a:lnB>
                    <a:solidFill>
                      <a:schemeClr val="accent2"/>
                    </a:solidFill>
                  </a:tcPr>
                </a:tc>
                <a:tc>
                  <a:txBody>
                    <a:bodyPr/>
                    <a:lstStyle/>
                    <a:p>
                      <a:pPr algn="ctr">
                        <a:buNone/>
                      </a:pPr>
                      <a:r>
                        <a:rPr lang="en-US" sz="900">
                          <a:solidFill>
                            <a:schemeClr val="bg1"/>
                          </a:solidFill>
                          <a:latin typeface="Aptos Narrow" panose="020B0004020202020204" pitchFamily="34" charset="0"/>
                        </a:rPr>
                        <a:t>$3,917,377</a:t>
                      </a:r>
                    </a:p>
                  </a:txBody>
                  <a:tcPr anchor="ctr">
                    <a:lnL>
                      <a:noFill/>
                    </a:lnL>
                    <a:lnR>
                      <a:noFill/>
                    </a:lnR>
                    <a:lnT>
                      <a:noFill/>
                    </a:lnT>
                    <a:lnB>
                      <a:noFill/>
                    </a:lnB>
                    <a:solidFill>
                      <a:schemeClr val="accent2"/>
                    </a:solidFill>
                  </a:tcPr>
                </a:tc>
                <a:tc>
                  <a:txBody>
                    <a:bodyPr/>
                    <a:lstStyle/>
                    <a:p>
                      <a:pPr algn="ctr">
                        <a:buNone/>
                      </a:pPr>
                      <a:r>
                        <a:rPr lang="en-US" sz="900">
                          <a:solidFill>
                            <a:schemeClr val="bg1"/>
                          </a:solidFill>
                          <a:latin typeface="Aptos Narrow" panose="020B0004020202020204" pitchFamily="34" charset="0"/>
                        </a:rPr>
                        <a:t>8</a:t>
                      </a:r>
                    </a:p>
                  </a:txBody>
                  <a:tcPr anchor="ctr">
                    <a:lnL>
                      <a:noFill/>
                    </a:lnL>
                    <a:lnR>
                      <a:noFill/>
                    </a:lnR>
                    <a:lnT>
                      <a:noFill/>
                    </a:lnT>
                    <a:lnB>
                      <a:noFill/>
                    </a:lnB>
                    <a:solidFill>
                      <a:schemeClr val="accent2"/>
                    </a:solidFill>
                  </a:tcPr>
                </a:tc>
                <a:tc>
                  <a:txBody>
                    <a:bodyPr/>
                    <a:lstStyle/>
                    <a:p>
                      <a:pPr algn="ctr">
                        <a:buNone/>
                      </a:pPr>
                      <a:r>
                        <a:rPr lang="en-US" sz="900">
                          <a:solidFill>
                            <a:schemeClr val="bg1"/>
                          </a:solidFill>
                          <a:latin typeface="Aptos Narrow" panose="020B0004020202020204" pitchFamily="34" charset="0"/>
                        </a:rPr>
                        <a:t>13%</a:t>
                      </a:r>
                    </a:p>
                  </a:txBody>
                  <a:tcPr anchor="ctr">
                    <a:lnL>
                      <a:noFill/>
                    </a:lnL>
                    <a:lnR>
                      <a:noFill/>
                    </a:lnR>
                    <a:lnT>
                      <a:noFill/>
                    </a:lnT>
                    <a:lnB>
                      <a:noFill/>
                    </a:lnB>
                    <a:solidFill>
                      <a:schemeClr val="accent2"/>
                    </a:solidFill>
                  </a:tcPr>
                </a:tc>
                <a:tc>
                  <a:txBody>
                    <a:bodyPr/>
                    <a:lstStyle/>
                    <a:p>
                      <a:pPr algn="ctr">
                        <a:buNone/>
                      </a:pPr>
                      <a:endParaRPr lang="en-US" sz="900">
                        <a:solidFill>
                          <a:schemeClr val="bg1"/>
                        </a:solidFill>
                        <a:latin typeface="Aptos Narrow" panose="020B0004020202020204" pitchFamily="34" charset="0"/>
                      </a:endParaRPr>
                    </a:p>
                  </a:txBody>
                  <a:tcPr anchor="ctr">
                    <a:lnL>
                      <a:noFill/>
                    </a:lnL>
                    <a:lnR>
                      <a:noFill/>
                    </a:lnR>
                    <a:lnT>
                      <a:noFill/>
                    </a:lnT>
                    <a:lnB>
                      <a:noFill/>
                    </a:lnB>
                    <a:solidFill>
                      <a:schemeClr val="accent2"/>
                    </a:solidFill>
                  </a:tcPr>
                </a:tc>
                <a:tc>
                  <a:txBody>
                    <a:bodyPr/>
                    <a:lstStyle/>
                    <a:p>
                      <a:pPr algn="ctr">
                        <a:buNone/>
                      </a:pPr>
                      <a:endParaRPr lang="en-US" sz="800">
                        <a:solidFill>
                          <a:schemeClr val="bg1"/>
                        </a:solidFill>
                        <a:latin typeface="Aptos Narrow" panose="020B0004020202020204" pitchFamily="34" charset="0"/>
                      </a:endParaRPr>
                    </a:p>
                  </a:txBody>
                  <a:tcPr anchor="ctr">
                    <a:lnL>
                      <a:noFill/>
                    </a:lnL>
                    <a:lnR>
                      <a:noFill/>
                    </a:lnR>
                    <a:lnT>
                      <a:noFill/>
                    </a:lnT>
                    <a:lnB>
                      <a:noFill/>
                    </a:lnB>
                    <a:solidFill>
                      <a:schemeClr val="accent2"/>
                    </a:solidFill>
                  </a:tcPr>
                </a:tc>
                <a:extLst>
                  <a:ext uri="{0D108BD9-81ED-4DB2-BD59-A6C34878D82A}">
                    <a16:rowId xmlns:a16="http://schemas.microsoft.com/office/drawing/2014/main" val="788927228"/>
                  </a:ext>
                </a:extLst>
              </a:tr>
            </a:tbl>
          </a:graphicData>
        </a:graphic>
      </p:graphicFrame>
      <p:sp>
        <p:nvSpPr>
          <p:cNvPr id="5" name="TextBox 4">
            <a:extLst>
              <a:ext uri="{FF2B5EF4-FFF2-40B4-BE49-F238E27FC236}">
                <a16:creationId xmlns:a16="http://schemas.microsoft.com/office/drawing/2014/main" id="{8542AE64-920F-3EFD-3622-800F12413C29}"/>
              </a:ext>
            </a:extLst>
          </p:cNvPr>
          <p:cNvSpPr txBox="1"/>
          <p:nvPr/>
        </p:nvSpPr>
        <p:spPr>
          <a:xfrm>
            <a:off x="610151" y="6151270"/>
            <a:ext cx="10851432" cy="532838"/>
          </a:xfrm>
          <a:prstGeom prst="rect">
            <a:avLst/>
          </a:prstGeom>
          <a:noFill/>
        </p:spPr>
        <p:txBody>
          <a:bodyPr wrap="square">
            <a:spAutoFit/>
          </a:bodyPr>
          <a:lstStyle/>
          <a:p>
            <a:pPr algn="l" rtl="0" fontAlgn="base">
              <a:lnSpc>
                <a:spcPts val="1050"/>
              </a:lnSpc>
              <a:buNone/>
            </a:pPr>
            <a:r>
              <a:rPr lang="en-US" sz="1050" b="1" i="0" u="none" strike="noStrike">
                <a:solidFill>
                  <a:srgbClr val="44546A"/>
                </a:solidFill>
                <a:effectLst/>
                <a:latin typeface="Aptos" panose="020B0004020202020204" pitchFamily="34" charset="0"/>
              </a:rPr>
              <a:t>DEAL NOTES </a:t>
            </a:r>
            <a:r>
              <a:rPr lang="en-US" sz="1050" b="0" i="0">
                <a:solidFill>
                  <a:srgbClr val="000000"/>
                </a:solidFill>
                <a:effectLst/>
                <a:latin typeface="Aptos" panose="020B0004020202020204" pitchFamily="34" charset="0"/>
              </a:rPr>
              <a:t>​</a:t>
            </a:r>
            <a:endParaRPr lang="en-US" b="0" i="0">
              <a:solidFill>
                <a:srgbClr val="000000"/>
              </a:solidFill>
              <a:effectLst/>
              <a:latin typeface="Segoe UI" panose="020B0502040204020203" pitchFamily="34" charset="0"/>
            </a:endParaRPr>
          </a:p>
          <a:p>
            <a:pPr algn="l" rtl="0" fontAlgn="base">
              <a:lnSpc>
                <a:spcPts val="1050"/>
              </a:lnSpc>
              <a:buFont typeface="Arial" panose="020B0604020202020204" pitchFamily="34" charset="0"/>
              <a:buChar char="•"/>
            </a:pPr>
            <a:r>
              <a:rPr lang="en-US" sz="1050" b="1" i="0" u="none" strike="noStrike">
                <a:solidFill>
                  <a:srgbClr val="44546A"/>
                </a:solidFill>
                <a:effectLst/>
                <a:latin typeface="Aptos" panose="020B0004020202020204" pitchFamily="34" charset="0"/>
              </a:rPr>
              <a:t>Trident </a:t>
            </a:r>
            <a:r>
              <a:rPr lang="en-US" sz="1050" b="1" i="0" u="none" strike="noStrike" err="1">
                <a:solidFill>
                  <a:srgbClr val="44546A"/>
                </a:solidFill>
                <a:effectLst/>
                <a:latin typeface="Aptos" panose="020B0004020202020204" pitchFamily="34" charset="0"/>
              </a:rPr>
              <a:t>Exlm</a:t>
            </a:r>
            <a:r>
              <a:rPr lang="en-US" sz="1050" b="1" i="0" u="none" strike="noStrike">
                <a:solidFill>
                  <a:srgbClr val="44546A"/>
                </a:solidFill>
                <a:effectLst/>
                <a:latin typeface="Aptos" panose="020B0004020202020204" pitchFamily="34" charset="0"/>
              </a:rPr>
              <a:t>, Chicago- </a:t>
            </a:r>
            <a:r>
              <a:rPr lang="en-US" sz="1050" b="0" i="0" u="none" strike="noStrike">
                <a:solidFill>
                  <a:srgbClr val="44546A"/>
                </a:solidFill>
                <a:effectLst/>
                <a:latin typeface="Aptos" panose="020B0004020202020204" pitchFamily="34" charset="0"/>
              </a:rPr>
              <a:t>New lease with current sub-tenant, now direct with LL with increased security deposit and 6 personal guarantors (all partners) on the lease</a:t>
            </a:r>
          </a:p>
          <a:p>
            <a:pPr algn="l" rtl="0" fontAlgn="base">
              <a:lnSpc>
                <a:spcPts val="1050"/>
              </a:lnSpc>
              <a:buFont typeface="Arial" panose="020B0604020202020204" pitchFamily="34" charset="0"/>
              <a:buChar char="•"/>
            </a:pPr>
            <a:r>
              <a:rPr lang="en-US" sz="1050" b="1">
                <a:solidFill>
                  <a:srgbClr val="44546A"/>
                </a:solidFill>
                <a:latin typeface="Aptos" panose="020B0004020202020204" pitchFamily="34" charset="0"/>
              </a:rPr>
              <a:t>Olive My Pickle, Jacksonville - </a:t>
            </a:r>
            <a:r>
              <a:rPr lang="en-US" sz="1050">
                <a:solidFill>
                  <a:srgbClr val="44546A"/>
                </a:solidFill>
                <a:latin typeface="Aptos" panose="020B0004020202020204" pitchFamily="34" charset="0"/>
              </a:rPr>
              <a:t>26% bump year 1 then 4% escalations in the following years (used 4% to not skew averages)</a:t>
            </a:r>
            <a:endParaRPr lang="en-US" b="0" i="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920173311"/>
      </p:ext>
    </p:extLst>
  </p:cSld>
  <p:clrMapOvr>
    <a:masterClrMapping/>
  </p:clrMapOvr>
  <p:extLst>
    <p:ext uri="{6950BFC3-D8DA-4A85-94F7-54DA5524770B}">
      <p188:commentRel xmlns:p188="http://schemas.microsoft.com/office/powerpoint/2018/8/main" r:id="rId4"/>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A43AA-2063-F391-AD7F-CBCA9F3EFDB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A1A967-A6B6-2FE1-65D6-0C1FE4C719E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4" name="think-cell data - do not delete" hidden="1">
                        <a:extLst>
                          <a:ext uri="{FF2B5EF4-FFF2-40B4-BE49-F238E27FC236}">
                            <a16:creationId xmlns:a16="http://schemas.microsoft.com/office/drawing/2014/main" id="{99A1A967-A6B6-2FE1-65D6-0C1FE4C719E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7A51807-A2A3-D83F-5A51-0308DE1734B9}"/>
              </a:ext>
            </a:extLst>
          </p:cNvPr>
          <p:cNvSpPr>
            <a:spLocks noGrp="1"/>
          </p:cNvSpPr>
          <p:nvPr>
            <p:ph type="title"/>
          </p:nvPr>
        </p:nvSpPr>
        <p:spPr/>
        <p:txBody>
          <a:bodyPr vert="horz"/>
          <a:lstStyle/>
          <a:p>
            <a:r>
              <a:rPr lang="en-US"/>
              <a:t>Q1 2025 | </a:t>
            </a:r>
            <a:r>
              <a:rPr lang="en-US" b="0"/>
              <a:t>Market Level Summary – Fund 2</a:t>
            </a:r>
            <a:endParaRPr lang="en-US"/>
          </a:p>
        </p:txBody>
      </p:sp>
      <p:sp>
        <p:nvSpPr>
          <p:cNvPr id="8" name="TextBox 7">
            <a:extLst>
              <a:ext uri="{FF2B5EF4-FFF2-40B4-BE49-F238E27FC236}">
                <a16:creationId xmlns:a16="http://schemas.microsoft.com/office/drawing/2014/main" id="{D699034F-AEB6-45BE-9A0A-E9F22218D870}"/>
              </a:ext>
            </a:extLst>
          </p:cNvPr>
          <p:cNvSpPr txBox="1"/>
          <p:nvPr/>
        </p:nvSpPr>
        <p:spPr>
          <a:xfrm>
            <a:off x="718263" y="1226834"/>
            <a:ext cx="10846717" cy="430887"/>
          </a:xfrm>
          <a:prstGeom prst="rect">
            <a:avLst/>
          </a:prstGeom>
          <a:solidFill>
            <a:schemeClr val="bg1">
              <a:lumMod val="95000"/>
            </a:schemeClr>
          </a:solidFill>
        </p:spPr>
        <p:txBody>
          <a:bodyPr wrap="square">
            <a:spAutoFit/>
          </a:bodyPr>
          <a:lstStyle/>
          <a:p>
            <a:pPr marL="285750" indent="-285750">
              <a:buClr>
                <a:srgbClr val="FEAB21"/>
              </a:buClr>
              <a:buFont typeface="Wingdings" panose="05000000000000000000" pitchFamily="2" charset="2"/>
              <a:buChar char="§"/>
            </a:pPr>
            <a:r>
              <a:rPr lang="en-US" sz="1100" b="1">
                <a:solidFill>
                  <a:schemeClr val="tx2"/>
                </a:solidFill>
                <a:latin typeface="Aptos" panose="020B0004020202020204" pitchFamily="34" charset="0"/>
              </a:rPr>
              <a:t>Fund 2 achieved a 42% leasing spread in Q2, surpassing the overall portfolio at 29%. Escalations outperformed business plan target of 2.74%, achieving 3.93% for the quarter.</a:t>
            </a:r>
            <a:endParaRPr lang="en-US" sz="1100" b="1">
              <a:solidFill>
                <a:schemeClr val="tx2"/>
              </a:solidFill>
              <a:latin typeface="Aptos" panose="020B0004020202020204" pitchFamily="34" charset="0"/>
              <a:ea typeface="Lato Medium" panose="020F0502020204030203" pitchFamily="34" charset="0"/>
              <a:cs typeface="Lato Medium" panose="020F0502020204030203" pitchFamily="34" charset="0"/>
            </a:endParaRPr>
          </a:p>
        </p:txBody>
      </p:sp>
      <p:graphicFrame>
        <p:nvGraphicFramePr>
          <p:cNvPr id="22" name="Chart 21">
            <a:extLst>
              <a:ext uri="{FF2B5EF4-FFF2-40B4-BE49-F238E27FC236}">
                <a16:creationId xmlns:a16="http://schemas.microsoft.com/office/drawing/2014/main" id="{824484D3-9B24-5AF4-397F-FE91075DE9DF}"/>
              </a:ext>
            </a:extLst>
          </p:cNvPr>
          <p:cNvGraphicFramePr/>
          <p:nvPr>
            <p:extLst>
              <p:ext uri="{D42A27DB-BD31-4B8C-83A1-F6EECF244321}">
                <p14:modId xmlns:p14="http://schemas.microsoft.com/office/powerpoint/2010/main" val="2166690700"/>
              </p:ext>
            </p:extLst>
          </p:nvPr>
        </p:nvGraphicFramePr>
        <p:xfrm>
          <a:off x="4337029" y="1714045"/>
          <a:ext cx="3301443" cy="230816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3" name="Chart 22">
            <a:extLst>
              <a:ext uri="{FF2B5EF4-FFF2-40B4-BE49-F238E27FC236}">
                <a16:creationId xmlns:a16="http://schemas.microsoft.com/office/drawing/2014/main" id="{97A513B0-8C18-DB26-98C6-CB7FB9BABB23}"/>
              </a:ext>
            </a:extLst>
          </p:cNvPr>
          <p:cNvGraphicFramePr/>
          <p:nvPr>
            <p:extLst>
              <p:ext uri="{D42A27DB-BD31-4B8C-83A1-F6EECF244321}">
                <p14:modId xmlns:p14="http://schemas.microsoft.com/office/powerpoint/2010/main" val="638584480"/>
              </p:ext>
            </p:extLst>
          </p:nvPr>
        </p:nvGraphicFramePr>
        <p:xfrm>
          <a:off x="8263536" y="1829500"/>
          <a:ext cx="3301443" cy="230816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Chart 6">
            <a:extLst>
              <a:ext uri="{FF2B5EF4-FFF2-40B4-BE49-F238E27FC236}">
                <a16:creationId xmlns:a16="http://schemas.microsoft.com/office/drawing/2014/main" id="{3BC6345F-70AB-105E-B4B4-A2F6A23BEA32}"/>
              </a:ext>
            </a:extLst>
          </p:cNvPr>
          <p:cNvGraphicFramePr/>
          <p:nvPr/>
        </p:nvGraphicFramePr>
        <p:xfrm>
          <a:off x="611910" y="1713631"/>
          <a:ext cx="3100055" cy="2214902"/>
        </p:xfrm>
        <a:graphic>
          <a:graphicData uri="http://schemas.openxmlformats.org/drawingml/2006/chart">
            <c:chart xmlns:c="http://schemas.openxmlformats.org/drawingml/2006/chart" xmlns:r="http://schemas.openxmlformats.org/officeDocument/2006/relationships" r:id="rId9"/>
          </a:graphicData>
        </a:graphic>
      </p:graphicFrame>
      <p:sp>
        <p:nvSpPr>
          <p:cNvPr id="9" name="TextBox 8">
            <a:extLst>
              <a:ext uri="{FF2B5EF4-FFF2-40B4-BE49-F238E27FC236}">
                <a16:creationId xmlns:a16="http://schemas.microsoft.com/office/drawing/2014/main" id="{C2F9CD5F-EF88-556B-09CC-9C18EA9CB09A}"/>
              </a:ext>
            </a:extLst>
          </p:cNvPr>
          <p:cNvSpPr txBox="1"/>
          <p:nvPr/>
        </p:nvSpPr>
        <p:spPr>
          <a:xfrm>
            <a:off x="566284" y="6142417"/>
            <a:ext cx="10937961" cy="338554"/>
          </a:xfrm>
          <a:prstGeom prst="rect">
            <a:avLst/>
          </a:prstGeom>
          <a:noFill/>
        </p:spPr>
        <p:txBody>
          <a:bodyPr wrap="square">
            <a:spAutoFit/>
          </a:bodyPr>
          <a:lstStyle/>
          <a:p>
            <a:pPr marL="0" algn="l" eaLnBrk="1" fontAlgn="ctr" hangingPunct="1"/>
            <a:r>
              <a:rPr lang="en-US" sz="800" b="0" i="1" u="none" strike="noStrike">
                <a:solidFill>
                  <a:srgbClr val="000000"/>
                </a:solidFill>
                <a:effectLst/>
                <a:latin typeface="Calibri Light" panose="020F0302020204030204" pitchFamily="34" charset="0"/>
              </a:rPr>
              <a:t>1. Deals represent executed leases with term &gt; 12 months​</a:t>
            </a:r>
            <a:endParaRPr lang="en-US" sz="2000" b="0" i="0" u="none" strike="noStrike">
              <a:effectLst/>
              <a:latin typeface="Arial" panose="020B0604020202020204" pitchFamily="34" charset="0"/>
            </a:endParaRPr>
          </a:p>
          <a:p>
            <a:pPr marL="0" algn="l" eaLnBrk="1" fontAlgn="ctr" hangingPunct="1"/>
            <a:r>
              <a:rPr lang="en-US" sz="800" b="0" i="1" u="none" strike="noStrike">
                <a:solidFill>
                  <a:srgbClr val="000000"/>
                </a:solidFill>
                <a:effectLst/>
                <a:latin typeface="Calibri Light" panose="020F0302020204030204" pitchFamily="34" charset="0"/>
              </a:rPr>
              <a:t>2. Rent Increase over Prior Lease calculation excludes spaces that were previously vacant​</a:t>
            </a:r>
            <a:endParaRPr lang="en-US" sz="2000" b="0" i="0" u="none" strike="noStrike">
              <a:effectLst/>
              <a:latin typeface="Arial" panose="020B0604020202020204" pitchFamily="34" charset="0"/>
            </a:endParaRPr>
          </a:p>
        </p:txBody>
      </p:sp>
      <p:pic>
        <p:nvPicPr>
          <p:cNvPr id="12" name="Picture 11">
            <a:extLst>
              <a:ext uri="{FF2B5EF4-FFF2-40B4-BE49-F238E27FC236}">
                <a16:creationId xmlns:a16="http://schemas.microsoft.com/office/drawing/2014/main" id="{726CFEE1-57DD-4590-1584-0FE98F380BF3}"/>
              </a:ext>
            </a:extLst>
          </p:cNvPr>
          <p:cNvPicPr>
            <a:picLocks noChangeAspect="1"/>
          </p:cNvPicPr>
          <p:nvPr/>
        </p:nvPicPr>
        <p:blipFill>
          <a:blip r:embed="rId10"/>
          <a:stretch>
            <a:fillRect/>
          </a:stretch>
        </p:blipFill>
        <p:spPr>
          <a:xfrm>
            <a:off x="503353" y="4137668"/>
            <a:ext cx="11276535" cy="1642315"/>
          </a:xfrm>
          <a:prstGeom prst="rect">
            <a:avLst/>
          </a:prstGeom>
        </p:spPr>
      </p:pic>
    </p:spTree>
    <p:extLst>
      <p:ext uri="{BB962C8B-B14F-4D97-AF65-F5344CB8AC3E}">
        <p14:creationId xmlns:p14="http://schemas.microsoft.com/office/powerpoint/2010/main" val="2789312101"/>
      </p:ext>
    </p:extLst>
  </p:cSld>
  <p:clrMapOvr>
    <a:masterClrMapping/>
  </p:clrMapOvr>
  <p:extLst>
    <p:ext uri="{6950BFC3-D8DA-4A85-94F7-54DA5524770B}">
      <p188:commentRel xmlns:p188="http://schemas.microsoft.com/office/powerpoint/2018/8/main" r:id="rId4"/>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4838B-FC2E-11B9-300E-DD54C457F3E3}"/>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767392BE-876A-08FB-C864-F22D4F2289B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767392BE-876A-08FB-C864-F22D4F2289B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597EE84-76CF-912B-6052-AD31638D8240}"/>
              </a:ext>
            </a:extLst>
          </p:cNvPr>
          <p:cNvSpPr>
            <a:spLocks noGrp="1"/>
          </p:cNvSpPr>
          <p:nvPr>
            <p:ph type="title"/>
          </p:nvPr>
        </p:nvSpPr>
        <p:spPr/>
        <p:txBody>
          <a:bodyPr vert="horz"/>
          <a:lstStyle/>
          <a:p>
            <a:r>
              <a:rPr lang="en-US"/>
              <a:t>Downtime Quarterly Trend | </a:t>
            </a:r>
            <a:r>
              <a:rPr lang="en-US" b="0"/>
              <a:t>Fund 2</a:t>
            </a:r>
          </a:p>
        </p:txBody>
      </p:sp>
      <p:sp>
        <p:nvSpPr>
          <p:cNvPr id="3" name="TextBox 2">
            <a:extLst>
              <a:ext uri="{FF2B5EF4-FFF2-40B4-BE49-F238E27FC236}">
                <a16:creationId xmlns:a16="http://schemas.microsoft.com/office/drawing/2014/main" id="{56BED0ED-AFCB-6619-9368-6B3337E5F30A}"/>
              </a:ext>
            </a:extLst>
          </p:cNvPr>
          <p:cNvSpPr txBox="1"/>
          <p:nvPr/>
        </p:nvSpPr>
        <p:spPr>
          <a:xfrm>
            <a:off x="6680318" y="140719"/>
            <a:ext cx="2796123" cy="539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439EB704-0C90-90C5-2DC3-DC2C73736BB3}"/>
              </a:ext>
            </a:extLst>
          </p:cNvPr>
          <p:cNvSpPr txBox="1"/>
          <p:nvPr/>
        </p:nvSpPr>
        <p:spPr>
          <a:xfrm>
            <a:off x="710033" y="1206487"/>
            <a:ext cx="10856153" cy="430887"/>
          </a:xfrm>
          <a:prstGeom prst="rect">
            <a:avLst/>
          </a:prstGeom>
          <a:solidFill>
            <a:schemeClr val="bg1">
              <a:lumMod val="95000"/>
            </a:schemeClr>
          </a:solidFill>
        </p:spPr>
        <p:txBody>
          <a:bodyPr wrap="square">
            <a:spAutoFit/>
          </a:bodyPr>
          <a:lstStyle/>
          <a:p>
            <a:pPr marL="285750" indent="-285750">
              <a:buClr>
                <a:srgbClr val="FEAB21"/>
              </a:buClr>
              <a:buFont typeface="Wingdings" panose="05000000000000000000" pitchFamily="2" charset="2"/>
              <a:buChar char="§"/>
            </a:pPr>
            <a:r>
              <a:rPr lang="en-US" sz="1100">
                <a:solidFill>
                  <a:schemeClr val="tx2"/>
                </a:solidFill>
                <a:latin typeface="Aptos" panose="020B0004020202020204" pitchFamily="34" charset="0"/>
                <a:ea typeface="Lato Medium" panose="020F0502020204030203" pitchFamily="34" charset="0"/>
                <a:cs typeface="Lato Medium" panose="020F0502020204030203" pitchFamily="34" charset="0"/>
              </a:rPr>
              <a:t>Fund 2 downtime is </a:t>
            </a:r>
            <a:r>
              <a:rPr lang="en-US" sz="1100" b="1">
                <a:solidFill>
                  <a:schemeClr val="tx2"/>
                </a:solidFill>
                <a:latin typeface="Aptos" panose="020B0004020202020204" pitchFamily="34" charset="0"/>
                <a:ea typeface="Lato Medium" panose="020F0502020204030203" pitchFamily="34" charset="0"/>
                <a:cs typeface="Lato Medium" panose="020F0502020204030203" pitchFamily="34" charset="0"/>
              </a:rPr>
              <a:t>exceeding UW DT only slightly as of Q2-2025 due to a drag created by long standing vacancies.  </a:t>
            </a:r>
          </a:p>
          <a:p>
            <a:pPr marL="285750" indent="-285750">
              <a:buClr>
                <a:srgbClr val="FEAB21"/>
              </a:buClr>
              <a:buFont typeface="Wingdings" panose="05000000000000000000" pitchFamily="2" charset="2"/>
              <a:buChar char="§"/>
            </a:pPr>
            <a:r>
              <a:rPr lang="en-US" sz="1100">
                <a:solidFill>
                  <a:schemeClr val="tx2"/>
                </a:solidFill>
                <a:latin typeface="Aptos" panose="020B0004020202020204" pitchFamily="34" charset="0"/>
                <a:ea typeface="Lato Medium" panose="020F0502020204030203" pitchFamily="34" charset="0"/>
                <a:cs typeface="Lato Medium" panose="020F0502020204030203" pitchFamily="34" charset="0"/>
              </a:rPr>
              <a:t>Current vacancies have been sitting </a:t>
            </a:r>
            <a:r>
              <a:rPr lang="en-US" sz="1100" b="1">
                <a:solidFill>
                  <a:schemeClr val="tx2"/>
                </a:solidFill>
                <a:latin typeface="Aptos" panose="020B0004020202020204" pitchFamily="34" charset="0"/>
                <a:ea typeface="Lato Medium" panose="020F0502020204030203" pitchFamily="34" charset="0"/>
                <a:cs typeface="Lato Medium" panose="020F0502020204030203" pitchFamily="34" charset="0"/>
              </a:rPr>
              <a:t>an average of 8.0 months</a:t>
            </a:r>
            <a:r>
              <a:rPr lang="en-US" sz="1100">
                <a:solidFill>
                  <a:schemeClr val="tx2"/>
                </a:solidFill>
                <a:latin typeface="Aptos" panose="020B0004020202020204" pitchFamily="34" charset="0"/>
                <a:ea typeface="Lato Medium" panose="020F0502020204030203" pitchFamily="34" charset="0"/>
                <a:cs typeface="Lato Medium" panose="020F0502020204030203" pitchFamily="34" charset="0"/>
              </a:rPr>
              <a:t>, above the underwritten 7.9 months.</a:t>
            </a:r>
            <a:endParaRPr lang="en-US" sz="1100" b="1">
              <a:solidFill>
                <a:schemeClr val="tx2"/>
              </a:solidFill>
              <a:latin typeface="Aptos" panose="020B0004020202020204" pitchFamily="34" charset="0"/>
              <a:ea typeface="Lato Medium" panose="020F0502020204030203" pitchFamily="34" charset="0"/>
              <a:cs typeface="Lato Medium" panose="020F0502020204030203" pitchFamily="34" charset="0"/>
            </a:endParaRPr>
          </a:p>
        </p:txBody>
      </p:sp>
      <p:graphicFrame>
        <p:nvGraphicFramePr>
          <p:cNvPr id="11" name="Chart 10">
            <a:extLst>
              <a:ext uri="{FF2B5EF4-FFF2-40B4-BE49-F238E27FC236}">
                <a16:creationId xmlns:a16="http://schemas.microsoft.com/office/drawing/2014/main" id="{171B5416-59B2-4873-D8EE-111E4B54C52D}"/>
              </a:ext>
            </a:extLst>
          </p:cNvPr>
          <p:cNvGraphicFramePr/>
          <p:nvPr>
            <p:extLst>
              <p:ext uri="{D42A27DB-BD31-4B8C-83A1-F6EECF244321}">
                <p14:modId xmlns:p14="http://schemas.microsoft.com/office/powerpoint/2010/main" val="3820168310"/>
              </p:ext>
            </p:extLst>
          </p:nvPr>
        </p:nvGraphicFramePr>
        <p:xfrm>
          <a:off x="849903" y="4187372"/>
          <a:ext cx="10492193" cy="2389552"/>
        </p:xfrm>
        <a:graphic>
          <a:graphicData uri="http://schemas.openxmlformats.org/drawingml/2006/chart">
            <c:chart xmlns:c="http://schemas.openxmlformats.org/drawingml/2006/chart" xmlns:r="http://schemas.openxmlformats.org/officeDocument/2006/relationships" r:id="rId6"/>
          </a:graphicData>
        </a:graphic>
      </p:graphicFrame>
      <p:sp>
        <p:nvSpPr>
          <p:cNvPr id="8" name="TextBox 7">
            <a:extLst>
              <a:ext uri="{FF2B5EF4-FFF2-40B4-BE49-F238E27FC236}">
                <a16:creationId xmlns:a16="http://schemas.microsoft.com/office/drawing/2014/main" id="{300FB3E3-52ED-EE15-83C3-BD03474F56E9}"/>
              </a:ext>
            </a:extLst>
          </p:cNvPr>
          <p:cNvSpPr txBox="1"/>
          <p:nvPr/>
        </p:nvSpPr>
        <p:spPr>
          <a:xfrm>
            <a:off x="-1" y="6550223"/>
            <a:ext cx="7856113" cy="307777"/>
          </a:xfrm>
          <a:prstGeom prst="rect">
            <a:avLst/>
          </a:prstGeom>
          <a:noFill/>
        </p:spPr>
        <p:txBody>
          <a:bodyPr wrap="square" rtlCol="0">
            <a:spAutoFit/>
          </a:bodyPr>
          <a:lstStyle/>
          <a:p>
            <a:r>
              <a:rPr lang="en-US" sz="1400" i="1">
                <a:solidFill>
                  <a:schemeClr val="bg1">
                    <a:lumMod val="65000"/>
                  </a:schemeClr>
                </a:solidFill>
              </a:rPr>
              <a:t>*”Months to lease” – pulled from CoStar (7/25/25) for industrial properties 20-200KSF in FP markets</a:t>
            </a:r>
          </a:p>
        </p:txBody>
      </p:sp>
      <p:graphicFrame>
        <p:nvGraphicFramePr>
          <p:cNvPr id="4" name="Chart 3">
            <a:extLst>
              <a:ext uri="{FF2B5EF4-FFF2-40B4-BE49-F238E27FC236}">
                <a16:creationId xmlns:a16="http://schemas.microsoft.com/office/drawing/2014/main" id="{2002A8B7-5262-1A42-A811-0337AB2444B4}"/>
              </a:ext>
            </a:extLst>
          </p:cNvPr>
          <p:cNvGraphicFramePr>
            <a:graphicFrameLocks/>
          </p:cNvGraphicFramePr>
          <p:nvPr>
            <p:extLst>
              <p:ext uri="{D42A27DB-BD31-4B8C-83A1-F6EECF244321}">
                <p14:modId xmlns:p14="http://schemas.microsoft.com/office/powerpoint/2010/main" val="121961854"/>
              </p:ext>
            </p:extLst>
          </p:nvPr>
        </p:nvGraphicFramePr>
        <p:xfrm>
          <a:off x="1146220" y="1758202"/>
          <a:ext cx="10195876" cy="2389552"/>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7250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071769B8-5220-3D56-1A11-F679FAE3E17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071769B8-5220-3D56-1A11-F679FAE3E17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3E3B7E0-7079-07FD-5780-06F75964ABA6}"/>
              </a:ext>
            </a:extLst>
          </p:cNvPr>
          <p:cNvSpPr>
            <a:spLocks noGrp="1"/>
          </p:cNvSpPr>
          <p:nvPr>
            <p:ph type="title"/>
          </p:nvPr>
        </p:nvSpPr>
        <p:spPr/>
        <p:txBody>
          <a:bodyPr vert="horz"/>
          <a:lstStyle/>
          <a:p>
            <a:r>
              <a:rPr lang="en-US"/>
              <a:t>Leasing Performance since Inception | </a:t>
            </a:r>
            <a:r>
              <a:rPr lang="en-US" b="0"/>
              <a:t>Fund 2</a:t>
            </a:r>
            <a:r>
              <a:rPr lang="en-US"/>
              <a:t> </a:t>
            </a:r>
            <a:r>
              <a:rPr lang="en-US" b="0"/>
              <a:t>Stats</a:t>
            </a:r>
          </a:p>
        </p:txBody>
      </p:sp>
      <p:sp>
        <p:nvSpPr>
          <p:cNvPr id="10" name="TextBox 9">
            <a:extLst>
              <a:ext uri="{FF2B5EF4-FFF2-40B4-BE49-F238E27FC236}">
                <a16:creationId xmlns:a16="http://schemas.microsoft.com/office/drawing/2014/main" id="{C6DCCDAE-945E-286E-FFC0-BE5AD499624E}"/>
              </a:ext>
            </a:extLst>
          </p:cNvPr>
          <p:cNvSpPr txBox="1"/>
          <p:nvPr/>
        </p:nvSpPr>
        <p:spPr>
          <a:xfrm>
            <a:off x="618271" y="1204759"/>
            <a:ext cx="3496699" cy="769441"/>
          </a:xfrm>
          <a:prstGeom prst="rect">
            <a:avLst/>
          </a:prstGeom>
          <a:solidFill>
            <a:schemeClr val="bg1">
              <a:lumMod val="95000"/>
            </a:schemeClr>
          </a:solidFill>
        </p:spPr>
        <p:txBody>
          <a:bodyPr wrap="square" anchor="ctr">
            <a:spAutoFit/>
          </a:bodyPr>
          <a:lstStyle/>
          <a:p>
            <a:pPr marL="228600" indent="-228600">
              <a:buClr>
                <a:srgbClr val="FEAB21"/>
              </a:buClr>
              <a:buFont typeface="Wingdings" panose="05000000000000000000" pitchFamily="2" charset="2"/>
              <a:buChar char="§"/>
            </a:pPr>
            <a:r>
              <a:rPr lang="en-US" sz="1100" b="1">
                <a:solidFill>
                  <a:schemeClr val="tx2"/>
                </a:solidFill>
                <a:latin typeface="Gilroy" panose="00000500000000000000"/>
                <a:ea typeface="Lato Medium" panose="020F0502020204030203" pitchFamily="34" charset="0"/>
                <a:cs typeface="Lato Medium" panose="020F0502020204030203" pitchFamily="34" charset="0"/>
              </a:rPr>
              <a:t>Leasing spreads during the quarter outpaced historical performance at 42%.</a:t>
            </a:r>
          </a:p>
          <a:p>
            <a:pPr>
              <a:buClr>
                <a:srgbClr val="FEAB21"/>
              </a:buClr>
            </a:pPr>
            <a:endParaRPr lang="en-US" sz="1100" b="1">
              <a:solidFill>
                <a:schemeClr val="tx2"/>
              </a:solidFill>
              <a:latin typeface="Gilroy" panose="00000500000000000000"/>
              <a:ea typeface="Lato Medium" panose="020F0502020204030203" pitchFamily="34" charset="0"/>
              <a:cs typeface="Lato Medium" panose="020F0502020204030203" pitchFamily="34" charset="0"/>
            </a:endParaRPr>
          </a:p>
          <a:p>
            <a:pPr>
              <a:buClr>
                <a:srgbClr val="FEAB21"/>
              </a:buClr>
            </a:pPr>
            <a:endParaRPr lang="en-US" sz="1100" b="1">
              <a:solidFill>
                <a:schemeClr val="tx2"/>
              </a:solidFill>
              <a:latin typeface="Gilroy" panose="00000500000000000000"/>
              <a:ea typeface="Lato Medium" panose="020F0502020204030203" pitchFamily="34" charset="0"/>
              <a:cs typeface="Lato Medium" panose="020F0502020204030203" pitchFamily="34" charset="0"/>
            </a:endParaRPr>
          </a:p>
        </p:txBody>
      </p:sp>
      <p:sp>
        <p:nvSpPr>
          <p:cNvPr id="5" name="TextBox 4">
            <a:extLst>
              <a:ext uri="{FF2B5EF4-FFF2-40B4-BE49-F238E27FC236}">
                <a16:creationId xmlns:a16="http://schemas.microsoft.com/office/drawing/2014/main" id="{1CB3790E-1058-B997-BE05-588C99DA4D7E}"/>
              </a:ext>
            </a:extLst>
          </p:cNvPr>
          <p:cNvSpPr txBox="1"/>
          <p:nvPr/>
        </p:nvSpPr>
        <p:spPr>
          <a:xfrm>
            <a:off x="8067530" y="1204760"/>
            <a:ext cx="3835485" cy="769441"/>
          </a:xfrm>
          <a:prstGeom prst="rect">
            <a:avLst/>
          </a:prstGeom>
          <a:solidFill>
            <a:schemeClr val="bg1">
              <a:lumMod val="95000"/>
            </a:schemeClr>
          </a:solidFill>
        </p:spPr>
        <p:txBody>
          <a:bodyPr wrap="square">
            <a:spAutoFit/>
          </a:bodyPr>
          <a:lstStyle/>
          <a:p>
            <a:pPr marL="171450" indent="-171450">
              <a:buClr>
                <a:srgbClr val="FEAB21"/>
              </a:buClr>
              <a:buFont typeface="Wingdings" panose="05000000000000000000" pitchFamily="2" charset="2"/>
              <a:buChar char="§"/>
            </a:pPr>
            <a:r>
              <a:rPr lang="en-US" sz="1100" b="1">
                <a:solidFill>
                  <a:schemeClr val="tx2"/>
                </a:solidFill>
                <a:latin typeface="Gilroy" panose="00000500000000000000"/>
                <a:ea typeface="Lato Medium" panose="020F0502020204030203" pitchFamily="34" charset="0"/>
                <a:cs typeface="Lato Medium" panose="020F0502020204030203" pitchFamily="34" charset="0"/>
              </a:rPr>
              <a:t>Executed leases for the quarter have an escalation about 120 bp higher than UW assumption (2.74% UW vs 3.93% executed).</a:t>
            </a:r>
          </a:p>
          <a:p>
            <a:pPr marL="171450" indent="-171450">
              <a:buClr>
                <a:srgbClr val="FEAB21"/>
              </a:buClr>
              <a:buFont typeface="Wingdings" panose="05000000000000000000" pitchFamily="2" charset="2"/>
              <a:buChar char="§"/>
            </a:pPr>
            <a:endParaRPr lang="en-US" sz="1100" b="1">
              <a:solidFill>
                <a:schemeClr val="tx2"/>
              </a:solidFill>
              <a:latin typeface="Gilroy" panose="00000500000000000000"/>
              <a:ea typeface="Lato Medium" panose="020F0502020204030203" pitchFamily="34" charset="0"/>
              <a:cs typeface="Lato Medium" panose="020F0502020204030203" pitchFamily="34" charset="0"/>
            </a:endParaRPr>
          </a:p>
        </p:txBody>
      </p:sp>
      <p:sp>
        <p:nvSpPr>
          <p:cNvPr id="6" name="TextBox 5">
            <a:extLst>
              <a:ext uri="{FF2B5EF4-FFF2-40B4-BE49-F238E27FC236}">
                <a16:creationId xmlns:a16="http://schemas.microsoft.com/office/drawing/2014/main" id="{55C0328A-8B57-83CF-99CE-66EE7E647714}"/>
              </a:ext>
            </a:extLst>
          </p:cNvPr>
          <p:cNvSpPr txBox="1"/>
          <p:nvPr/>
        </p:nvSpPr>
        <p:spPr>
          <a:xfrm>
            <a:off x="4347649" y="1231787"/>
            <a:ext cx="3496699" cy="769441"/>
          </a:xfrm>
          <a:prstGeom prst="rect">
            <a:avLst/>
          </a:prstGeom>
          <a:solidFill>
            <a:schemeClr val="bg1">
              <a:lumMod val="95000"/>
            </a:schemeClr>
          </a:solidFill>
        </p:spPr>
        <p:txBody>
          <a:bodyPr wrap="square">
            <a:spAutoFit/>
          </a:bodyPr>
          <a:lstStyle/>
          <a:p>
            <a:pPr marL="228600" indent="-228600">
              <a:buClr>
                <a:srgbClr val="FEAB21"/>
              </a:buClr>
              <a:buFont typeface="Wingdings" panose="05000000000000000000" pitchFamily="2" charset="2"/>
              <a:buChar char="§"/>
            </a:pPr>
            <a:r>
              <a:rPr lang="en-US" sz="1100" b="1">
                <a:solidFill>
                  <a:schemeClr val="tx2"/>
                </a:solidFill>
                <a:latin typeface="Gilroy" panose="00000500000000000000"/>
                <a:ea typeface="Lato Medium" panose="020F0502020204030203" pitchFamily="34" charset="0"/>
                <a:cs typeface="Lato Medium" panose="020F0502020204030203" pitchFamily="34" charset="0"/>
              </a:rPr>
              <a:t>Renewal Rate has been 68% over the last year, in line with the overall portfolio. This last quarter renewal rate dropped to 17%, though this only represented six tenants. </a:t>
            </a:r>
          </a:p>
        </p:txBody>
      </p:sp>
      <p:graphicFrame>
        <p:nvGraphicFramePr>
          <p:cNvPr id="13" name="Chart 12">
            <a:extLst>
              <a:ext uri="{FF2B5EF4-FFF2-40B4-BE49-F238E27FC236}">
                <a16:creationId xmlns:a16="http://schemas.microsoft.com/office/drawing/2014/main" id="{33E860F0-310F-FB47-64D3-840286E226E2}"/>
              </a:ext>
            </a:extLst>
          </p:cNvPr>
          <p:cNvGraphicFramePr/>
          <p:nvPr>
            <p:extLst>
              <p:ext uri="{D42A27DB-BD31-4B8C-83A1-F6EECF244321}">
                <p14:modId xmlns:p14="http://schemas.microsoft.com/office/powerpoint/2010/main" val="4167639867"/>
              </p:ext>
            </p:extLst>
          </p:nvPr>
        </p:nvGraphicFramePr>
        <p:xfrm>
          <a:off x="518499" y="1974201"/>
          <a:ext cx="3496699" cy="20511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8B00BFF3-6A89-4557-7D0E-F76A1511DBDF}"/>
              </a:ext>
            </a:extLst>
          </p:cNvPr>
          <p:cNvGraphicFramePr/>
          <p:nvPr>
            <p:extLst>
              <p:ext uri="{D42A27DB-BD31-4B8C-83A1-F6EECF244321}">
                <p14:modId xmlns:p14="http://schemas.microsoft.com/office/powerpoint/2010/main" val="247217586"/>
              </p:ext>
            </p:extLst>
          </p:nvPr>
        </p:nvGraphicFramePr>
        <p:xfrm>
          <a:off x="4347650" y="1932200"/>
          <a:ext cx="3496699" cy="2051196"/>
        </p:xfrm>
        <a:graphic>
          <a:graphicData uri="http://schemas.openxmlformats.org/drawingml/2006/chart">
            <c:chart xmlns:c="http://schemas.openxmlformats.org/drawingml/2006/chart" xmlns:r="http://schemas.openxmlformats.org/officeDocument/2006/relationships" r:id="rId7"/>
          </a:graphicData>
        </a:graphic>
      </p:graphicFrame>
      <p:pic>
        <p:nvPicPr>
          <p:cNvPr id="8" name="Picture 7">
            <a:extLst>
              <a:ext uri="{FF2B5EF4-FFF2-40B4-BE49-F238E27FC236}">
                <a16:creationId xmlns:a16="http://schemas.microsoft.com/office/drawing/2014/main" id="{0831A3FE-B3C2-F113-268F-888A91001307}"/>
              </a:ext>
            </a:extLst>
          </p:cNvPr>
          <p:cNvPicPr>
            <a:picLocks noChangeAspect="1"/>
          </p:cNvPicPr>
          <p:nvPr/>
        </p:nvPicPr>
        <p:blipFill>
          <a:blip r:embed="rId8"/>
          <a:stretch>
            <a:fillRect/>
          </a:stretch>
        </p:blipFill>
        <p:spPr>
          <a:xfrm>
            <a:off x="518499" y="4025397"/>
            <a:ext cx="10559077" cy="2709504"/>
          </a:xfrm>
          <a:prstGeom prst="rect">
            <a:avLst/>
          </a:prstGeom>
        </p:spPr>
      </p:pic>
      <p:graphicFrame>
        <p:nvGraphicFramePr>
          <p:cNvPr id="3" name="Chart 2">
            <a:extLst>
              <a:ext uri="{FF2B5EF4-FFF2-40B4-BE49-F238E27FC236}">
                <a16:creationId xmlns:a16="http://schemas.microsoft.com/office/drawing/2014/main" id="{643C9890-8A5E-E893-6E33-6BC15B727A08}"/>
              </a:ext>
            </a:extLst>
          </p:cNvPr>
          <p:cNvGraphicFramePr>
            <a:graphicFrameLocks/>
          </p:cNvGraphicFramePr>
          <p:nvPr>
            <p:extLst>
              <p:ext uri="{D42A27DB-BD31-4B8C-83A1-F6EECF244321}">
                <p14:modId xmlns:p14="http://schemas.microsoft.com/office/powerpoint/2010/main" val="2333054569"/>
              </p:ext>
            </p:extLst>
          </p:nvPr>
        </p:nvGraphicFramePr>
        <p:xfrm>
          <a:off x="8270212" y="2001227"/>
          <a:ext cx="3496702" cy="2014179"/>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453750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66042-A8D4-FA15-0737-2C27CD5C568C}"/>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EF77FA64-09C7-99E3-14A5-DB2554B05B8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EF77FA64-09C7-99E3-14A5-DB2554B05B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25B54F9-A828-55EB-48DB-5E5557929BA9}"/>
              </a:ext>
            </a:extLst>
          </p:cNvPr>
          <p:cNvSpPr>
            <a:spLocks noGrp="1"/>
          </p:cNvSpPr>
          <p:nvPr>
            <p:ph type="title"/>
          </p:nvPr>
        </p:nvSpPr>
        <p:spPr/>
        <p:txBody>
          <a:bodyPr vert="horz"/>
          <a:lstStyle/>
          <a:p>
            <a:r>
              <a:rPr lang="en-US"/>
              <a:t>Quarterly Trend | </a:t>
            </a:r>
            <a:r>
              <a:rPr lang="en-US" b="0"/>
              <a:t>Fund 2</a:t>
            </a:r>
            <a:r>
              <a:rPr lang="en-US"/>
              <a:t> </a:t>
            </a:r>
            <a:r>
              <a:rPr lang="en-US" b="0"/>
              <a:t>Leasing</a:t>
            </a:r>
            <a:r>
              <a:rPr lang="en-US"/>
              <a:t> </a:t>
            </a:r>
            <a:r>
              <a:rPr lang="en-US" b="0"/>
              <a:t>Spreads Achieved</a:t>
            </a:r>
          </a:p>
        </p:txBody>
      </p:sp>
      <p:sp>
        <p:nvSpPr>
          <p:cNvPr id="3" name="TextBox 2">
            <a:extLst>
              <a:ext uri="{FF2B5EF4-FFF2-40B4-BE49-F238E27FC236}">
                <a16:creationId xmlns:a16="http://schemas.microsoft.com/office/drawing/2014/main" id="{8CAE6EBA-EFC1-B791-B24C-444828381E93}"/>
              </a:ext>
            </a:extLst>
          </p:cNvPr>
          <p:cNvSpPr txBox="1"/>
          <p:nvPr/>
        </p:nvSpPr>
        <p:spPr>
          <a:xfrm>
            <a:off x="7820628" y="383224"/>
            <a:ext cx="2796123" cy="539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3531DEC3-512C-4842-2DCE-53F43B01D04B}"/>
              </a:ext>
            </a:extLst>
          </p:cNvPr>
          <p:cNvSpPr txBox="1"/>
          <p:nvPr/>
        </p:nvSpPr>
        <p:spPr>
          <a:xfrm>
            <a:off x="710033" y="1294907"/>
            <a:ext cx="10856153" cy="261610"/>
          </a:xfrm>
          <a:prstGeom prst="rect">
            <a:avLst/>
          </a:prstGeom>
          <a:solidFill>
            <a:schemeClr val="bg1">
              <a:lumMod val="95000"/>
            </a:schemeClr>
          </a:solidFill>
        </p:spPr>
        <p:txBody>
          <a:bodyPr wrap="square">
            <a:spAutoFit/>
          </a:bodyPr>
          <a:lstStyle/>
          <a:p>
            <a:pPr marL="285750" indent="-285750">
              <a:buClr>
                <a:srgbClr val="FEAB21"/>
              </a:buClr>
              <a:buFont typeface="Wingdings" panose="05000000000000000000" pitchFamily="2" charset="2"/>
              <a:buChar char="§"/>
            </a:pPr>
            <a:r>
              <a:rPr lang="en-US" sz="1100" b="1">
                <a:solidFill>
                  <a:schemeClr val="tx2"/>
                </a:solidFill>
                <a:latin typeface="Aptos" panose="020B0004020202020204" pitchFamily="34" charset="0"/>
                <a:ea typeface="Lato Medium" panose="020F0502020204030203" pitchFamily="34" charset="0"/>
                <a:cs typeface="Lato Medium" panose="020F0502020204030203" pitchFamily="34" charset="0"/>
              </a:rPr>
              <a:t>Fund 2 lease executions were approximately 5% above forecast manager in Q2 and 18% above business plan.</a:t>
            </a:r>
          </a:p>
        </p:txBody>
      </p:sp>
      <p:sp>
        <p:nvSpPr>
          <p:cNvPr id="8" name="TextBox 7">
            <a:extLst>
              <a:ext uri="{FF2B5EF4-FFF2-40B4-BE49-F238E27FC236}">
                <a16:creationId xmlns:a16="http://schemas.microsoft.com/office/drawing/2014/main" id="{9CAB181C-4F34-C5F5-DEA3-313439BB13EA}"/>
              </a:ext>
            </a:extLst>
          </p:cNvPr>
          <p:cNvSpPr txBox="1"/>
          <p:nvPr/>
        </p:nvSpPr>
        <p:spPr>
          <a:xfrm>
            <a:off x="710033" y="4008979"/>
            <a:ext cx="10856153" cy="261610"/>
          </a:xfrm>
          <a:prstGeom prst="rect">
            <a:avLst/>
          </a:prstGeom>
          <a:solidFill>
            <a:schemeClr val="bg1">
              <a:lumMod val="95000"/>
            </a:schemeClr>
          </a:solidFill>
        </p:spPr>
        <p:txBody>
          <a:bodyPr wrap="square">
            <a:spAutoFit/>
          </a:bodyPr>
          <a:lstStyle/>
          <a:p>
            <a:pPr marL="285750" indent="-285750">
              <a:buClr>
                <a:srgbClr val="FEAB21"/>
              </a:buClr>
              <a:buFont typeface="Wingdings" panose="05000000000000000000" pitchFamily="2" charset="2"/>
              <a:buChar char="§"/>
            </a:pPr>
            <a:r>
              <a:rPr lang="en-US" sz="1100" b="1">
                <a:solidFill>
                  <a:schemeClr val="tx2"/>
                </a:solidFill>
                <a:latin typeface="Aptos" panose="020B0004020202020204" pitchFamily="34" charset="0"/>
                <a:ea typeface="Lato Medium" panose="020F0502020204030203" pitchFamily="34" charset="0"/>
                <a:cs typeface="Lato Medium" panose="020F0502020204030203" pitchFamily="34" charset="0"/>
              </a:rPr>
              <a:t>Fund 2 continues to execute leases at rates above the prior lease with a 42% leasing spread achieved in Q2. </a:t>
            </a:r>
          </a:p>
        </p:txBody>
      </p:sp>
      <p:graphicFrame>
        <p:nvGraphicFramePr>
          <p:cNvPr id="11" name="Chart 10">
            <a:extLst>
              <a:ext uri="{FF2B5EF4-FFF2-40B4-BE49-F238E27FC236}">
                <a16:creationId xmlns:a16="http://schemas.microsoft.com/office/drawing/2014/main" id="{40EA0AAB-62C4-7E32-599D-92515B8A3D87}"/>
              </a:ext>
            </a:extLst>
          </p:cNvPr>
          <p:cNvGraphicFramePr/>
          <p:nvPr>
            <p:extLst>
              <p:ext uri="{D42A27DB-BD31-4B8C-83A1-F6EECF244321}">
                <p14:modId xmlns:p14="http://schemas.microsoft.com/office/powerpoint/2010/main" val="3779170522"/>
              </p:ext>
            </p:extLst>
          </p:nvPr>
        </p:nvGraphicFramePr>
        <p:xfrm>
          <a:off x="625814" y="1556517"/>
          <a:ext cx="10856153" cy="230928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a:extLst>
              <a:ext uri="{FF2B5EF4-FFF2-40B4-BE49-F238E27FC236}">
                <a16:creationId xmlns:a16="http://schemas.microsoft.com/office/drawing/2014/main" id="{DAE14CEE-228E-596D-EC9D-D3F34FBB8B0D}"/>
              </a:ext>
            </a:extLst>
          </p:cNvPr>
          <p:cNvGraphicFramePr/>
          <p:nvPr/>
        </p:nvGraphicFramePr>
        <p:xfrm>
          <a:off x="667475" y="4333709"/>
          <a:ext cx="10856153" cy="23092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15571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8B5BE3A-D94D-0FAE-A6EC-383C094EE2E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720FBF1-34C8-0A47-035A-2BFD0465FED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4" name="think-cell data - do not delete" hidden="1">
                        <a:extLst>
                          <a:ext uri="{FF2B5EF4-FFF2-40B4-BE49-F238E27FC236}">
                            <a16:creationId xmlns:a16="http://schemas.microsoft.com/office/drawing/2014/main" id="{6720FBF1-34C8-0A47-035A-2BFD0465FED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89770C8-C04B-6E63-1D4E-8549504E2823}"/>
              </a:ext>
            </a:extLst>
          </p:cNvPr>
          <p:cNvSpPr>
            <a:spLocks noGrp="1"/>
          </p:cNvSpPr>
          <p:nvPr>
            <p:ph type="title"/>
          </p:nvPr>
        </p:nvSpPr>
        <p:spPr/>
        <p:txBody>
          <a:bodyPr vert="horz"/>
          <a:lstStyle/>
          <a:p>
            <a:r>
              <a:rPr lang="en-US"/>
              <a:t>Q2 2025 | </a:t>
            </a:r>
            <a:r>
              <a:rPr lang="en-US" b="0"/>
              <a:t>External benchmarking</a:t>
            </a:r>
            <a:endParaRPr lang="en-US"/>
          </a:p>
        </p:txBody>
      </p:sp>
      <p:sp>
        <p:nvSpPr>
          <p:cNvPr id="3" name="TextBox 2">
            <a:extLst>
              <a:ext uri="{FF2B5EF4-FFF2-40B4-BE49-F238E27FC236}">
                <a16:creationId xmlns:a16="http://schemas.microsoft.com/office/drawing/2014/main" id="{C9523839-87FD-C8CD-5029-A88E29DEB1BF}"/>
              </a:ext>
            </a:extLst>
          </p:cNvPr>
          <p:cNvSpPr txBox="1"/>
          <p:nvPr/>
        </p:nvSpPr>
        <p:spPr>
          <a:xfrm>
            <a:off x="0" y="6550223"/>
            <a:ext cx="10834992" cy="307777"/>
          </a:xfrm>
          <a:prstGeom prst="rect">
            <a:avLst/>
          </a:prstGeom>
          <a:noFill/>
        </p:spPr>
        <p:txBody>
          <a:bodyPr wrap="square" rtlCol="0">
            <a:spAutoFit/>
          </a:bodyPr>
          <a:lstStyle/>
          <a:p>
            <a:r>
              <a:rPr lang="en-US" sz="1400" i="1">
                <a:solidFill>
                  <a:schemeClr val="bg1">
                    <a:lumMod val="65000"/>
                  </a:schemeClr>
                </a:solidFill>
              </a:rPr>
              <a:t>Lease escalations based on FP lease table; other metrics pulled from CoStar (7/25/25) for industrial properties 20-200KSF in FP markets</a:t>
            </a:r>
          </a:p>
        </p:txBody>
      </p:sp>
      <p:graphicFrame>
        <p:nvGraphicFramePr>
          <p:cNvPr id="5" name="Chart 4">
            <a:extLst>
              <a:ext uri="{FF2B5EF4-FFF2-40B4-BE49-F238E27FC236}">
                <a16:creationId xmlns:a16="http://schemas.microsoft.com/office/drawing/2014/main" id="{7CB49889-4252-C420-0626-88D8577355DD}"/>
              </a:ext>
            </a:extLst>
          </p:cNvPr>
          <p:cNvGraphicFramePr>
            <a:graphicFrameLocks/>
          </p:cNvGraphicFramePr>
          <p:nvPr>
            <p:extLst>
              <p:ext uri="{D42A27DB-BD31-4B8C-83A1-F6EECF244321}">
                <p14:modId xmlns:p14="http://schemas.microsoft.com/office/powerpoint/2010/main" val="377143702"/>
              </p:ext>
            </p:extLst>
          </p:nvPr>
        </p:nvGraphicFramePr>
        <p:xfrm>
          <a:off x="195886" y="3793419"/>
          <a:ext cx="3513229" cy="251827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 name="Chart 5">
            <a:extLst>
              <a:ext uri="{FF2B5EF4-FFF2-40B4-BE49-F238E27FC236}">
                <a16:creationId xmlns:a16="http://schemas.microsoft.com/office/drawing/2014/main" id="{3A87BB4E-2627-86A7-5317-9225EC3D2B47}"/>
              </a:ext>
            </a:extLst>
          </p:cNvPr>
          <p:cNvGraphicFramePr>
            <a:graphicFrameLocks/>
          </p:cNvGraphicFramePr>
          <p:nvPr>
            <p:extLst>
              <p:ext uri="{D42A27DB-BD31-4B8C-83A1-F6EECF244321}">
                <p14:modId xmlns:p14="http://schemas.microsoft.com/office/powerpoint/2010/main" val="1263489089"/>
              </p:ext>
            </p:extLst>
          </p:nvPr>
        </p:nvGraphicFramePr>
        <p:xfrm>
          <a:off x="1419379" y="1331683"/>
          <a:ext cx="4582176" cy="240502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0" name="Chart 9">
            <a:extLst>
              <a:ext uri="{FF2B5EF4-FFF2-40B4-BE49-F238E27FC236}">
                <a16:creationId xmlns:a16="http://schemas.microsoft.com/office/drawing/2014/main" id="{5C172CA4-EC1F-EEA0-7485-2EDC0E4AF1FE}"/>
              </a:ext>
            </a:extLst>
          </p:cNvPr>
          <p:cNvGraphicFramePr>
            <a:graphicFrameLocks/>
          </p:cNvGraphicFramePr>
          <p:nvPr>
            <p:extLst>
              <p:ext uri="{D42A27DB-BD31-4B8C-83A1-F6EECF244321}">
                <p14:modId xmlns:p14="http://schemas.microsoft.com/office/powerpoint/2010/main" val="3207851657"/>
              </p:ext>
            </p:extLst>
          </p:nvPr>
        </p:nvGraphicFramePr>
        <p:xfrm>
          <a:off x="4182651" y="3912683"/>
          <a:ext cx="3712097" cy="251827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1" name="Chart 10">
            <a:extLst>
              <a:ext uri="{FF2B5EF4-FFF2-40B4-BE49-F238E27FC236}">
                <a16:creationId xmlns:a16="http://schemas.microsoft.com/office/drawing/2014/main" id="{E861C712-EA03-3783-7893-203464593998}"/>
              </a:ext>
            </a:extLst>
          </p:cNvPr>
          <p:cNvGraphicFramePr>
            <a:graphicFrameLocks/>
          </p:cNvGraphicFramePr>
          <p:nvPr>
            <p:extLst>
              <p:ext uri="{D42A27DB-BD31-4B8C-83A1-F6EECF244321}">
                <p14:modId xmlns:p14="http://schemas.microsoft.com/office/powerpoint/2010/main" val="2998449516"/>
              </p:ext>
            </p:extLst>
          </p:nvPr>
        </p:nvGraphicFramePr>
        <p:xfrm>
          <a:off x="6375754" y="1348423"/>
          <a:ext cx="4500218" cy="21372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3" name="Chart 12">
            <a:extLst>
              <a:ext uri="{FF2B5EF4-FFF2-40B4-BE49-F238E27FC236}">
                <a16:creationId xmlns:a16="http://schemas.microsoft.com/office/drawing/2014/main" id="{625E7657-1B57-712E-54F3-67F71AB810EA}"/>
              </a:ext>
            </a:extLst>
          </p:cNvPr>
          <p:cNvGraphicFramePr>
            <a:graphicFrameLocks/>
          </p:cNvGraphicFramePr>
          <p:nvPr>
            <p:extLst>
              <p:ext uri="{D42A27DB-BD31-4B8C-83A1-F6EECF244321}">
                <p14:modId xmlns:p14="http://schemas.microsoft.com/office/powerpoint/2010/main" val="2181053490"/>
              </p:ext>
            </p:extLst>
          </p:nvPr>
        </p:nvGraphicFramePr>
        <p:xfrm>
          <a:off x="8190964" y="3793419"/>
          <a:ext cx="3805150" cy="2756804"/>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233273718"/>
      </p:ext>
    </p:extLst>
  </p:cSld>
  <p:clrMapOvr>
    <a:masterClrMapping/>
  </p:clrMapOvr>
  <p:extLst>
    <p:ext uri="{6950BFC3-D8DA-4A85-94F7-54DA5524770B}">
      <p188:commentRel xmlns:p188="http://schemas.microsoft.com/office/powerpoint/2018/8/main" r:id="rId4"/>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41D2B9-146A-2C6A-519A-CE7032168A3D}"/>
              </a:ext>
            </a:extLst>
          </p:cNvPr>
          <p:cNvSpPr>
            <a:spLocks noGrp="1"/>
          </p:cNvSpPr>
          <p:nvPr>
            <p:ph idx="1"/>
          </p:nvPr>
        </p:nvSpPr>
        <p:spPr/>
        <p:txBody>
          <a:bodyPr/>
          <a:lstStyle/>
          <a:p>
            <a:r>
              <a:rPr lang="en-US"/>
              <a:t>Portfolio Trends</a:t>
            </a:r>
          </a:p>
        </p:txBody>
      </p:sp>
    </p:spTree>
    <p:extLst>
      <p:ext uri="{BB962C8B-B14F-4D97-AF65-F5344CB8AC3E}">
        <p14:creationId xmlns:p14="http://schemas.microsoft.com/office/powerpoint/2010/main" val="878626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ADAFF-7476-D192-CFC6-436348A6B53D}"/>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AB635AC9-0B9C-4E19-9364-1DE0A0CEEF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AB635AC9-0B9C-4E19-9364-1DE0A0CEEF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1802443-1C00-98D6-8F46-9260891B52F6}"/>
              </a:ext>
            </a:extLst>
          </p:cNvPr>
          <p:cNvSpPr>
            <a:spLocks noGrp="1"/>
          </p:cNvSpPr>
          <p:nvPr>
            <p:ph type="title"/>
          </p:nvPr>
        </p:nvSpPr>
        <p:spPr/>
        <p:txBody>
          <a:bodyPr vert="horz"/>
          <a:lstStyle/>
          <a:p>
            <a:r>
              <a:rPr lang="en-US"/>
              <a:t>Leasing Performance since Inception | </a:t>
            </a:r>
            <a:r>
              <a:rPr lang="en-US" b="0"/>
              <a:t>Overall</a:t>
            </a:r>
            <a:r>
              <a:rPr lang="en-US"/>
              <a:t> </a:t>
            </a:r>
            <a:r>
              <a:rPr lang="en-US" b="0"/>
              <a:t>Portfolio Stats (Fund 2 &amp; 3)</a:t>
            </a:r>
          </a:p>
        </p:txBody>
      </p:sp>
      <p:sp>
        <p:nvSpPr>
          <p:cNvPr id="10" name="TextBox 9">
            <a:extLst>
              <a:ext uri="{FF2B5EF4-FFF2-40B4-BE49-F238E27FC236}">
                <a16:creationId xmlns:a16="http://schemas.microsoft.com/office/drawing/2014/main" id="{889C92AB-A497-EF41-1EC2-BD9AE68A0493}"/>
              </a:ext>
            </a:extLst>
          </p:cNvPr>
          <p:cNvSpPr txBox="1"/>
          <p:nvPr/>
        </p:nvSpPr>
        <p:spPr>
          <a:xfrm>
            <a:off x="621437" y="1119045"/>
            <a:ext cx="3550512" cy="2308324"/>
          </a:xfrm>
          <a:prstGeom prst="rect">
            <a:avLst/>
          </a:prstGeom>
          <a:solidFill>
            <a:schemeClr val="bg1">
              <a:lumMod val="95000"/>
            </a:schemeClr>
          </a:solidFill>
        </p:spPr>
        <p:txBody>
          <a:bodyPr wrap="square">
            <a:spAutoFit/>
          </a:bodyPr>
          <a:lstStyle/>
          <a:p>
            <a:pPr marL="228600" indent="-228600">
              <a:buClr>
                <a:srgbClr val="FEAB21"/>
              </a:buClr>
              <a:buFont typeface="Wingdings" panose="05000000000000000000" pitchFamily="2" charset="2"/>
              <a:buChar char="§"/>
            </a:pPr>
            <a:r>
              <a:rPr lang="en-US" sz="1200" b="1">
                <a:solidFill>
                  <a:schemeClr val="tx2"/>
                </a:solidFill>
                <a:latin typeface="Gilroy" panose="00000500000000000000"/>
                <a:ea typeface="Lato Medium" panose="020F0502020204030203" pitchFamily="34" charset="0"/>
                <a:cs typeface="Lato Medium" panose="020F0502020204030203" pitchFamily="34" charset="0"/>
              </a:rPr>
              <a:t>252 Leases signed </a:t>
            </a:r>
            <a:r>
              <a:rPr lang="en-US" sz="1200">
                <a:solidFill>
                  <a:schemeClr val="tx2"/>
                </a:solidFill>
                <a:latin typeface="Gilroy" panose="00000500000000000000"/>
                <a:ea typeface="Lato Medium" panose="020F0502020204030203" pitchFamily="34" charset="0"/>
                <a:cs typeface="Lato Medium" panose="020F0502020204030203" pitchFamily="34" charset="0"/>
              </a:rPr>
              <a:t>since inception with a </a:t>
            </a:r>
            <a:r>
              <a:rPr lang="en-US" sz="1200" err="1">
                <a:solidFill>
                  <a:schemeClr val="tx2"/>
                </a:solidFill>
                <a:latin typeface="Gilroy" panose="00000500000000000000"/>
                <a:ea typeface="Lato Medium" panose="020F0502020204030203" pitchFamily="34" charset="0"/>
                <a:cs typeface="Lato Medium" panose="020F0502020204030203" pitchFamily="34" charset="0"/>
              </a:rPr>
              <a:t>Wtd</a:t>
            </a:r>
            <a:r>
              <a:rPr lang="en-US" sz="1200">
                <a:solidFill>
                  <a:schemeClr val="tx2"/>
                </a:solidFill>
                <a:latin typeface="Gilroy" panose="00000500000000000000"/>
                <a:ea typeface="Lato Medium" panose="020F0502020204030203" pitchFamily="34" charset="0"/>
                <a:cs typeface="Lato Medium" panose="020F0502020204030203" pitchFamily="34" charset="0"/>
              </a:rPr>
              <a:t>. Avg. </a:t>
            </a:r>
            <a:r>
              <a:rPr lang="en-US" sz="1200" b="1">
                <a:solidFill>
                  <a:schemeClr val="tx2"/>
                </a:solidFill>
                <a:latin typeface="Gilroy" panose="00000500000000000000"/>
                <a:ea typeface="Lato Medium" panose="020F0502020204030203" pitchFamily="34" charset="0"/>
                <a:cs typeface="Lato Medium" panose="020F0502020204030203" pitchFamily="34" charset="0"/>
              </a:rPr>
              <a:t>Rate of $7.28 </a:t>
            </a:r>
            <a:r>
              <a:rPr lang="en-US" sz="1200">
                <a:solidFill>
                  <a:schemeClr val="tx2"/>
                </a:solidFill>
                <a:latin typeface="Gilroy" panose="00000500000000000000"/>
                <a:ea typeface="Lato Medium" panose="020F0502020204030203" pitchFamily="34" charset="0"/>
                <a:cs typeface="Lato Medium" panose="020F0502020204030203" pitchFamily="34" charset="0"/>
              </a:rPr>
              <a:t>and </a:t>
            </a:r>
            <a:r>
              <a:rPr lang="en-US" sz="1200" err="1">
                <a:solidFill>
                  <a:schemeClr val="tx2"/>
                </a:solidFill>
                <a:latin typeface="Gilroy" panose="00000500000000000000"/>
                <a:ea typeface="Lato Medium" panose="020F0502020204030203" pitchFamily="34" charset="0"/>
                <a:cs typeface="Lato Medium" panose="020F0502020204030203" pitchFamily="34" charset="0"/>
              </a:rPr>
              <a:t>Wtd</a:t>
            </a:r>
            <a:r>
              <a:rPr lang="en-US" sz="1200">
                <a:solidFill>
                  <a:schemeClr val="tx2"/>
                </a:solidFill>
                <a:latin typeface="Gilroy" panose="00000500000000000000"/>
                <a:ea typeface="Lato Medium" panose="020F0502020204030203" pitchFamily="34" charset="0"/>
                <a:cs typeface="Lato Medium" panose="020F0502020204030203" pitchFamily="34" charset="0"/>
              </a:rPr>
              <a:t> Avg. </a:t>
            </a:r>
            <a:r>
              <a:rPr lang="en-US" sz="1200" b="1">
                <a:solidFill>
                  <a:schemeClr val="tx2"/>
                </a:solidFill>
                <a:latin typeface="Gilroy" panose="00000500000000000000"/>
                <a:ea typeface="Lato Medium" panose="020F0502020204030203" pitchFamily="34" charset="0"/>
                <a:cs typeface="Lato Medium" panose="020F0502020204030203" pitchFamily="34" charset="0"/>
              </a:rPr>
              <a:t>Term of 5.0</a:t>
            </a:r>
          </a:p>
          <a:p>
            <a:pPr marL="228600" indent="-228600">
              <a:buClr>
                <a:srgbClr val="FEAB21"/>
              </a:buClr>
              <a:buFont typeface="Wingdings" panose="05000000000000000000" pitchFamily="2" charset="2"/>
              <a:buChar char="§"/>
            </a:pPr>
            <a:endParaRPr lang="en-US" sz="1200">
              <a:solidFill>
                <a:schemeClr val="tx2"/>
              </a:solidFill>
              <a:latin typeface="Gilroy" panose="00000500000000000000"/>
              <a:ea typeface="Lato Medium" panose="020F0502020204030203" pitchFamily="34" charset="0"/>
              <a:cs typeface="Lato Medium" panose="020F0502020204030203" pitchFamily="34" charset="0"/>
            </a:endParaRPr>
          </a:p>
          <a:p>
            <a:pPr marL="228600" indent="-228600">
              <a:buClr>
                <a:srgbClr val="FEAB21"/>
              </a:buClr>
              <a:buFont typeface="Wingdings" panose="05000000000000000000" pitchFamily="2" charset="2"/>
              <a:buChar char="§"/>
            </a:pPr>
            <a:endParaRPr lang="en-US" sz="1200">
              <a:solidFill>
                <a:schemeClr val="tx2"/>
              </a:solidFill>
              <a:latin typeface="Gilroy" panose="00000500000000000000"/>
              <a:ea typeface="Lato Medium" panose="020F0502020204030203" pitchFamily="34" charset="0"/>
              <a:cs typeface="Lato Medium" panose="020F0502020204030203" pitchFamily="34" charset="0"/>
            </a:endParaRPr>
          </a:p>
          <a:p>
            <a:pPr marL="228600" indent="-228600">
              <a:buClr>
                <a:srgbClr val="FEAB21"/>
              </a:buClr>
              <a:buFont typeface="Wingdings" panose="05000000000000000000" pitchFamily="2" charset="2"/>
              <a:buChar char="§"/>
            </a:pPr>
            <a:r>
              <a:rPr lang="en-US" sz="1200">
                <a:solidFill>
                  <a:schemeClr val="tx2"/>
                </a:solidFill>
                <a:latin typeface="Gilroy" panose="00000500000000000000"/>
                <a:ea typeface="Lato Medium" panose="020F0502020204030203" pitchFamily="34" charset="0"/>
                <a:cs typeface="Lato Medium" panose="020F0502020204030203" pitchFamily="34" charset="0"/>
              </a:rPr>
              <a:t>Leasing Activity achieved a spread of </a:t>
            </a:r>
            <a:r>
              <a:rPr lang="en-US" sz="1200" b="1">
                <a:solidFill>
                  <a:schemeClr val="tx2"/>
                </a:solidFill>
                <a:latin typeface="Gilroy" panose="00000500000000000000"/>
                <a:ea typeface="Lato Medium" panose="020F0502020204030203" pitchFamily="34" charset="0"/>
                <a:cs typeface="Lato Medium" panose="020F0502020204030203" pitchFamily="34" charset="0"/>
              </a:rPr>
              <a:t>40% over prior leases and 10% over Business Plan</a:t>
            </a:r>
          </a:p>
          <a:p>
            <a:pPr>
              <a:buClr>
                <a:srgbClr val="FEAB21"/>
              </a:buClr>
            </a:pPr>
            <a:endParaRPr lang="en-US" sz="1200">
              <a:solidFill>
                <a:schemeClr val="tx2"/>
              </a:solidFill>
              <a:latin typeface="Gilroy" panose="00000500000000000000"/>
              <a:ea typeface="Lato Medium" panose="020F0502020204030203" pitchFamily="34" charset="0"/>
              <a:cs typeface="Lato Medium" panose="020F0502020204030203" pitchFamily="34" charset="0"/>
            </a:endParaRPr>
          </a:p>
          <a:p>
            <a:pPr>
              <a:buClr>
                <a:srgbClr val="FEAB21"/>
              </a:buClr>
            </a:pPr>
            <a:endParaRPr lang="en-US" sz="1200">
              <a:solidFill>
                <a:schemeClr val="tx2"/>
              </a:solidFill>
              <a:latin typeface="Gilroy" panose="00000500000000000000"/>
              <a:ea typeface="Lato Medium" panose="020F0502020204030203" pitchFamily="34" charset="0"/>
              <a:cs typeface="Lato Medium" panose="020F0502020204030203" pitchFamily="34" charset="0"/>
            </a:endParaRPr>
          </a:p>
          <a:p>
            <a:pPr marL="228600" indent="-228600">
              <a:buClr>
                <a:srgbClr val="FEAB21"/>
              </a:buClr>
              <a:buFont typeface="Wingdings" panose="05000000000000000000" pitchFamily="2" charset="2"/>
              <a:buChar char="§"/>
            </a:pPr>
            <a:r>
              <a:rPr lang="en-US" sz="1200" b="1">
                <a:solidFill>
                  <a:schemeClr val="tx2"/>
                </a:solidFill>
                <a:latin typeface="Gilroy" panose="00000500000000000000"/>
                <a:ea typeface="Lato Medium" panose="020F0502020204030203" pitchFamily="34" charset="0"/>
                <a:cs typeface="Lato Medium" panose="020F0502020204030203" pitchFamily="34" charset="0"/>
              </a:rPr>
              <a:t>New Leases achieved a higher rate spread </a:t>
            </a:r>
            <a:r>
              <a:rPr lang="en-US" sz="1200">
                <a:solidFill>
                  <a:schemeClr val="tx2"/>
                </a:solidFill>
                <a:latin typeface="Gilroy" panose="00000500000000000000"/>
                <a:ea typeface="Lato Medium" panose="020F0502020204030203" pitchFamily="34" charset="0"/>
                <a:cs typeface="Lato Medium" panose="020F0502020204030203" pitchFamily="34" charset="0"/>
              </a:rPr>
              <a:t>over Business compared to Renewals. However, when adjusted for below market fixed option renewals, Rexy comparisons disprove a renewal bias. </a:t>
            </a:r>
          </a:p>
        </p:txBody>
      </p:sp>
      <p:graphicFrame>
        <p:nvGraphicFramePr>
          <p:cNvPr id="5" name="Chart 4">
            <a:extLst>
              <a:ext uri="{FF2B5EF4-FFF2-40B4-BE49-F238E27FC236}">
                <a16:creationId xmlns:a16="http://schemas.microsoft.com/office/drawing/2014/main" id="{7285482E-DA03-E1AB-46A6-AD192520DC05}"/>
              </a:ext>
            </a:extLst>
          </p:cNvPr>
          <p:cNvGraphicFramePr>
            <a:graphicFrameLocks/>
          </p:cNvGraphicFramePr>
          <p:nvPr/>
        </p:nvGraphicFramePr>
        <p:xfrm>
          <a:off x="8245806" y="1103997"/>
          <a:ext cx="3222294" cy="232037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hart 6">
            <a:extLst>
              <a:ext uri="{FF2B5EF4-FFF2-40B4-BE49-F238E27FC236}">
                <a16:creationId xmlns:a16="http://schemas.microsoft.com/office/drawing/2014/main" id="{0506A916-A965-EEC7-4651-26FB5B5B07D9}"/>
              </a:ext>
            </a:extLst>
          </p:cNvPr>
          <p:cNvGraphicFramePr/>
          <p:nvPr>
            <p:extLst>
              <p:ext uri="{D42A27DB-BD31-4B8C-83A1-F6EECF244321}">
                <p14:modId xmlns:p14="http://schemas.microsoft.com/office/powerpoint/2010/main" val="221308531"/>
              </p:ext>
            </p:extLst>
          </p:nvPr>
        </p:nvGraphicFramePr>
        <p:xfrm>
          <a:off x="4418209" y="1119044"/>
          <a:ext cx="3496699" cy="2165636"/>
        </p:xfrm>
        <a:graphic>
          <a:graphicData uri="http://schemas.openxmlformats.org/drawingml/2006/chart">
            <c:chart xmlns:c="http://schemas.openxmlformats.org/drawingml/2006/chart" xmlns:r="http://schemas.openxmlformats.org/officeDocument/2006/relationships" r:id="rId7"/>
          </a:graphicData>
        </a:graphic>
      </p:graphicFrame>
      <p:pic>
        <p:nvPicPr>
          <p:cNvPr id="6" name="Picture 5">
            <a:extLst>
              <a:ext uri="{FF2B5EF4-FFF2-40B4-BE49-F238E27FC236}">
                <a16:creationId xmlns:a16="http://schemas.microsoft.com/office/drawing/2014/main" id="{50CC6387-652B-83B3-E839-E7831ECB5F94}"/>
              </a:ext>
            </a:extLst>
          </p:cNvPr>
          <p:cNvPicPr>
            <a:picLocks noChangeAspect="1"/>
          </p:cNvPicPr>
          <p:nvPr/>
        </p:nvPicPr>
        <p:blipFill>
          <a:blip r:embed="rId8"/>
          <a:stretch>
            <a:fillRect/>
          </a:stretch>
        </p:blipFill>
        <p:spPr>
          <a:xfrm>
            <a:off x="470885" y="3433627"/>
            <a:ext cx="11391345" cy="3284679"/>
          </a:xfrm>
          <a:prstGeom prst="rect">
            <a:avLst/>
          </a:prstGeom>
        </p:spPr>
      </p:pic>
    </p:spTree>
    <p:extLst>
      <p:ext uri="{BB962C8B-B14F-4D97-AF65-F5344CB8AC3E}">
        <p14:creationId xmlns:p14="http://schemas.microsoft.com/office/powerpoint/2010/main" val="332750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B8C0E-55F5-4F95-FA6B-0179D887F805}"/>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B2F45EA9-52CD-2714-595F-A76A04A22B7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19" name="think-cell data - do not delete" hidden="1">
                        <a:extLst>
                          <a:ext uri="{FF2B5EF4-FFF2-40B4-BE49-F238E27FC236}">
                            <a16:creationId xmlns:a16="http://schemas.microsoft.com/office/drawing/2014/main" id="{B2F45EA9-52CD-2714-595F-A76A04A22B7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9C4A2EB-3DB2-F515-8905-B9FBA4658259}"/>
              </a:ext>
            </a:extLst>
          </p:cNvPr>
          <p:cNvSpPr>
            <a:spLocks noGrp="1"/>
          </p:cNvSpPr>
          <p:nvPr>
            <p:ph type="title"/>
          </p:nvPr>
        </p:nvSpPr>
        <p:spPr/>
        <p:txBody>
          <a:bodyPr vert="horz"/>
          <a:lstStyle/>
          <a:p>
            <a:r>
              <a:rPr lang="en-US"/>
              <a:t>Quarterly Trend | </a:t>
            </a:r>
            <a:r>
              <a:rPr lang="en-US" b="0"/>
              <a:t>Portfolio Leasing Spreads Achieved (Fund 2 &amp; 3) </a:t>
            </a:r>
          </a:p>
        </p:txBody>
      </p:sp>
      <p:sp>
        <p:nvSpPr>
          <p:cNvPr id="3" name="TextBox 2">
            <a:extLst>
              <a:ext uri="{FF2B5EF4-FFF2-40B4-BE49-F238E27FC236}">
                <a16:creationId xmlns:a16="http://schemas.microsoft.com/office/drawing/2014/main" id="{EE4A642B-ADDD-E92E-4081-6A3F4590BD5D}"/>
              </a:ext>
            </a:extLst>
          </p:cNvPr>
          <p:cNvSpPr txBox="1"/>
          <p:nvPr/>
        </p:nvSpPr>
        <p:spPr>
          <a:xfrm>
            <a:off x="7820628" y="383224"/>
            <a:ext cx="2796123" cy="539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F3F17447-1B50-28B8-6B14-A9A89BF2D61E}"/>
              </a:ext>
            </a:extLst>
          </p:cNvPr>
          <p:cNvSpPr txBox="1"/>
          <p:nvPr/>
        </p:nvSpPr>
        <p:spPr>
          <a:xfrm>
            <a:off x="710033" y="1294907"/>
            <a:ext cx="10856153" cy="307777"/>
          </a:xfrm>
          <a:prstGeom prst="rect">
            <a:avLst/>
          </a:prstGeom>
          <a:solidFill>
            <a:schemeClr val="bg1">
              <a:lumMod val="95000"/>
            </a:schemeClr>
          </a:solidFill>
        </p:spPr>
        <p:txBody>
          <a:bodyPr wrap="square">
            <a:spAutoFit/>
          </a:bodyPr>
          <a:lstStyle/>
          <a:p>
            <a:pPr>
              <a:buClr>
                <a:srgbClr val="FEAB21"/>
              </a:buClr>
            </a:pPr>
            <a:r>
              <a:rPr lang="en-US" sz="1400">
                <a:solidFill>
                  <a:schemeClr val="tx2"/>
                </a:solidFill>
                <a:latin typeface="Aptos" panose="020B0004020202020204" pitchFamily="34" charset="0"/>
                <a:ea typeface="Lato Medium" panose="020F0502020204030203" pitchFamily="34" charset="0"/>
                <a:cs typeface="Lato Medium" panose="020F0502020204030203" pitchFamily="34" charset="0"/>
              </a:rPr>
              <a:t>Faropoint leasing activity to date has achieved an average ~40% spread over prior lease rates, and ~10% spread over Business Plan. </a:t>
            </a:r>
          </a:p>
        </p:txBody>
      </p:sp>
      <p:graphicFrame>
        <p:nvGraphicFramePr>
          <p:cNvPr id="13" name="Chart 12">
            <a:extLst>
              <a:ext uri="{FF2B5EF4-FFF2-40B4-BE49-F238E27FC236}">
                <a16:creationId xmlns:a16="http://schemas.microsoft.com/office/drawing/2014/main" id="{FAE3DF5A-38E7-B3F4-4C22-85B942061D48}"/>
              </a:ext>
            </a:extLst>
          </p:cNvPr>
          <p:cNvGraphicFramePr/>
          <p:nvPr>
            <p:extLst>
              <p:ext uri="{D42A27DB-BD31-4B8C-83A1-F6EECF244321}">
                <p14:modId xmlns:p14="http://schemas.microsoft.com/office/powerpoint/2010/main" val="368700823"/>
              </p:ext>
            </p:extLst>
          </p:nvPr>
        </p:nvGraphicFramePr>
        <p:xfrm>
          <a:off x="642166" y="2021673"/>
          <a:ext cx="10924019" cy="4290022"/>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17279247"/>
      </p:ext>
    </p:extLst>
  </p:cSld>
  <p:clrMapOvr>
    <a:masterClrMapping/>
  </p:clrMapOvr>
  <p:extLst>
    <p:ext uri="{6950BFC3-D8DA-4A85-94F7-54DA5524770B}">
      <p188:commentRel xmlns:p188="http://schemas.microsoft.com/office/powerpoint/2018/8/main" r:id="rId4"/>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82A8C-3C3D-A88B-F310-93C731397DC1}"/>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3DC9225C-911B-6E32-4A2A-7542176C2AC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3DC9225C-911B-6E32-4A2A-7542176C2A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8327396-6989-7281-9705-1669EC520014}"/>
              </a:ext>
            </a:extLst>
          </p:cNvPr>
          <p:cNvSpPr>
            <a:spLocks noGrp="1"/>
          </p:cNvSpPr>
          <p:nvPr>
            <p:ph type="title"/>
          </p:nvPr>
        </p:nvSpPr>
        <p:spPr/>
        <p:txBody>
          <a:bodyPr vert="horz"/>
          <a:lstStyle/>
          <a:p>
            <a:r>
              <a:rPr lang="en-US"/>
              <a:t>Portfolio Downtime since Inception | </a:t>
            </a:r>
            <a:r>
              <a:rPr lang="en-US" b="0"/>
              <a:t>How is actual Downtime trending?</a:t>
            </a:r>
          </a:p>
        </p:txBody>
      </p:sp>
      <p:graphicFrame>
        <p:nvGraphicFramePr>
          <p:cNvPr id="7" name="Chart 6">
            <a:extLst>
              <a:ext uri="{FF2B5EF4-FFF2-40B4-BE49-F238E27FC236}">
                <a16:creationId xmlns:a16="http://schemas.microsoft.com/office/drawing/2014/main" id="{2F9D027D-941A-49FB-F6AD-B834A356048A}"/>
              </a:ext>
            </a:extLst>
          </p:cNvPr>
          <p:cNvGraphicFramePr/>
          <p:nvPr/>
        </p:nvGraphicFramePr>
        <p:xfrm>
          <a:off x="1065473" y="2011680"/>
          <a:ext cx="9454940" cy="4483578"/>
        </p:xfrm>
        <a:graphic>
          <a:graphicData uri="http://schemas.openxmlformats.org/drawingml/2006/chart">
            <c:chart xmlns:c="http://schemas.openxmlformats.org/drawingml/2006/chart" xmlns:r="http://schemas.openxmlformats.org/officeDocument/2006/relationships" r:id="rId6"/>
          </a:graphicData>
        </a:graphic>
      </p:graphicFrame>
      <p:sp>
        <p:nvSpPr>
          <p:cNvPr id="3" name="TextBox 2">
            <a:extLst>
              <a:ext uri="{FF2B5EF4-FFF2-40B4-BE49-F238E27FC236}">
                <a16:creationId xmlns:a16="http://schemas.microsoft.com/office/drawing/2014/main" id="{6CE7FE81-F0C8-1B9F-52DC-B4B1F7324F4F}"/>
              </a:ext>
            </a:extLst>
          </p:cNvPr>
          <p:cNvSpPr txBox="1"/>
          <p:nvPr/>
        </p:nvSpPr>
        <p:spPr>
          <a:xfrm>
            <a:off x="762555" y="1154120"/>
            <a:ext cx="10334070" cy="707886"/>
          </a:xfrm>
          <a:prstGeom prst="rect">
            <a:avLst/>
          </a:prstGeom>
          <a:solidFill>
            <a:schemeClr val="bg1">
              <a:lumMod val="95000"/>
            </a:schemeClr>
          </a:solidFill>
        </p:spPr>
        <p:txBody>
          <a:bodyPr wrap="square">
            <a:spAutoFit/>
          </a:bodyPr>
          <a:lstStyle/>
          <a:p>
            <a:pPr marL="171450" indent="-171450">
              <a:buClr>
                <a:srgbClr val="FEAB21"/>
              </a:buClr>
              <a:buFont typeface="Wingdings" panose="05000000000000000000" pitchFamily="2" charset="2"/>
              <a:buChar char="§"/>
            </a:pPr>
            <a:r>
              <a:rPr lang="en-US" sz="1000" b="1">
                <a:latin typeface="Gilroy" panose="00000500000000000000"/>
                <a:ea typeface="Lato Medium" panose="020F0502020204030203" pitchFamily="34" charset="0"/>
                <a:cs typeface="Lato Medium" panose="020F0502020204030203" pitchFamily="34" charset="0"/>
              </a:rPr>
              <a:t>74% of signed new leases since inception in both funds have a downtime &lt; 6 months. </a:t>
            </a:r>
          </a:p>
          <a:p>
            <a:pPr marL="171450" indent="-171450">
              <a:buClr>
                <a:srgbClr val="FEAB21"/>
              </a:buClr>
              <a:buFont typeface="Wingdings" panose="05000000000000000000" pitchFamily="2" charset="2"/>
              <a:buChar char="§"/>
            </a:pPr>
            <a:r>
              <a:rPr lang="en-US" sz="1000" b="1">
                <a:latin typeface="Gilroy" panose="00000500000000000000"/>
                <a:ea typeface="Lato Medium" panose="020F0502020204030203" pitchFamily="34" charset="0"/>
                <a:cs typeface="Lato Medium" panose="020F0502020204030203" pitchFamily="34" charset="0"/>
              </a:rPr>
              <a:t>~22% </a:t>
            </a:r>
            <a:r>
              <a:rPr lang="en-US" sz="1000">
                <a:latin typeface="Gilroy" panose="00000500000000000000"/>
                <a:ea typeface="Lato Medium" panose="020F0502020204030203" pitchFamily="34" charset="0"/>
                <a:cs typeface="Lato Medium" panose="020F0502020204030203" pitchFamily="34" charset="0"/>
              </a:rPr>
              <a:t>of signed new leases since inception </a:t>
            </a:r>
            <a:r>
              <a:rPr lang="en-US" sz="1000" b="1">
                <a:latin typeface="Gilroy" panose="00000500000000000000"/>
                <a:ea typeface="Lato Medium" panose="020F0502020204030203" pitchFamily="34" charset="0"/>
                <a:cs typeface="Lato Medium" panose="020F0502020204030203" pitchFamily="34" charset="0"/>
              </a:rPr>
              <a:t>exceeded UW downtime.</a:t>
            </a:r>
          </a:p>
          <a:p>
            <a:pPr marL="171450" indent="-171450">
              <a:buClr>
                <a:srgbClr val="FEAB21"/>
              </a:buClr>
              <a:buFont typeface="Wingdings" panose="05000000000000000000" pitchFamily="2" charset="2"/>
              <a:buChar char="§"/>
            </a:pPr>
            <a:r>
              <a:rPr lang="en-US" sz="1000" b="1">
                <a:latin typeface="Gilroy" panose="00000500000000000000"/>
                <a:ea typeface="Lato Medium" panose="020F0502020204030203" pitchFamily="34" charset="0"/>
                <a:cs typeface="Lato Medium" panose="020F0502020204030203" pitchFamily="34" charset="0"/>
              </a:rPr>
              <a:t>28% </a:t>
            </a:r>
            <a:r>
              <a:rPr lang="en-US" sz="1000">
                <a:latin typeface="Gilroy" panose="00000500000000000000"/>
                <a:ea typeface="Lato Medium" panose="020F0502020204030203" pitchFamily="34" charset="0"/>
                <a:cs typeface="Lato Medium" panose="020F0502020204030203" pitchFamily="34" charset="0"/>
              </a:rPr>
              <a:t>of the leases that exceeded UW downtime </a:t>
            </a:r>
            <a:r>
              <a:rPr lang="en-US" sz="1000" b="1">
                <a:latin typeface="Gilroy" panose="00000500000000000000"/>
                <a:ea typeface="Lato Medium" panose="020F0502020204030203" pitchFamily="34" charset="0"/>
                <a:cs typeface="Lato Medium" panose="020F0502020204030203" pitchFamily="34" charset="0"/>
              </a:rPr>
              <a:t>occurred in the past year. </a:t>
            </a:r>
            <a:endParaRPr lang="en-US" sz="1000">
              <a:latin typeface="Gilroy" panose="00000500000000000000"/>
              <a:ea typeface="Lato Medium" panose="020F0502020204030203" pitchFamily="34" charset="0"/>
              <a:cs typeface="Lato Medium" panose="020F0502020204030203" pitchFamily="34" charset="0"/>
            </a:endParaRPr>
          </a:p>
          <a:p>
            <a:pPr marL="171450" indent="-171450">
              <a:buClr>
                <a:srgbClr val="FEAB21"/>
              </a:buClr>
              <a:buFont typeface="Wingdings" panose="05000000000000000000" pitchFamily="2" charset="2"/>
              <a:buChar char="§"/>
            </a:pPr>
            <a:r>
              <a:rPr lang="en-US" sz="1000">
                <a:latin typeface="Gilroy" panose="00000500000000000000"/>
                <a:ea typeface="Lato Medium" panose="020F0502020204030203" pitchFamily="34" charset="0"/>
                <a:cs typeface="Lato Medium" panose="020F0502020204030203" pitchFamily="34" charset="0"/>
              </a:rPr>
              <a:t>The data set represents </a:t>
            </a:r>
            <a:r>
              <a:rPr lang="en-US" sz="1000" b="1">
                <a:latin typeface="Gilroy" panose="00000500000000000000"/>
                <a:ea typeface="Lato Medium" panose="020F0502020204030203" pitchFamily="34" charset="0"/>
                <a:cs typeface="Lato Medium" panose="020F0502020204030203" pitchFamily="34" charset="0"/>
              </a:rPr>
              <a:t>~132 new leases </a:t>
            </a:r>
            <a:r>
              <a:rPr lang="en-US" sz="1000">
                <a:latin typeface="Gilroy" panose="00000500000000000000"/>
                <a:ea typeface="Lato Medium" panose="020F0502020204030203" pitchFamily="34" charset="0"/>
                <a:cs typeface="Lato Medium" panose="020F0502020204030203" pitchFamily="34" charset="0"/>
              </a:rPr>
              <a:t>signed since inception.</a:t>
            </a:r>
          </a:p>
        </p:txBody>
      </p:sp>
    </p:spTree>
    <p:extLst>
      <p:ext uri="{BB962C8B-B14F-4D97-AF65-F5344CB8AC3E}">
        <p14:creationId xmlns:p14="http://schemas.microsoft.com/office/powerpoint/2010/main" val="3795301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59281CD-160F-6127-42A9-A60057DF3298}"/>
              </a:ext>
            </a:extLst>
          </p:cNvPr>
          <p:cNvGraphicFramePr>
            <a:graphicFrameLocks noChangeAspect="1"/>
          </p:cNvGraphicFramePr>
          <p:nvPr>
            <p:custDataLst>
              <p:tags r:id="rId1"/>
            </p:custDataLst>
            <p:extLst>
              <p:ext uri="{D42A27DB-BD31-4B8C-83A1-F6EECF244321}">
                <p14:modId xmlns:p14="http://schemas.microsoft.com/office/powerpoint/2010/main" val="26816667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5" name="think-cell data - do not delete" hidden="1">
                        <a:extLst>
                          <a:ext uri="{FF2B5EF4-FFF2-40B4-BE49-F238E27FC236}">
                            <a16:creationId xmlns:a16="http://schemas.microsoft.com/office/drawing/2014/main" id="{D59281CD-160F-6127-42A9-A60057DF3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3E3B7E0-7079-07FD-5780-06F75964ABA6}"/>
              </a:ext>
            </a:extLst>
          </p:cNvPr>
          <p:cNvSpPr>
            <a:spLocks noGrp="1"/>
          </p:cNvSpPr>
          <p:nvPr>
            <p:ph type="title"/>
          </p:nvPr>
        </p:nvSpPr>
        <p:spPr/>
        <p:txBody>
          <a:bodyPr vert="horz">
            <a:normAutofit/>
          </a:bodyPr>
          <a:lstStyle/>
          <a:p>
            <a:r>
              <a:rPr lang="en-US">
                <a:solidFill>
                  <a:schemeClr val="tx2"/>
                </a:solidFill>
              </a:rPr>
              <a:t>Pending Changes Tracker </a:t>
            </a:r>
            <a:r>
              <a:rPr lang="en-US" b="0">
                <a:solidFill>
                  <a:schemeClr val="tx2"/>
                </a:solidFill>
              </a:rPr>
              <a:t>| Q2 2025 FPR</a:t>
            </a:r>
          </a:p>
        </p:txBody>
      </p:sp>
      <p:graphicFrame>
        <p:nvGraphicFramePr>
          <p:cNvPr id="31" name="Table 30">
            <a:extLst>
              <a:ext uri="{FF2B5EF4-FFF2-40B4-BE49-F238E27FC236}">
                <a16:creationId xmlns:a16="http://schemas.microsoft.com/office/drawing/2014/main" id="{337C4F10-C99D-E56E-5691-3BFBA1A7493E}"/>
              </a:ext>
            </a:extLst>
          </p:cNvPr>
          <p:cNvGraphicFramePr>
            <a:graphicFrameLocks noGrp="1"/>
          </p:cNvGraphicFramePr>
          <p:nvPr>
            <p:extLst>
              <p:ext uri="{D42A27DB-BD31-4B8C-83A1-F6EECF244321}">
                <p14:modId xmlns:p14="http://schemas.microsoft.com/office/powerpoint/2010/main" val="1751578195"/>
              </p:ext>
            </p:extLst>
          </p:nvPr>
        </p:nvGraphicFramePr>
        <p:xfrm>
          <a:off x="762555" y="1263639"/>
          <a:ext cx="10671048" cy="5303520"/>
        </p:xfrm>
        <a:graphic>
          <a:graphicData uri="http://schemas.openxmlformats.org/drawingml/2006/table">
            <a:tbl>
              <a:tblPr firstRow="1">
                <a:tableStyleId>{1FECB4D8-DB02-4DC6-A0A2-4F2EBAE1DC90}</a:tableStyleId>
              </a:tblPr>
              <a:tblGrid>
                <a:gridCol w="1892808">
                  <a:extLst>
                    <a:ext uri="{9D8B030D-6E8A-4147-A177-3AD203B41FA5}">
                      <a16:colId xmlns:a16="http://schemas.microsoft.com/office/drawing/2014/main" val="3411246752"/>
                    </a:ext>
                  </a:extLst>
                </a:gridCol>
                <a:gridCol w="4389120">
                  <a:extLst>
                    <a:ext uri="{9D8B030D-6E8A-4147-A177-3AD203B41FA5}">
                      <a16:colId xmlns:a16="http://schemas.microsoft.com/office/drawing/2014/main" val="1523083412"/>
                    </a:ext>
                  </a:extLst>
                </a:gridCol>
                <a:gridCol w="4389120">
                  <a:extLst>
                    <a:ext uri="{9D8B030D-6E8A-4147-A177-3AD203B41FA5}">
                      <a16:colId xmlns:a16="http://schemas.microsoft.com/office/drawing/2014/main" val="3605371561"/>
                    </a:ext>
                  </a:extLst>
                </a:gridCol>
              </a:tblGrid>
              <a:tr h="365760">
                <a:tc>
                  <a:txBody>
                    <a:bodyPr/>
                    <a:lstStyle/>
                    <a:p>
                      <a:pPr algn="l" fontAlgn="b"/>
                      <a:r>
                        <a:rPr lang="en-US" sz="1400" b="1" i="0" u="none" strike="noStrike">
                          <a:solidFill>
                            <a:srgbClr val="FFFFFF"/>
                          </a:solidFill>
                          <a:effectLst/>
                          <a:latin typeface="Gilroy" panose="00000500000000000000"/>
                        </a:rPr>
                        <a:t>Topic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b"/>
                      <a:r>
                        <a:rPr lang="en-US" sz="1400" b="1" i="0" u="none" strike="noStrike">
                          <a:solidFill>
                            <a:srgbClr val="FFFFFF"/>
                          </a:solidFill>
                          <a:effectLst/>
                          <a:latin typeface="Gilroy" panose="00000500000000000000"/>
                        </a:rPr>
                        <a:t>Changes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b"/>
                      <a:r>
                        <a:rPr lang="en-US" sz="1400" b="1" i="0" u="none" strike="noStrike">
                          <a:solidFill>
                            <a:srgbClr val="FFFFFF"/>
                          </a:solidFill>
                          <a:effectLst/>
                          <a:latin typeface="Gilroy" panose="00000500000000000000"/>
                        </a:rPr>
                        <a:t>Status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340942835"/>
                  </a:ext>
                </a:extLst>
              </a:tr>
              <a:tr h="548640">
                <a:tc>
                  <a:txBody>
                    <a:bodyPr/>
                    <a:lstStyle/>
                    <a:p>
                      <a:pPr algn="l" fontAlgn="b"/>
                      <a:r>
                        <a:rPr lang="en-US" sz="1400" b="1" i="0" u="none" strike="noStrike">
                          <a:effectLst/>
                          <a:latin typeface="Gilroy" panose="00000500000000000000"/>
                        </a:rPr>
                        <a:t>Same Store NOI</a:t>
                      </a:r>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indent="0" algn="l" fontAlgn="b">
                        <a:buFont typeface="Arial" panose="020B0604020202020204" pitchFamily="34" charset="0"/>
                        <a:buNone/>
                      </a:pPr>
                      <a:r>
                        <a:rPr lang="en-US" sz="1200" b="0" i="0" u="none" strike="noStrike">
                          <a:effectLst/>
                          <a:latin typeface="Gilroy" panose="00000500000000000000"/>
                        </a:rPr>
                        <a:t>Add Same Store Base Rent per Occupied </a:t>
                      </a:r>
                      <a:r>
                        <a:rPr lang="en-US" sz="1200" b="0" i="0" u="none" strike="noStrike" err="1">
                          <a:effectLst/>
                          <a:latin typeface="Gilroy" panose="00000500000000000000"/>
                        </a:rPr>
                        <a:t>sqf</a:t>
                      </a:r>
                      <a:endParaRPr lang="en-US" sz="1200" b="0" i="0" u="none" strike="noStrike">
                        <a:effectLst/>
                        <a:latin typeface="Gilroy" panose="00000500000000000000"/>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B050"/>
                          </a:solidFill>
                          <a:effectLst/>
                          <a:latin typeface="Gilroy" panose="00000500000000000000"/>
                        </a:rPr>
                        <a:t>Complete</a:t>
                      </a:r>
                      <a:r>
                        <a:rPr lang="en-US" sz="1200" b="0" i="0" u="none" strike="noStrike">
                          <a:solidFill>
                            <a:srgbClr val="00B050"/>
                          </a:solidFill>
                          <a:effectLst/>
                          <a:latin typeface="Gilroy" panose="00000500000000000000"/>
                        </a:rPr>
                        <a:t>d</a:t>
                      </a:r>
                      <a:endParaRPr lang="en-US" sz="1200" b="0" i="0" u="none" strike="noStrike">
                        <a:effectLst/>
                        <a:latin typeface="Gilroy" panose="00000500000000000000"/>
                      </a:endParaRPr>
                    </a:p>
                  </a:txBody>
                  <a:tcPr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0367428"/>
                  </a:ext>
                </a:extLst>
              </a:tr>
              <a:tr h="548640">
                <a:tc>
                  <a:txBody>
                    <a:bodyPr/>
                    <a:lstStyle/>
                    <a:p>
                      <a:pPr algn="l" fontAlgn="b"/>
                      <a:r>
                        <a:rPr lang="en-US" sz="1400" b="1" i="0" u="none" strike="noStrike">
                          <a:effectLst/>
                          <a:latin typeface="Gilroy" panose="00000500000000000000"/>
                        </a:rPr>
                        <a:t>Capex</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1200" b="0" i="0" u="none" strike="noStrike">
                          <a:effectLst/>
                          <a:latin typeface="Gilroy" panose="00000500000000000000"/>
                        </a:rPr>
                        <a:t>Add reference To Budget/BP</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B050"/>
                          </a:solidFill>
                          <a:effectLst/>
                          <a:latin typeface="Gilroy" panose="00000500000000000000"/>
                        </a:rPr>
                        <a:t>Completed</a:t>
                      </a:r>
                      <a:endParaRPr lang="en-US" sz="1200" b="0" i="0" u="none" strike="noStrike">
                        <a:effectLst/>
                        <a:latin typeface="Gilroy" panose="0000050000000000000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277815269"/>
                  </a:ext>
                </a:extLst>
              </a:tr>
              <a:tr h="548640">
                <a:tc>
                  <a:txBody>
                    <a:bodyPr/>
                    <a:lstStyle/>
                    <a:p>
                      <a:pPr algn="l" fontAlgn="b"/>
                      <a:r>
                        <a:rPr lang="en-US" sz="1400" b="1" i="0" u="none" strike="noStrike">
                          <a:effectLst/>
                          <a:latin typeface="Gilroy" panose="00000500000000000000"/>
                        </a:rPr>
                        <a:t>Capex</a:t>
                      </a:r>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200" b="0" i="0" u="none" strike="noStrike">
                          <a:effectLst/>
                          <a:latin typeface="Gilroy" panose="00000500000000000000"/>
                        </a:rPr>
                        <a:t>Add breakdown of Property Improvement</a:t>
                      </a:r>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B050"/>
                          </a:solidFill>
                          <a:effectLst/>
                          <a:latin typeface="Gilroy" panose="00000500000000000000"/>
                        </a:rPr>
                        <a:t>Completed</a:t>
                      </a:r>
                      <a:endParaRPr kumimoji="0" lang="en-US" sz="1200" b="0" i="0" u="none" strike="noStrike" kern="0" cap="none" spc="0" normalizeH="0" baseline="0" noProof="0">
                        <a:ln>
                          <a:noFill/>
                        </a:ln>
                        <a:solidFill>
                          <a:prstClr val="black"/>
                        </a:solidFill>
                        <a:effectLst/>
                        <a:uLnTx/>
                        <a:uFillTx/>
                        <a:latin typeface="Gilroy" panose="00000500000000000000"/>
                        <a:ea typeface="+mn-ea"/>
                        <a:cs typeface="+mn-cs"/>
                      </a:endParaRPr>
                    </a:p>
                  </a:txBody>
                  <a:tcPr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52137422"/>
                  </a:ext>
                </a:extLst>
              </a:tr>
              <a:tr h="548640">
                <a:tc>
                  <a:txBody>
                    <a:bodyPr/>
                    <a:lstStyle/>
                    <a:p>
                      <a:pPr algn="l" fontAlgn="b"/>
                      <a:r>
                        <a:rPr lang="en-US" sz="1400" b="1" i="0" u="none" strike="noStrike">
                          <a:effectLst/>
                          <a:latin typeface="Gilroy" panose="00000500000000000000"/>
                        </a:rPr>
                        <a:t>IRR and Equity Multiple</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1200" b="0" i="0" u="none" strike="noStrike">
                          <a:effectLst/>
                          <a:latin typeface="Gilroy" panose="00000500000000000000"/>
                        </a:rPr>
                        <a:t>Add IRR and equity Multiple Metrics</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B050"/>
                          </a:solidFill>
                          <a:effectLst/>
                          <a:latin typeface="Gilroy" panose="00000500000000000000"/>
                        </a:rPr>
                        <a:t>Completed</a:t>
                      </a:r>
                      <a:endParaRPr lang="en-US" sz="1200" b="0" i="0" u="none" strike="noStrike">
                        <a:effectLst/>
                        <a:latin typeface="Gilroy" panose="0000050000000000000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046282568"/>
                  </a:ext>
                </a:extLst>
              </a:tr>
              <a:tr h="548640">
                <a:tc>
                  <a:txBody>
                    <a:bodyPr/>
                    <a:lstStyle/>
                    <a:p>
                      <a:pPr algn="l" fontAlgn="b"/>
                      <a:r>
                        <a:rPr lang="en-US" sz="1400" b="1" i="0" u="none" strike="noStrike">
                          <a:effectLst/>
                          <a:latin typeface="Gilroy" panose="00000500000000000000"/>
                        </a:rPr>
                        <a:t>Market Comparison</a:t>
                      </a:r>
                    </a:p>
                  </a:txBody>
                  <a:tcPr anchor="ct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effectLst/>
                          <a:latin typeface="Gilroy" panose="00000500000000000000"/>
                        </a:rPr>
                        <a:t>Market Comparison of the main KPI</a:t>
                      </a:r>
                    </a:p>
                  </a:txBody>
                  <a:tcPr anchor="ct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FF0000"/>
                          </a:solidFill>
                          <a:effectLst/>
                          <a:latin typeface="Gilroy" panose="00000500000000000000"/>
                        </a:rPr>
                        <a:t>Will be presented in separate meeting</a:t>
                      </a:r>
                      <a:endParaRPr lang="en-US" sz="1200" b="0" i="0" u="none" strike="noStrike">
                        <a:solidFill>
                          <a:srgbClr val="FF0000"/>
                        </a:solidFill>
                        <a:effectLst/>
                        <a:latin typeface="Gilroy" panose="00000500000000000000"/>
                      </a:endParaRPr>
                    </a:p>
                  </a:txBody>
                  <a:tcPr anchor="ct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0918739"/>
                  </a:ext>
                </a:extLst>
              </a:tr>
              <a:tr h="548640">
                <a:tc>
                  <a:txBody>
                    <a:bodyPr/>
                    <a:lstStyle/>
                    <a:p>
                      <a:pPr algn="l" fontAlgn="b"/>
                      <a:r>
                        <a:rPr lang="en-US" sz="1400" b="1" i="0" u="none" strike="noStrike">
                          <a:effectLst/>
                          <a:latin typeface="Gilroy" panose="00000500000000000000"/>
                        </a:rPr>
                        <a:t>Recovery Ratio Analysis</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1200" b="0" i="0" u="none" strike="noStrike">
                          <a:effectLst/>
                          <a:latin typeface="Gilroy" panose="00000500000000000000"/>
                        </a:rPr>
                        <a:t>Add analysis of recovery ratio adjusting for occupancy</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FF0000"/>
                          </a:solidFill>
                          <a:effectLst/>
                          <a:latin typeface="Gilroy" panose="00000500000000000000"/>
                        </a:rPr>
                        <a:t>Will be presented in separate meeting</a:t>
                      </a:r>
                      <a:endParaRPr lang="en-US" sz="1200" b="0" i="0" u="none" strike="noStrike">
                        <a:solidFill>
                          <a:srgbClr val="FF0000"/>
                        </a:solidFill>
                        <a:effectLst/>
                        <a:latin typeface="Gilroy" panose="0000050000000000000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69855131"/>
                  </a:ext>
                </a:extLst>
              </a:tr>
              <a:tr h="548640">
                <a:tc>
                  <a:txBody>
                    <a:bodyPr/>
                    <a:lstStyle/>
                    <a:p>
                      <a:pPr algn="l" fontAlgn="b"/>
                      <a:r>
                        <a:rPr lang="en-US" sz="1400" b="1" i="0" u="none" strike="noStrike">
                          <a:effectLst/>
                          <a:latin typeface="Gilroy" panose="00000500000000000000"/>
                        </a:rPr>
                        <a:t>2026 Recap IRR – Promote Analysis</a:t>
                      </a:r>
                    </a:p>
                  </a:txBody>
                  <a:tcPr anchor="ct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effectLst/>
                          <a:latin typeface="Gilroy" panose="00000500000000000000"/>
                        </a:rPr>
                        <a:t>Added analysis of cash drag on promote from selling assets one-off in 2026 after recap </a:t>
                      </a:r>
                    </a:p>
                  </a:txBody>
                  <a:tcPr anchor="ct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B050"/>
                          </a:solidFill>
                          <a:effectLst/>
                          <a:latin typeface="Gilroy" panose="00000500000000000000"/>
                        </a:rPr>
                        <a:t>Completed</a:t>
                      </a:r>
                    </a:p>
                  </a:txBody>
                  <a:tcPr anchor="ct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76391196"/>
                  </a:ext>
                </a:extLst>
              </a:tr>
              <a:tr h="548640">
                <a:tc>
                  <a:txBody>
                    <a:bodyPr/>
                    <a:lstStyle/>
                    <a:p>
                      <a:pPr algn="l" fontAlgn="b"/>
                      <a:r>
                        <a:rPr lang="en-US" sz="1400" b="1" i="0" u="none" strike="noStrike">
                          <a:effectLst/>
                          <a:latin typeface="Gilroy" panose="00000500000000000000"/>
                        </a:rPr>
                        <a:t>Next Buyer Exit Cap Analysis</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b"/>
                      <a:r>
                        <a:rPr lang="en-US" sz="1200" b="0" i="0" u="none" strike="noStrike">
                          <a:effectLst/>
                          <a:latin typeface="Gilroy" panose="00000500000000000000"/>
                        </a:rPr>
                        <a:t>Created next buyer model for 2026 and 2028 recap scenarios to show how next buyer exit cap influences sale price &amp; IRR</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B050"/>
                          </a:solidFill>
                          <a:effectLst/>
                          <a:uLnTx/>
                          <a:uFillTx/>
                          <a:latin typeface="Gilroy" panose="00000500000000000000"/>
                          <a:ea typeface="+mn-ea"/>
                          <a:cs typeface="+mn-cs"/>
                        </a:rPr>
                        <a:t>Completed</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388452188"/>
                  </a:ext>
                </a:extLst>
              </a:tr>
              <a:tr h="548640">
                <a:tc>
                  <a:txBody>
                    <a:bodyPr/>
                    <a:lstStyle/>
                    <a:p>
                      <a:pPr algn="l" fontAlgn="b"/>
                      <a:r>
                        <a:rPr lang="en-US" sz="1400" b="1" i="0" u="none" strike="noStrike">
                          <a:effectLst/>
                          <a:latin typeface="Gilroy" panose="00000500000000000000"/>
                        </a:rPr>
                        <a:t>New Facility Sizing</a:t>
                      </a:r>
                    </a:p>
                  </a:txBody>
                  <a:tcPr anchor="ct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effectLst/>
                          <a:latin typeface="Gilroy" panose="00000500000000000000"/>
                        </a:rPr>
                        <a:t>Add to model scenario of new facility with more aggressive sizing to show IRR impact for 2028 recap</a:t>
                      </a:r>
                    </a:p>
                  </a:txBody>
                  <a:tcPr anchor="ct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0000"/>
                          </a:solidFill>
                          <a:effectLst/>
                          <a:uLnTx/>
                          <a:uFillTx/>
                          <a:latin typeface="Gilroy" panose="00000500000000000000"/>
                          <a:ea typeface="+mn-ea"/>
                          <a:cs typeface="+mn-cs"/>
                        </a:rPr>
                        <a:t>Will be presented in future PMB meeting</a:t>
                      </a:r>
                    </a:p>
                  </a:txBody>
                  <a:tcPr anchor="ct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8553937"/>
                  </a:ext>
                </a:extLst>
              </a:tr>
            </a:tbl>
          </a:graphicData>
        </a:graphic>
      </p:graphicFrame>
    </p:spTree>
    <p:extLst>
      <p:ext uri="{BB962C8B-B14F-4D97-AF65-F5344CB8AC3E}">
        <p14:creationId xmlns:p14="http://schemas.microsoft.com/office/powerpoint/2010/main" val="1311426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FD696-E1C8-58B3-1FE0-4556119DD2D3}"/>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F138D047-9199-C143-9A81-A985015FF69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19" name="think-cell data - do not delete" hidden="1">
                        <a:extLst>
                          <a:ext uri="{FF2B5EF4-FFF2-40B4-BE49-F238E27FC236}">
                            <a16:creationId xmlns:a16="http://schemas.microsoft.com/office/drawing/2014/main" id="{F138D047-9199-C143-9A81-A985015FF69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757A819-6CD2-1E10-31B6-D0D4031B8DF7}"/>
              </a:ext>
            </a:extLst>
          </p:cNvPr>
          <p:cNvSpPr>
            <a:spLocks noGrp="1"/>
          </p:cNvSpPr>
          <p:nvPr>
            <p:ph type="title"/>
          </p:nvPr>
        </p:nvSpPr>
        <p:spPr/>
        <p:txBody>
          <a:bodyPr vert="horz"/>
          <a:lstStyle/>
          <a:p>
            <a:r>
              <a:rPr lang="en-US"/>
              <a:t>Tenants Lost | </a:t>
            </a:r>
            <a:r>
              <a:rPr lang="en-US" b="0"/>
              <a:t>Impact on Renewal Rate (Fund 2 &amp; Fund 3)</a:t>
            </a:r>
          </a:p>
        </p:txBody>
      </p:sp>
      <p:sp>
        <p:nvSpPr>
          <p:cNvPr id="3" name="TextBox 2">
            <a:extLst>
              <a:ext uri="{FF2B5EF4-FFF2-40B4-BE49-F238E27FC236}">
                <a16:creationId xmlns:a16="http://schemas.microsoft.com/office/drawing/2014/main" id="{97546471-D1D4-ABDD-A030-09CBC5483A83}"/>
              </a:ext>
            </a:extLst>
          </p:cNvPr>
          <p:cNvSpPr txBox="1"/>
          <p:nvPr/>
        </p:nvSpPr>
        <p:spPr>
          <a:xfrm>
            <a:off x="7820628" y="383224"/>
            <a:ext cx="2796123" cy="539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002D0A64-F154-ECE5-012F-4B8E7DF922A8}"/>
              </a:ext>
            </a:extLst>
          </p:cNvPr>
          <p:cNvSpPr txBox="1"/>
          <p:nvPr/>
        </p:nvSpPr>
        <p:spPr>
          <a:xfrm>
            <a:off x="710033" y="1294907"/>
            <a:ext cx="10856153" cy="738664"/>
          </a:xfrm>
          <a:prstGeom prst="rect">
            <a:avLst/>
          </a:prstGeom>
          <a:solidFill>
            <a:schemeClr val="bg1">
              <a:lumMod val="95000"/>
            </a:schemeClr>
          </a:solidFill>
        </p:spPr>
        <p:txBody>
          <a:bodyPr wrap="square">
            <a:spAutoFit/>
          </a:bodyPr>
          <a:lstStyle/>
          <a:p>
            <a:pPr marL="285750" indent="-285750">
              <a:buClr>
                <a:srgbClr val="FEAB21"/>
              </a:buClr>
              <a:buFont typeface="Arial" panose="020B0604020202020204" pitchFamily="34" charset="0"/>
              <a:buChar char="•"/>
            </a:pPr>
            <a:r>
              <a:rPr lang="en-US" sz="1400">
                <a:solidFill>
                  <a:schemeClr val="tx2"/>
                </a:solidFill>
                <a:latin typeface="Aptos" panose="020B0004020202020204" pitchFamily="34" charset="0"/>
                <a:ea typeface="Lato Medium" panose="020F0502020204030203" pitchFamily="34" charset="0"/>
                <a:cs typeface="Lato Medium" panose="020F0502020204030203" pitchFamily="34" charset="0"/>
              </a:rPr>
              <a:t>The past quarter saw a total of 17 tenant move-outs, of which 11 were in Fund 2, across markets, varying in size ranges.</a:t>
            </a:r>
          </a:p>
          <a:p>
            <a:pPr marL="285750" indent="-285750">
              <a:buClr>
                <a:srgbClr val="FEAB21"/>
              </a:buClr>
              <a:buFont typeface="Arial" panose="020B0604020202020204" pitchFamily="34" charset="0"/>
              <a:buChar char="•"/>
            </a:pPr>
            <a:r>
              <a:rPr lang="en-US" sz="1400">
                <a:solidFill>
                  <a:schemeClr val="tx2"/>
                </a:solidFill>
                <a:latin typeface="Aptos" panose="020B0004020202020204" pitchFamily="34" charset="0"/>
                <a:ea typeface="Lato Medium" panose="020F0502020204030203" pitchFamily="34" charset="0"/>
                <a:cs typeface="Lato Medium" panose="020F0502020204030203" pitchFamily="34" charset="0"/>
              </a:rPr>
              <a:t>One of the move outs was a result of a business closure/financial difficulty and one was the result of an eviction, both in Fund 2</a:t>
            </a:r>
          </a:p>
          <a:p>
            <a:pPr marL="742950" lvl="1" indent="-285750">
              <a:buClr>
                <a:srgbClr val="FEAB21"/>
              </a:buClr>
              <a:buFont typeface="Arial" panose="020B0604020202020204" pitchFamily="34" charset="0"/>
              <a:buChar char="•"/>
            </a:pPr>
            <a:endParaRPr lang="en-US" sz="1400" b="1">
              <a:solidFill>
                <a:schemeClr val="tx2"/>
              </a:solidFill>
              <a:latin typeface="Aptos" panose="020B0004020202020204" pitchFamily="34" charset="0"/>
              <a:ea typeface="Lato Medium" panose="020F0502020204030203" pitchFamily="34" charset="0"/>
              <a:cs typeface="Lato Medium" panose="020F0502020204030203" pitchFamily="34" charset="0"/>
            </a:endParaRPr>
          </a:p>
        </p:txBody>
      </p:sp>
      <p:graphicFrame>
        <p:nvGraphicFramePr>
          <p:cNvPr id="4" name="Chart 3">
            <a:extLst>
              <a:ext uri="{FF2B5EF4-FFF2-40B4-BE49-F238E27FC236}">
                <a16:creationId xmlns:a16="http://schemas.microsoft.com/office/drawing/2014/main" id="{E7B9087B-B98F-DDB0-5347-7F0C6BE4307B}"/>
              </a:ext>
            </a:extLst>
          </p:cNvPr>
          <p:cNvGraphicFramePr>
            <a:graphicFrameLocks/>
          </p:cNvGraphicFramePr>
          <p:nvPr/>
        </p:nvGraphicFramePr>
        <p:xfrm>
          <a:off x="710033" y="2162500"/>
          <a:ext cx="4613068" cy="296172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 name="Chart 5">
            <a:extLst>
              <a:ext uri="{FF2B5EF4-FFF2-40B4-BE49-F238E27FC236}">
                <a16:creationId xmlns:a16="http://schemas.microsoft.com/office/drawing/2014/main" id="{8AB8D04A-549B-F52F-9639-8708F66551F2}"/>
              </a:ext>
            </a:extLst>
          </p:cNvPr>
          <p:cNvGraphicFramePr>
            <a:graphicFrameLocks/>
          </p:cNvGraphicFramePr>
          <p:nvPr/>
        </p:nvGraphicFramePr>
        <p:xfrm>
          <a:off x="6868899" y="2177208"/>
          <a:ext cx="4613068" cy="294702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88409908"/>
      </p:ext>
    </p:extLst>
  </p:cSld>
  <p:clrMapOvr>
    <a:masterClrMapping/>
  </p:clrMapOvr>
  <p:extLst>
    <p:ext uri="{6950BFC3-D8DA-4A85-94F7-54DA5524770B}">
      <p188:commentRel xmlns:p188="http://schemas.microsoft.com/office/powerpoint/2018/8/main" r:id="rId4"/>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41D2B9-146A-2C6A-519A-CE7032168A3D}"/>
              </a:ext>
            </a:extLst>
          </p:cNvPr>
          <p:cNvSpPr>
            <a:spLocks noGrp="1"/>
          </p:cNvSpPr>
          <p:nvPr>
            <p:ph idx="1"/>
          </p:nvPr>
        </p:nvSpPr>
        <p:spPr/>
        <p:txBody>
          <a:bodyPr/>
          <a:lstStyle/>
          <a:p>
            <a:r>
              <a:rPr lang="en-US"/>
              <a:t>AR (Operational Overview)</a:t>
            </a:r>
          </a:p>
        </p:txBody>
      </p:sp>
    </p:spTree>
    <p:extLst>
      <p:ext uri="{BB962C8B-B14F-4D97-AF65-F5344CB8AC3E}">
        <p14:creationId xmlns:p14="http://schemas.microsoft.com/office/powerpoint/2010/main" val="410801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2F99B-A694-2BD5-6618-54B963B11C4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53A8F29-2B54-DC95-FC5B-274A0DB1C621}"/>
              </a:ext>
            </a:extLst>
          </p:cNvPr>
          <p:cNvSpPr/>
          <p:nvPr/>
        </p:nvSpPr>
        <p:spPr>
          <a:xfrm>
            <a:off x="718262" y="1152728"/>
            <a:ext cx="11097916" cy="266654"/>
          </a:xfrm>
          <a:prstGeom prst="rect">
            <a:avLst/>
          </a:prstGeom>
          <a:gradFill flip="none" rotWithShape="1">
            <a:gsLst>
              <a:gs pos="11000">
                <a:srgbClr val="869FB7"/>
              </a:gs>
              <a:gs pos="100000">
                <a:srgbClr val="869FB7">
                  <a:shade val="67500"/>
                  <a:satMod val="115000"/>
                  <a:alpha val="0"/>
                </a:srgbClr>
              </a:gs>
              <a:gs pos="100000">
                <a:srgbClr val="869FB7">
                  <a:shade val="100000"/>
                  <a:satMod val="115000"/>
                </a:srgb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a:t>How are the tenants from Q1 trending?</a:t>
            </a:r>
          </a:p>
        </p:txBody>
      </p:sp>
      <p:graphicFrame>
        <p:nvGraphicFramePr>
          <p:cNvPr id="4" name="think-cell data - do not delete" hidden="1">
            <a:extLst>
              <a:ext uri="{FF2B5EF4-FFF2-40B4-BE49-F238E27FC236}">
                <a16:creationId xmlns:a16="http://schemas.microsoft.com/office/drawing/2014/main" id="{655E46F5-6332-2188-826B-83161E9BA2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4" name="think-cell data - do not delete" hidden="1">
                        <a:extLst>
                          <a:ext uri="{FF2B5EF4-FFF2-40B4-BE49-F238E27FC236}">
                            <a16:creationId xmlns:a16="http://schemas.microsoft.com/office/drawing/2014/main" id="{655E46F5-6332-2188-826B-83161E9BA2A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E95556A-C785-4317-33F4-BCC6D88CECEA}"/>
              </a:ext>
            </a:extLst>
          </p:cNvPr>
          <p:cNvSpPr>
            <a:spLocks noGrp="1"/>
          </p:cNvSpPr>
          <p:nvPr>
            <p:ph type="title"/>
          </p:nvPr>
        </p:nvSpPr>
        <p:spPr/>
        <p:txBody>
          <a:bodyPr vert="horz"/>
          <a:lstStyle/>
          <a:p>
            <a:r>
              <a:rPr lang="en-US"/>
              <a:t>Fund 2 | Tenant AR Summary</a:t>
            </a:r>
          </a:p>
        </p:txBody>
      </p:sp>
      <p:sp>
        <p:nvSpPr>
          <p:cNvPr id="8" name="TextBox 7">
            <a:extLst>
              <a:ext uri="{FF2B5EF4-FFF2-40B4-BE49-F238E27FC236}">
                <a16:creationId xmlns:a16="http://schemas.microsoft.com/office/drawing/2014/main" id="{61B50E18-EB08-5805-94B8-92AC9698ED7D}"/>
              </a:ext>
            </a:extLst>
          </p:cNvPr>
          <p:cNvSpPr txBox="1"/>
          <p:nvPr/>
        </p:nvSpPr>
        <p:spPr>
          <a:xfrm>
            <a:off x="718262" y="1422710"/>
            <a:ext cx="11097916" cy="1015663"/>
          </a:xfrm>
          <a:prstGeom prst="rect">
            <a:avLst/>
          </a:prstGeom>
          <a:solidFill>
            <a:schemeClr val="bg1">
              <a:lumMod val="95000"/>
            </a:schemeClr>
          </a:solidFill>
        </p:spPr>
        <p:txBody>
          <a:bodyPr wrap="square" lIns="91440" tIns="45720" rIns="91440" bIns="45720" anchor="t">
            <a:spAutoFit/>
          </a:bodyPr>
          <a:lstStyle/>
          <a:p>
            <a:pPr marL="285750" indent="-285750">
              <a:buClr>
                <a:schemeClr val="accent2"/>
              </a:buClr>
              <a:buFont typeface="+mj-lt"/>
              <a:buAutoNum type="arabicPeriod"/>
            </a:pPr>
            <a:r>
              <a:rPr lang="en-US" sz="1200" b="1">
                <a:solidFill>
                  <a:schemeClr val="tx2"/>
                </a:solidFill>
                <a:latin typeface="Gilroy" panose="00000500000000000000"/>
                <a:ea typeface="Lato Medium" panose="020F0502020204030203" pitchFamily="34" charset="0"/>
                <a:cs typeface="Lato Medium" panose="020F0502020204030203" pitchFamily="34" charset="0"/>
              </a:rPr>
              <a:t>Level 1 tenant </a:t>
            </a:r>
            <a:r>
              <a:rPr lang="en-US" sz="1200">
                <a:solidFill>
                  <a:schemeClr val="tx2"/>
                </a:solidFill>
                <a:latin typeface="Gilroy" panose="00000500000000000000"/>
                <a:ea typeface="Lato Medium" panose="020F0502020204030203" pitchFamily="34" charset="0"/>
                <a:cs typeface="Lato Medium" panose="020F0502020204030203" pitchFamily="34" charset="0"/>
              </a:rPr>
              <a:t>60+ balance predominately driven by 6001 Irwin (NJ) - PSEG’s prior year CAM, which is $88K and is anticipated to be collected</a:t>
            </a:r>
          </a:p>
          <a:p>
            <a:pPr marL="285750" indent="-285750">
              <a:buClr>
                <a:schemeClr val="accent2"/>
              </a:buClr>
              <a:buFont typeface="+mj-lt"/>
              <a:buAutoNum type="arabicPeriod"/>
            </a:pPr>
            <a:r>
              <a:rPr lang="en-US" sz="1200" b="1" i="0" u="none" strike="noStrike">
                <a:solidFill>
                  <a:srgbClr val="44546A"/>
                </a:solidFill>
                <a:effectLst/>
                <a:latin typeface="Gilroy" panose="00000500000000000000"/>
              </a:rPr>
              <a:t>Level 2 tenants </a:t>
            </a:r>
            <a:r>
              <a:rPr lang="en-US" sz="1200" i="0" u="none" strike="noStrike">
                <a:solidFill>
                  <a:srgbClr val="44546A"/>
                </a:solidFill>
                <a:effectLst/>
                <a:latin typeface="Gilroy" panose="00000500000000000000"/>
              </a:rPr>
              <a:t>balance </a:t>
            </a:r>
            <a:r>
              <a:rPr lang="en-US" sz="1200">
                <a:solidFill>
                  <a:srgbClr val="44546A"/>
                </a:solidFill>
                <a:latin typeface="Gilroy" panose="00000500000000000000"/>
              </a:rPr>
              <a:t>remains relatively unchanged and is comprised of 17-01 Pollitt (NJ) where Kyodo is disputing electric charges and Philadelphia Hardware’s, at 7 Mary Way (NJ), where the tenant is disputing management fees due to roof issues </a:t>
            </a:r>
            <a:endParaRPr lang="en-US" sz="1200" i="0">
              <a:solidFill>
                <a:srgbClr val="000000"/>
              </a:solidFill>
              <a:effectLst/>
              <a:latin typeface="Arial" panose="020B0604020202020204" pitchFamily="34" charset="0"/>
            </a:endParaRPr>
          </a:p>
          <a:p>
            <a:pPr marL="285750" indent="-285750">
              <a:buClr>
                <a:schemeClr val="accent2"/>
              </a:buClr>
              <a:buFont typeface="+mj-lt"/>
              <a:buAutoNum type="arabicPeriod"/>
            </a:pPr>
            <a:r>
              <a:rPr lang="en-US" sz="1200" b="1">
                <a:solidFill>
                  <a:schemeClr val="tx2"/>
                </a:solidFill>
                <a:latin typeface="Gilroy" panose="00000500000000000000"/>
                <a:ea typeface="Lato Medium"/>
                <a:cs typeface="Lato Medium"/>
              </a:rPr>
              <a:t>Level 3 tenants</a:t>
            </a:r>
            <a:r>
              <a:rPr lang="en-US" sz="1200">
                <a:solidFill>
                  <a:schemeClr val="tx2"/>
                </a:solidFill>
                <a:latin typeface="Gilroy" panose="00000500000000000000"/>
                <a:ea typeface="Lato Medium"/>
                <a:cs typeface="Lato Medium"/>
              </a:rPr>
              <a:t> balance went down. Black Walnut’s $88K 1Q25 60+ day balance was paid, and minimal tenants were added with large 60+ day balance in 2Q25</a:t>
            </a:r>
          </a:p>
          <a:p>
            <a:pPr marL="285750" indent="-285750">
              <a:buClr>
                <a:schemeClr val="accent2"/>
              </a:buClr>
              <a:buFont typeface="+mj-lt"/>
              <a:buAutoNum type="arabicPeriod"/>
            </a:pPr>
            <a:r>
              <a:rPr lang="en-US" sz="1200" b="1">
                <a:solidFill>
                  <a:schemeClr val="tx2"/>
                </a:solidFill>
                <a:latin typeface="Gilroy" panose="00000500000000000000"/>
                <a:ea typeface="Lato Medium"/>
                <a:cs typeface="Lato Medium"/>
              </a:rPr>
              <a:t>Level 4</a:t>
            </a:r>
            <a:r>
              <a:rPr lang="en-US" sz="1200">
                <a:solidFill>
                  <a:schemeClr val="tx2"/>
                </a:solidFill>
                <a:latin typeface="Gilroy" panose="00000500000000000000"/>
                <a:ea typeface="Lato Medium"/>
                <a:cs typeface="Lato Medium"/>
              </a:rPr>
              <a:t> </a:t>
            </a:r>
            <a:r>
              <a:rPr lang="en-US" sz="1200" b="1">
                <a:solidFill>
                  <a:schemeClr val="tx2"/>
                </a:solidFill>
                <a:latin typeface="Gilroy" panose="00000500000000000000"/>
                <a:ea typeface="Lato Medium"/>
                <a:cs typeface="Lato Medium"/>
              </a:rPr>
              <a:t>tenants</a:t>
            </a:r>
            <a:r>
              <a:rPr lang="en-US" sz="1200">
                <a:solidFill>
                  <a:schemeClr val="tx2"/>
                </a:solidFill>
                <a:latin typeface="Gilroy" panose="00000500000000000000"/>
                <a:ea typeface="Lato Medium"/>
                <a:cs typeface="Lato Medium"/>
              </a:rPr>
              <a:t> balance remains</a:t>
            </a:r>
            <a:r>
              <a:rPr lang="en-US" sz="1200">
                <a:solidFill>
                  <a:srgbClr val="44546A"/>
                </a:solidFill>
                <a:latin typeface="Gilroy" panose="00000500000000000000"/>
              </a:rPr>
              <a:t> relatively unchanged predominately driven by  Global Concentrate’s write off of prior $128K 60+ day balance &amp; offset by new tenants</a:t>
            </a:r>
            <a:endParaRPr lang="en-US" sz="1200">
              <a:solidFill>
                <a:schemeClr val="tx2"/>
              </a:solidFill>
              <a:latin typeface="Gilroy" panose="00000500000000000000"/>
              <a:ea typeface="Lato Medium"/>
              <a:cs typeface="Lato Medium"/>
            </a:endParaRPr>
          </a:p>
        </p:txBody>
      </p:sp>
      <p:graphicFrame>
        <p:nvGraphicFramePr>
          <p:cNvPr id="15" name="Table 14">
            <a:extLst>
              <a:ext uri="{FF2B5EF4-FFF2-40B4-BE49-F238E27FC236}">
                <a16:creationId xmlns:a16="http://schemas.microsoft.com/office/drawing/2014/main" id="{4D7C1B9C-7E89-AF3F-1089-092F76C6449C}"/>
              </a:ext>
            </a:extLst>
          </p:cNvPr>
          <p:cNvGraphicFramePr>
            <a:graphicFrameLocks noGrp="1"/>
          </p:cNvGraphicFramePr>
          <p:nvPr/>
        </p:nvGraphicFramePr>
        <p:xfrm>
          <a:off x="9601200" y="2680783"/>
          <a:ext cx="2214978" cy="1389918"/>
        </p:xfrm>
        <a:graphic>
          <a:graphicData uri="http://schemas.openxmlformats.org/drawingml/2006/table">
            <a:tbl>
              <a:tblPr>
                <a:tableStyleId>{F5AB1C69-6EDB-4FF4-983F-18BD219EF322}</a:tableStyleId>
              </a:tblPr>
              <a:tblGrid>
                <a:gridCol w="481081">
                  <a:extLst>
                    <a:ext uri="{9D8B030D-6E8A-4147-A177-3AD203B41FA5}">
                      <a16:colId xmlns:a16="http://schemas.microsoft.com/office/drawing/2014/main" val="745382923"/>
                    </a:ext>
                  </a:extLst>
                </a:gridCol>
                <a:gridCol w="1733897">
                  <a:extLst>
                    <a:ext uri="{9D8B030D-6E8A-4147-A177-3AD203B41FA5}">
                      <a16:colId xmlns:a16="http://schemas.microsoft.com/office/drawing/2014/main" val="1719930403"/>
                    </a:ext>
                  </a:extLst>
                </a:gridCol>
              </a:tblGrid>
              <a:tr h="231653">
                <a:tc>
                  <a:txBody>
                    <a:bodyPr/>
                    <a:lstStyle/>
                    <a:p>
                      <a:pPr algn="ctr" fontAlgn="b"/>
                      <a:r>
                        <a:rPr lang="en-US" sz="1000" b="1" u="none" strike="noStrike">
                          <a:solidFill>
                            <a:schemeClr val="tx2"/>
                          </a:solidFill>
                          <a:effectLst/>
                        </a:rPr>
                        <a:t>Level</a:t>
                      </a:r>
                      <a:endParaRPr lang="en-US" sz="1000" b="1" i="0" u="none" strike="noStrike">
                        <a:solidFill>
                          <a:schemeClr val="tx2"/>
                        </a:solidFill>
                        <a:effectLst/>
                        <a:latin typeface="Aptos" panose="020B0004020202020204" pitchFamily="34" charset="0"/>
                      </a:endParaRPr>
                    </a:p>
                  </a:txBody>
                  <a:tcPr marL="0" marR="0" marT="0" marB="0" anchor="b"/>
                </a:tc>
                <a:tc>
                  <a:txBody>
                    <a:bodyPr/>
                    <a:lstStyle/>
                    <a:p>
                      <a:pPr algn="ctr" fontAlgn="b"/>
                      <a:r>
                        <a:rPr lang="en-US" sz="1000" b="1" u="none" strike="noStrike">
                          <a:solidFill>
                            <a:schemeClr val="tx2"/>
                          </a:solidFill>
                          <a:effectLst/>
                        </a:rPr>
                        <a:t>Description</a:t>
                      </a:r>
                      <a:endParaRPr lang="en-US" sz="1000" b="1" i="0" u="none" strike="noStrike">
                        <a:solidFill>
                          <a:schemeClr val="tx2"/>
                        </a:solidFill>
                        <a:effectLst/>
                        <a:latin typeface="Aptos" panose="020B0004020202020204" pitchFamily="34" charset="0"/>
                      </a:endParaRPr>
                    </a:p>
                  </a:txBody>
                  <a:tcPr marL="0" marR="0" marT="0" marB="0" anchor="b"/>
                </a:tc>
                <a:extLst>
                  <a:ext uri="{0D108BD9-81ED-4DB2-BD59-A6C34878D82A}">
                    <a16:rowId xmlns:a16="http://schemas.microsoft.com/office/drawing/2014/main" val="3501247825"/>
                  </a:ext>
                </a:extLst>
              </a:tr>
              <a:tr h="231653">
                <a:tc>
                  <a:txBody>
                    <a:bodyPr/>
                    <a:lstStyle/>
                    <a:p>
                      <a:pPr algn="ctr" fontAlgn="b"/>
                      <a:r>
                        <a:rPr lang="en-US" sz="1000" u="none" strike="noStrike">
                          <a:solidFill>
                            <a:schemeClr val="tx2"/>
                          </a:solidFill>
                          <a:effectLst/>
                        </a:rPr>
                        <a:t>0</a:t>
                      </a:r>
                      <a:endParaRPr lang="en-US" sz="1000" b="0" i="0" u="none" strike="noStrike">
                        <a:solidFill>
                          <a:schemeClr val="tx2"/>
                        </a:solidFill>
                        <a:effectLst/>
                        <a:latin typeface="Aptos" panose="020B0004020202020204" pitchFamily="34" charset="0"/>
                      </a:endParaRPr>
                    </a:p>
                  </a:txBody>
                  <a:tcPr marL="0" marR="0" marT="0" marB="0" anchor="b"/>
                </a:tc>
                <a:tc>
                  <a:txBody>
                    <a:bodyPr/>
                    <a:lstStyle/>
                    <a:p>
                      <a:pPr algn="ctr" fontAlgn="b"/>
                      <a:r>
                        <a:rPr lang="en-US" sz="1000" u="none" strike="noStrike">
                          <a:solidFill>
                            <a:schemeClr val="tx2"/>
                          </a:solidFill>
                          <a:effectLst/>
                        </a:rPr>
                        <a:t>Known Vacate</a:t>
                      </a:r>
                      <a:endParaRPr lang="en-US" sz="1000" b="0" i="0" u="none" strike="noStrike">
                        <a:solidFill>
                          <a:schemeClr val="tx2"/>
                        </a:solidFill>
                        <a:effectLst/>
                        <a:latin typeface="Aptos"/>
                      </a:endParaRPr>
                    </a:p>
                  </a:txBody>
                  <a:tcPr marL="0" marR="0" marT="0" marB="0" anchor="b"/>
                </a:tc>
                <a:extLst>
                  <a:ext uri="{0D108BD9-81ED-4DB2-BD59-A6C34878D82A}">
                    <a16:rowId xmlns:a16="http://schemas.microsoft.com/office/drawing/2014/main" val="2957074321"/>
                  </a:ext>
                </a:extLst>
              </a:tr>
              <a:tr h="231653">
                <a:tc>
                  <a:txBody>
                    <a:bodyPr/>
                    <a:lstStyle/>
                    <a:p>
                      <a:pPr algn="ctr" fontAlgn="b"/>
                      <a:r>
                        <a:rPr lang="en-US" sz="1000" u="none" strike="noStrike">
                          <a:solidFill>
                            <a:schemeClr val="tx2"/>
                          </a:solidFill>
                          <a:effectLst/>
                        </a:rPr>
                        <a:t>1</a:t>
                      </a:r>
                      <a:endParaRPr lang="en-US" sz="1000" b="0" i="0" u="none" strike="noStrike">
                        <a:solidFill>
                          <a:schemeClr val="tx2"/>
                        </a:solidFill>
                        <a:effectLst/>
                        <a:latin typeface="Aptos" panose="020B0004020202020204" pitchFamily="34" charset="0"/>
                      </a:endParaRPr>
                    </a:p>
                  </a:txBody>
                  <a:tcPr marL="0" marR="0" marT="0" marB="0" anchor="b"/>
                </a:tc>
                <a:tc>
                  <a:txBody>
                    <a:bodyPr/>
                    <a:lstStyle/>
                    <a:p>
                      <a:pPr algn="ctr" fontAlgn="b"/>
                      <a:r>
                        <a:rPr lang="en-US" sz="1000" u="none" strike="noStrike">
                          <a:solidFill>
                            <a:schemeClr val="tx2"/>
                          </a:solidFill>
                          <a:effectLst/>
                        </a:rPr>
                        <a:t>Administrative</a:t>
                      </a:r>
                      <a:endParaRPr lang="en-US" sz="1000" b="0" i="0" u="none" strike="noStrike">
                        <a:solidFill>
                          <a:schemeClr val="tx2"/>
                        </a:solidFill>
                        <a:effectLst/>
                        <a:latin typeface="Aptos"/>
                      </a:endParaRPr>
                    </a:p>
                  </a:txBody>
                  <a:tcPr marL="0" marR="0" marT="0" marB="0" anchor="b"/>
                </a:tc>
                <a:extLst>
                  <a:ext uri="{0D108BD9-81ED-4DB2-BD59-A6C34878D82A}">
                    <a16:rowId xmlns:a16="http://schemas.microsoft.com/office/drawing/2014/main" val="2684194746"/>
                  </a:ext>
                </a:extLst>
              </a:tr>
              <a:tr h="231653">
                <a:tc>
                  <a:txBody>
                    <a:bodyPr/>
                    <a:lstStyle/>
                    <a:p>
                      <a:pPr algn="ctr" fontAlgn="b"/>
                      <a:r>
                        <a:rPr lang="en-US" sz="1000" u="none" strike="noStrike">
                          <a:solidFill>
                            <a:schemeClr val="tx2"/>
                          </a:solidFill>
                          <a:effectLst/>
                        </a:rPr>
                        <a:t>2</a:t>
                      </a:r>
                      <a:endParaRPr lang="en-US" sz="1000" b="0" i="0" u="none" strike="noStrike">
                        <a:solidFill>
                          <a:schemeClr val="tx2"/>
                        </a:solidFill>
                        <a:effectLst/>
                        <a:latin typeface="Aptos" panose="020B0004020202020204" pitchFamily="34" charset="0"/>
                      </a:endParaRPr>
                    </a:p>
                  </a:txBody>
                  <a:tcPr marL="0" marR="0" marT="0" marB="0" anchor="b"/>
                </a:tc>
                <a:tc>
                  <a:txBody>
                    <a:bodyPr/>
                    <a:lstStyle/>
                    <a:p>
                      <a:pPr lvl="0" algn="ctr">
                        <a:buNone/>
                      </a:pPr>
                      <a:r>
                        <a:rPr lang="en-US" sz="1000" u="none" strike="noStrike">
                          <a:solidFill>
                            <a:schemeClr val="tx2"/>
                          </a:solidFill>
                          <a:effectLst/>
                        </a:rPr>
                        <a:t>Disputes</a:t>
                      </a:r>
                      <a:endParaRPr lang="en-US"/>
                    </a:p>
                  </a:txBody>
                  <a:tcPr marL="0" marR="0" marT="0" marB="0" anchor="b"/>
                </a:tc>
                <a:extLst>
                  <a:ext uri="{0D108BD9-81ED-4DB2-BD59-A6C34878D82A}">
                    <a16:rowId xmlns:a16="http://schemas.microsoft.com/office/drawing/2014/main" val="1657825755"/>
                  </a:ext>
                </a:extLst>
              </a:tr>
              <a:tr h="231653">
                <a:tc>
                  <a:txBody>
                    <a:bodyPr/>
                    <a:lstStyle/>
                    <a:p>
                      <a:pPr algn="ctr" fontAlgn="b"/>
                      <a:r>
                        <a:rPr lang="en-US" sz="1000" u="none" strike="noStrike">
                          <a:solidFill>
                            <a:schemeClr val="tx2"/>
                          </a:solidFill>
                          <a:effectLst/>
                        </a:rPr>
                        <a:t>3</a:t>
                      </a:r>
                      <a:endParaRPr lang="en-US" sz="1000" b="0" i="0" u="none" strike="noStrike">
                        <a:solidFill>
                          <a:schemeClr val="tx2"/>
                        </a:solidFill>
                        <a:effectLst/>
                        <a:latin typeface="Aptos" panose="020B0004020202020204" pitchFamily="34" charset="0"/>
                      </a:endParaRPr>
                    </a:p>
                  </a:txBody>
                  <a:tcPr marL="0" marR="0" marT="0" marB="0" anchor="b"/>
                </a:tc>
                <a:tc>
                  <a:txBody>
                    <a:bodyPr/>
                    <a:lstStyle/>
                    <a:p>
                      <a:pPr algn="ctr" fontAlgn="b"/>
                      <a:r>
                        <a:rPr lang="en-US" sz="1000" u="none" strike="noStrike">
                          <a:solidFill>
                            <a:schemeClr val="tx2"/>
                          </a:solidFill>
                          <a:effectLst/>
                        </a:rPr>
                        <a:t>Payment Plans/Watchlist</a:t>
                      </a:r>
                    </a:p>
                  </a:txBody>
                  <a:tcPr marL="0" marR="0" marT="0" marB="0" anchor="b"/>
                </a:tc>
                <a:extLst>
                  <a:ext uri="{0D108BD9-81ED-4DB2-BD59-A6C34878D82A}">
                    <a16:rowId xmlns:a16="http://schemas.microsoft.com/office/drawing/2014/main" val="2886084103"/>
                  </a:ext>
                </a:extLst>
              </a:tr>
              <a:tr h="231653">
                <a:tc>
                  <a:txBody>
                    <a:bodyPr/>
                    <a:lstStyle/>
                    <a:p>
                      <a:pPr algn="ctr" fontAlgn="b"/>
                      <a:r>
                        <a:rPr lang="en-US" sz="1000" u="none" strike="noStrike">
                          <a:solidFill>
                            <a:schemeClr val="tx2"/>
                          </a:solidFill>
                          <a:effectLst/>
                        </a:rPr>
                        <a:t>4</a:t>
                      </a:r>
                      <a:endParaRPr lang="en-US" sz="1000" b="0" i="0" u="none" strike="noStrike">
                        <a:solidFill>
                          <a:schemeClr val="tx2"/>
                        </a:solidFill>
                        <a:effectLst/>
                        <a:latin typeface="Aptos" panose="020B0004020202020204" pitchFamily="34" charset="0"/>
                      </a:endParaRPr>
                    </a:p>
                  </a:txBody>
                  <a:tcPr marL="0" marR="0" marT="0" marB="0" anchor="b"/>
                </a:tc>
                <a:tc>
                  <a:txBody>
                    <a:bodyPr/>
                    <a:lstStyle/>
                    <a:p>
                      <a:pPr algn="ctr" fontAlgn="b"/>
                      <a:r>
                        <a:rPr lang="en-US" sz="1000" u="none" strike="noStrike">
                          <a:solidFill>
                            <a:schemeClr val="tx2"/>
                          </a:solidFill>
                          <a:effectLst/>
                        </a:rPr>
                        <a:t> Eviction / Past Tenant</a:t>
                      </a:r>
                      <a:endParaRPr lang="en-US" sz="1000" b="0" i="0" u="none" strike="noStrike">
                        <a:solidFill>
                          <a:schemeClr val="tx2"/>
                        </a:solidFill>
                        <a:effectLst/>
                        <a:latin typeface="Aptos"/>
                      </a:endParaRPr>
                    </a:p>
                  </a:txBody>
                  <a:tcPr marL="0" marR="0" marT="0" marB="0" anchor="b"/>
                </a:tc>
                <a:extLst>
                  <a:ext uri="{0D108BD9-81ED-4DB2-BD59-A6C34878D82A}">
                    <a16:rowId xmlns:a16="http://schemas.microsoft.com/office/drawing/2014/main" val="1373586549"/>
                  </a:ext>
                </a:extLst>
              </a:tr>
            </a:tbl>
          </a:graphicData>
        </a:graphic>
      </p:graphicFrame>
      <p:sp>
        <p:nvSpPr>
          <p:cNvPr id="5" name="TextBox 4">
            <a:extLst>
              <a:ext uri="{FF2B5EF4-FFF2-40B4-BE49-F238E27FC236}">
                <a16:creationId xmlns:a16="http://schemas.microsoft.com/office/drawing/2014/main" id="{37CADCD6-DEFC-4DEC-E3BA-5CC71935B467}"/>
              </a:ext>
            </a:extLst>
          </p:cNvPr>
          <p:cNvSpPr txBox="1"/>
          <p:nvPr/>
        </p:nvSpPr>
        <p:spPr>
          <a:xfrm>
            <a:off x="718262" y="4896047"/>
            <a:ext cx="10997488" cy="1431097"/>
          </a:xfrm>
          <a:prstGeom prst="rect">
            <a:avLst/>
          </a:prstGeom>
          <a:solidFill>
            <a:schemeClr val="bg1">
              <a:lumMod val="95000"/>
            </a:schemeClr>
          </a:solidFill>
        </p:spPr>
        <p:txBody>
          <a:bodyPr wrap="square" lIns="91440" tIns="45720" rIns="91440" bIns="45720" anchor="t">
            <a:spAutoFit/>
          </a:bodyPr>
          <a:lstStyle/>
          <a:p>
            <a:pPr>
              <a:buClr>
                <a:schemeClr val="accent2"/>
              </a:buClr>
            </a:pPr>
            <a:r>
              <a:rPr lang="en-US" sz="900">
                <a:solidFill>
                  <a:schemeClr val="tx2"/>
                </a:solidFill>
                <a:latin typeface="Gilroy" panose="00000500000000000000"/>
                <a:ea typeface="Lato Medium"/>
                <a:cs typeface="Lato Medium"/>
              </a:rPr>
              <a:t>2 new tenants added to the </a:t>
            </a:r>
            <a:r>
              <a:rPr lang="en-US" sz="900" b="1">
                <a:solidFill>
                  <a:schemeClr val="tx2"/>
                </a:solidFill>
                <a:latin typeface="Gilroy" panose="00000500000000000000"/>
                <a:ea typeface="Lato Medium"/>
                <a:cs typeface="Lato Medium"/>
              </a:rPr>
              <a:t>Level 4</a:t>
            </a:r>
            <a:r>
              <a:rPr lang="en-US" sz="900">
                <a:solidFill>
                  <a:schemeClr val="tx2"/>
                </a:solidFill>
                <a:latin typeface="Gilroy" panose="00000500000000000000"/>
                <a:ea typeface="Lato Medium"/>
                <a:cs typeface="Lato Medium"/>
              </a:rPr>
              <a:t> default pool </a:t>
            </a:r>
            <a:endParaRPr lang="en-US" sz="900">
              <a:solidFill>
                <a:schemeClr val="tx2"/>
              </a:solidFill>
              <a:ea typeface="Calibri"/>
              <a:cs typeface="Calibri"/>
            </a:endParaRPr>
          </a:p>
          <a:p>
            <a:pPr lvl="2" fontAlgn="base">
              <a:lnSpc>
                <a:spcPts val="1725"/>
              </a:lnSpc>
              <a:buFont typeface="Arial" panose="020B0604020202020204" pitchFamily="34" charset="0"/>
              <a:buChar char="•"/>
            </a:pPr>
            <a:r>
              <a:rPr lang="en-US" sz="900">
                <a:solidFill>
                  <a:srgbClr val="44546A"/>
                </a:solidFill>
                <a:latin typeface="Gilroy" panose="00000500000000000000"/>
              </a:rPr>
              <a:t>CTL Global Inc in Chicago (11697 Grand) - TT terminated lease and is paying lease termination fee over 3 months; Natural LXD 4/30/2029; $0 60+ day balance</a:t>
            </a:r>
          </a:p>
          <a:p>
            <a:pPr lvl="2" fontAlgn="base">
              <a:lnSpc>
                <a:spcPts val="1725"/>
              </a:lnSpc>
              <a:buFont typeface="Arial" panose="020B0604020202020204" pitchFamily="34" charset="0"/>
              <a:buChar char="•"/>
            </a:pPr>
            <a:r>
              <a:rPr lang="en-US" sz="900" b="0" i="0" u="none" strike="noStrike">
                <a:solidFill>
                  <a:srgbClr val="44546A"/>
                </a:solidFill>
                <a:effectLst/>
                <a:latin typeface="Gilroy" panose="00000500000000000000"/>
              </a:rPr>
              <a:t>MAGIC SCREEN PRINT LLC, and RETRO VERT, LLC in Atlanta (4507 Mills) -  executed an early termination agreement and will vacate end of July.  Natural LXD 9/30/2027; $0 60+ day balance</a:t>
            </a:r>
          </a:p>
          <a:p>
            <a:pPr>
              <a:buClr>
                <a:schemeClr val="accent2"/>
              </a:buClr>
            </a:pPr>
            <a:r>
              <a:rPr lang="en-US" sz="900">
                <a:solidFill>
                  <a:srgbClr val="44546A"/>
                </a:solidFill>
                <a:latin typeface="Gilroy" panose="00000500000000000000"/>
              </a:rPr>
              <a:t>2 new tenants added to the Level 3 payment plan pool</a:t>
            </a:r>
          </a:p>
          <a:p>
            <a:pPr lvl="2" fontAlgn="base">
              <a:lnSpc>
                <a:spcPts val="1725"/>
              </a:lnSpc>
              <a:buFont typeface="Arial" panose="020B0604020202020204" pitchFamily="34" charset="0"/>
              <a:buChar char="•"/>
            </a:pPr>
            <a:r>
              <a:rPr lang="en-US" sz="900">
                <a:solidFill>
                  <a:srgbClr val="44546A"/>
                </a:solidFill>
                <a:latin typeface="Gilroy" panose="00000500000000000000"/>
              </a:rPr>
              <a:t>Will-Moor School of Gymnastics in Greater Philadelphia (2036 Briggs) - TT occupies ~15K SF and has requested a payment plan; $4K 60+ day balance</a:t>
            </a:r>
          </a:p>
          <a:p>
            <a:pPr lvl="2" fontAlgn="base">
              <a:lnSpc>
                <a:spcPts val="1725"/>
              </a:lnSpc>
              <a:buFont typeface="Arial" panose="020B0604020202020204" pitchFamily="34" charset="0"/>
              <a:buChar char="•"/>
            </a:pPr>
            <a:r>
              <a:rPr lang="en-US" sz="900">
                <a:solidFill>
                  <a:srgbClr val="44546A"/>
                </a:solidFill>
                <a:latin typeface="Gilroy" panose="00000500000000000000"/>
              </a:rPr>
              <a:t>Tex Sun Shade in Texas (12150 Shiloh) - TT occupies 11K SF and had an NSF in June but does not have a major balance issue. $0 60+ day balance</a:t>
            </a:r>
          </a:p>
          <a:p>
            <a:pPr lvl="2" fontAlgn="base">
              <a:lnSpc>
                <a:spcPts val="1725"/>
              </a:lnSpc>
              <a:buFont typeface="Arial" panose="020B0604020202020204" pitchFamily="34" charset="0"/>
              <a:buChar char="•"/>
            </a:pPr>
            <a:endParaRPr lang="en-US" sz="900" b="0" i="0">
              <a:solidFill>
                <a:srgbClr val="000000"/>
              </a:solidFill>
              <a:effectLst/>
              <a:latin typeface="Arial" panose="020B0604020202020204" pitchFamily="34" charset="0"/>
            </a:endParaRPr>
          </a:p>
        </p:txBody>
      </p:sp>
      <p:sp>
        <p:nvSpPr>
          <p:cNvPr id="6" name="Rectangle 5">
            <a:extLst>
              <a:ext uri="{FF2B5EF4-FFF2-40B4-BE49-F238E27FC236}">
                <a16:creationId xmlns:a16="http://schemas.microsoft.com/office/drawing/2014/main" id="{EA79FD14-5461-CBE2-75CB-F88AAC20D5AA}"/>
              </a:ext>
            </a:extLst>
          </p:cNvPr>
          <p:cNvSpPr/>
          <p:nvPr/>
        </p:nvSpPr>
        <p:spPr>
          <a:xfrm>
            <a:off x="718262" y="4635273"/>
            <a:ext cx="11097916" cy="266654"/>
          </a:xfrm>
          <a:prstGeom prst="rect">
            <a:avLst/>
          </a:prstGeom>
          <a:gradFill flip="none" rotWithShape="1">
            <a:gsLst>
              <a:gs pos="11000">
                <a:srgbClr val="869FB7"/>
              </a:gs>
              <a:gs pos="100000">
                <a:srgbClr val="869FB7">
                  <a:shade val="67500"/>
                  <a:satMod val="115000"/>
                  <a:alpha val="0"/>
                </a:srgbClr>
              </a:gs>
              <a:gs pos="100000">
                <a:srgbClr val="869FB7">
                  <a:shade val="100000"/>
                  <a:satMod val="115000"/>
                </a:srgb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a:t>New Activity emerging in Q1</a:t>
            </a:r>
          </a:p>
        </p:txBody>
      </p:sp>
      <p:graphicFrame>
        <p:nvGraphicFramePr>
          <p:cNvPr id="11" name="Chart 10">
            <a:extLst>
              <a:ext uri="{FF2B5EF4-FFF2-40B4-BE49-F238E27FC236}">
                <a16:creationId xmlns:a16="http://schemas.microsoft.com/office/drawing/2014/main" id="{62C8535D-13E6-4FB2-A7D9-5D4D6B7088EE}"/>
              </a:ext>
              <a:ext uri="{147F2762-F138-4A5C-976F-8EAC2B608ADB}">
                <a16:predDERef xmlns:a16="http://schemas.microsoft.com/office/drawing/2014/main" pred="{2E3200F6-3DFE-47B2-8D6F-0B60AABF705D}"/>
              </a:ext>
            </a:extLst>
          </p:cNvPr>
          <p:cNvGraphicFramePr>
            <a:graphicFrameLocks/>
          </p:cNvGraphicFramePr>
          <p:nvPr/>
        </p:nvGraphicFramePr>
        <p:xfrm>
          <a:off x="762556" y="2514481"/>
          <a:ext cx="8629094" cy="191693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800629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2F99B-A694-2BD5-6618-54B963B11C4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55E46F5-6332-2188-826B-83161E9BA2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4" name="think-cell data - do not delete" hidden="1">
                        <a:extLst>
                          <a:ext uri="{FF2B5EF4-FFF2-40B4-BE49-F238E27FC236}">
                            <a16:creationId xmlns:a16="http://schemas.microsoft.com/office/drawing/2014/main" id="{655E46F5-6332-2188-826B-83161E9BA2A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E95556A-C785-4317-33F4-BCC6D88CECEA}"/>
              </a:ext>
            </a:extLst>
          </p:cNvPr>
          <p:cNvSpPr>
            <a:spLocks noGrp="1"/>
          </p:cNvSpPr>
          <p:nvPr>
            <p:ph type="title"/>
          </p:nvPr>
        </p:nvSpPr>
        <p:spPr>
          <a:xfrm>
            <a:off x="733980" y="520327"/>
            <a:ext cx="10072437" cy="685481"/>
          </a:xfrm>
        </p:spPr>
        <p:txBody>
          <a:bodyPr vert="horz"/>
          <a:lstStyle/>
          <a:p>
            <a:r>
              <a:rPr lang="en-US"/>
              <a:t>Fund 2 | Level 4 Tenants</a:t>
            </a:r>
          </a:p>
        </p:txBody>
      </p:sp>
      <p:sp>
        <p:nvSpPr>
          <p:cNvPr id="12" name="TextBox 11">
            <a:extLst>
              <a:ext uri="{FF2B5EF4-FFF2-40B4-BE49-F238E27FC236}">
                <a16:creationId xmlns:a16="http://schemas.microsoft.com/office/drawing/2014/main" id="{29715199-1C6B-DF9E-A882-34118E3E395C}"/>
              </a:ext>
            </a:extLst>
          </p:cNvPr>
          <p:cNvSpPr txBox="1"/>
          <p:nvPr/>
        </p:nvSpPr>
        <p:spPr>
          <a:xfrm>
            <a:off x="632538" y="1231787"/>
            <a:ext cx="5377737" cy="338554"/>
          </a:xfrm>
          <a:prstGeom prst="rect">
            <a:avLst/>
          </a:prstGeom>
          <a:noFill/>
        </p:spPr>
        <p:txBody>
          <a:bodyPr wrap="square" rtlCol="0">
            <a:spAutoFit/>
          </a:bodyPr>
          <a:lstStyle/>
          <a:p>
            <a:r>
              <a:rPr lang="en-US" sz="1600" b="1">
                <a:solidFill>
                  <a:schemeClr val="accent1">
                    <a:lumMod val="50000"/>
                  </a:schemeClr>
                </a:solidFill>
                <a:latin typeface="Gilroy"/>
                <a:ea typeface="+mj-ea"/>
                <a:cs typeface="Lato"/>
              </a:rPr>
              <a:t>Detail of Level 4 Tenants</a:t>
            </a:r>
          </a:p>
        </p:txBody>
      </p:sp>
      <p:graphicFrame>
        <p:nvGraphicFramePr>
          <p:cNvPr id="8" name="Table 7">
            <a:extLst>
              <a:ext uri="{FF2B5EF4-FFF2-40B4-BE49-F238E27FC236}">
                <a16:creationId xmlns:a16="http://schemas.microsoft.com/office/drawing/2014/main" id="{31BA7FB9-F9F1-4FAE-B309-A40FD58F8493}"/>
              </a:ext>
            </a:extLst>
          </p:cNvPr>
          <p:cNvGraphicFramePr>
            <a:graphicFrameLocks noGrp="1"/>
          </p:cNvGraphicFramePr>
          <p:nvPr/>
        </p:nvGraphicFramePr>
        <p:xfrm>
          <a:off x="733980" y="1621306"/>
          <a:ext cx="10943668" cy="4118930"/>
        </p:xfrm>
        <a:graphic>
          <a:graphicData uri="http://schemas.openxmlformats.org/drawingml/2006/table">
            <a:tbl>
              <a:tblPr/>
              <a:tblGrid>
                <a:gridCol w="431990">
                  <a:extLst>
                    <a:ext uri="{9D8B030D-6E8A-4147-A177-3AD203B41FA5}">
                      <a16:colId xmlns:a16="http://schemas.microsoft.com/office/drawing/2014/main" val="802105554"/>
                    </a:ext>
                  </a:extLst>
                </a:gridCol>
                <a:gridCol w="1015255">
                  <a:extLst>
                    <a:ext uri="{9D8B030D-6E8A-4147-A177-3AD203B41FA5}">
                      <a16:colId xmlns:a16="http://schemas.microsoft.com/office/drawing/2014/main" val="1017048537"/>
                    </a:ext>
                  </a:extLst>
                </a:gridCol>
                <a:gridCol w="2188646">
                  <a:extLst>
                    <a:ext uri="{9D8B030D-6E8A-4147-A177-3AD203B41FA5}">
                      <a16:colId xmlns:a16="http://schemas.microsoft.com/office/drawing/2014/main" val="1469169065"/>
                    </a:ext>
                  </a:extLst>
                </a:gridCol>
                <a:gridCol w="854977">
                  <a:extLst>
                    <a:ext uri="{9D8B030D-6E8A-4147-A177-3AD203B41FA5}">
                      <a16:colId xmlns:a16="http://schemas.microsoft.com/office/drawing/2014/main" val="2417711350"/>
                    </a:ext>
                  </a:extLst>
                </a:gridCol>
                <a:gridCol w="467988">
                  <a:extLst>
                    <a:ext uri="{9D8B030D-6E8A-4147-A177-3AD203B41FA5}">
                      <a16:colId xmlns:a16="http://schemas.microsoft.com/office/drawing/2014/main" val="1361451326"/>
                    </a:ext>
                  </a:extLst>
                </a:gridCol>
                <a:gridCol w="746971">
                  <a:extLst>
                    <a:ext uri="{9D8B030D-6E8A-4147-A177-3AD203B41FA5}">
                      <a16:colId xmlns:a16="http://schemas.microsoft.com/office/drawing/2014/main" val="662610172"/>
                    </a:ext>
                  </a:extLst>
                </a:gridCol>
                <a:gridCol w="431990">
                  <a:extLst>
                    <a:ext uri="{9D8B030D-6E8A-4147-A177-3AD203B41FA5}">
                      <a16:colId xmlns:a16="http://schemas.microsoft.com/office/drawing/2014/main" val="714238194"/>
                    </a:ext>
                  </a:extLst>
                </a:gridCol>
                <a:gridCol w="431990">
                  <a:extLst>
                    <a:ext uri="{9D8B030D-6E8A-4147-A177-3AD203B41FA5}">
                      <a16:colId xmlns:a16="http://schemas.microsoft.com/office/drawing/2014/main" val="1899668275"/>
                    </a:ext>
                  </a:extLst>
                </a:gridCol>
                <a:gridCol w="539984">
                  <a:extLst>
                    <a:ext uri="{9D8B030D-6E8A-4147-A177-3AD203B41FA5}">
                      <a16:colId xmlns:a16="http://schemas.microsoft.com/office/drawing/2014/main" val="264289547"/>
                    </a:ext>
                  </a:extLst>
                </a:gridCol>
                <a:gridCol w="548981">
                  <a:extLst>
                    <a:ext uri="{9D8B030D-6E8A-4147-A177-3AD203B41FA5}">
                      <a16:colId xmlns:a16="http://schemas.microsoft.com/office/drawing/2014/main" val="2172458165"/>
                    </a:ext>
                  </a:extLst>
                </a:gridCol>
                <a:gridCol w="3284896">
                  <a:extLst>
                    <a:ext uri="{9D8B030D-6E8A-4147-A177-3AD203B41FA5}">
                      <a16:colId xmlns:a16="http://schemas.microsoft.com/office/drawing/2014/main" val="2789684081"/>
                    </a:ext>
                  </a:extLst>
                </a:gridCol>
              </a:tblGrid>
              <a:tr h="251416">
                <a:tc>
                  <a:txBody>
                    <a:bodyPr/>
                    <a:lstStyle/>
                    <a:p>
                      <a:pPr algn="ctr" fontAlgn="ctr"/>
                      <a:r>
                        <a:rPr lang="en-US" sz="1000" b="1" i="0" u="none" strike="noStrike">
                          <a:solidFill>
                            <a:srgbClr val="FFFFFF"/>
                          </a:solidFill>
                          <a:effectLst/>
                          <a:latin typeface="Aptos" panose="020B0004020202020204" pitchFamily="34" charset="0"/>
                        </a:rPr>
                        <a:t>Status</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413" marR="413" marT="413"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Property</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413" marR="413" marT="413"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Tenant</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413" marR="413" marT="413"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Credit Score</a:t>
                      </a:r>
                    </a:p>
                  </a:txBody>
                  <a:tcPr marL="413" marR="413" marT="413"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SF</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413" marR="413" marT="413"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In-Place Rent</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413" marR="413" marT="413"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Q1 25 Risk</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413" marR="413" marT="413"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Q2 25 Risk</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413" marR="413" marT="413"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0-60 Days Balance</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413" marR="413" marT="413"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60+ Days Balance</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413" marR="413" marT="413"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Notes</a:t>
                      </a:r>
                      <a:r>
                        <a:rPr lang="en-US" sz="1000" b="0" i="0" u="none" strike="noStrike">
                          <a:solidFill>
                            <a:srgbClr val="FFFFFF"/>
                          </a:solidFill>
                          <a:effectLst/>
                          <a:latin typeface="Aptos" panose="020B0004020202020204" pitchFamily="34" charset="0"/>
                        </a:rPr>
                        <a:t>​</a:t>
                      </a:r>
                      <a:endParaRPr lang="en-US" sz="1000" b="1" i="0" u="none" strike="noStrike">
                        <a:solidFill>
                          <a:srgbClr val="FFFFFF"/>
                        </a:solidFill>
                        <a:effectLst/>
                        <a:latin typeface="Aptos" panose="020B0004020202020204" pitchFamily="34" charset="0"/>
                      </a:endParaRPr>
                    </a:p>
                  </a:txBody>
                  <a:tcPr marL="413" marR="413" marT="413" marB="0" anchor="ctr">
                    <a:lnL>
                      <a:noFill/>
                    </a:lnL>
                    <a:lnR>
                      <a:noFill/>
                    </a:lnR>
                    <a:lnT>
                      <a:noFill/>
                    </a:lnT>
                    <a:lnB>
                      <a:noFill/>
                    </a:lnB>
                    <a:solidFill>
                      <a:srgbClr val="905A00"/>
                    </a:solidFill>
                  </a:tcPr>
                </a:tc>
                <a:extLst>
                  <a:ext uri="{0D108BD9-81ED-4DB2-BD59-A6C34878D82A}">
                    <a16:rowId xmlns:a16="http://schemas.microsoft.com/office/drawing/2014/main" val="2906750679"/>
                  </a:ext>
                </a:extLst>
              </a:tr>
              <a:tr h="244127">
                <a:tc>
                  <a:txBody>
                    <a:bodyPr/>
                    <a:lstStyle/>
                    <a:p>
                      <a:pPr algn="l" fontAlgn="ctr"/>
                      <a:r>
                        <a:rPr lang="en-US" sz="1000" b="0" i="0" u="none" strike="noStrike">
                          <a:solidFill>
                            <a:srgbClr val="000000"/>
                          </a:solidFill>
                          <a:effectLst/>
                          <a:latin typeface="Aptos" panose="020B0004020202020204" pitchFamily="34" charset="0"/>
                        </a:rPr>
                        <a:t>Active​</a:t>
                      </a:r>
                    </a:p>
                  </a:txBody>
                  <a:tcPr marL="413" marR="413" marT="413"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4000 Dan Morton Dr (xtxmorto)​</a:t>
                      </a:r>
                    </a:p>
                  </a:txBody>
                  <a:tcPr marL="413" marR="413" marT="413" marB="0" anchor="ctr">
                    <a:lnL>
                      <a:noFill/>
                    </a:lnL>
                    <a:lnR>
                      <a:noFill/>
                    </a:lnR>
                    <a:lnT>
                      <a:noFill/>
                    </a:lnT>
                    <a:lnB>
                      <a:noFill/>
                    </a:lnB>
                    <a:solidFill>
                      <a:srgbClr val="FFEED3"/>
                    </a:solidFill>
                  </a:tcPr>
                </a:tc>
                <a:tc>
                  <a:txBody>
                    <a:bodyPr/>
                    <a:lstStyle/>
                    <a:p>
                      <a:pPr algn="l" fontAlgn="ctr"/>
                      <a:r>
                        <a:rPr lang="fr-FR" sz="1000" b="0" i="0" u="none" strike="noStrike">
                          <a:solidFill>
                            <a:srgbClr val="000000"/>
                          </a:solidFill>
                          <a:effectLst/>
                          <a:latin typeface="Aptos" panose="020B0004020202020204" pitchFamily="34" charset="0"/>
                        </a:rPr>
                        <a:t>TexPac Hide &amp; Skin, LTD (t0000522)​</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 </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77,536​</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$4.20​</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4​</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4​</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$91,853</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$686,837</a:t>
                      </a:r>
                    </a:p>
                  </a:txBody>
                  <a:tcPr marL="413" marR="413" marT="413" marB="0" anchor="ctr">
                    <a:lnL>
                      <a:noFill/>
                    </a:lnL>
                    <a:lnR>
                      <a:noFill/>
                    </a:lnR>
                    <a:lnT>
                      <a:noFill/>
                    </a:lnT>
                    <a:lnB>
                      <a:noFill/>
                    </a:lnB>
                    <a:solidFill>
                      <a:srgbClr val="FFEED3"/>
                    </a:solidFill>
                  </a:tcPr>
                </a:tc>
                <a:tc>
                  <a:txBody>
                    <a:bodyPr/>
                    <a:lstStyle/>
                    <a:p>
                      <a:pPr algn="l" fontAlgn="ctr"/>
                      <a:r>
                        <a:rPr lang="en-US" sz="1000" b="0" i="0" u="none" strike="noStrike">
                          <a:solidFill>
                            <a:schemeClr val="tx1"/>
                          </a:solidFill>
                          <a:effectLst/>
                          <a:latin typeface="Aptos" panose="020B0004020202020204" pitchFamily="34" charset="0"/>
                        </a:rPr>
                        <a:t>LL has possession; Lawsuit filed and TT countersued LL.  Continuing billings per legal and collection efforts have not been successful to date</a:t>
                      </a:r>
                    </a:p>
                  </a:txBody>
                  <a:tcPr marL="413" marR="413" marT="413" marB="0" anchor="ctr">
                    <a:lnL>
                      <a:noFill/>
                    </a:lnL>
                    <a:lnR>
                      <a:noFill/>
                    </a:lnR>
                    <a:lnT>
                      <a:noFill/>
                    </a:lnT>
                    <a:lnB>
                      <a:noFill/>
                    </a:lnB>
                    <a:solidFill>
                      <a:srgbClr val="FFEED3"/>
                    </a:solidFill>
                  </a:tcPr>
                </a:tc>
                <a:extLst>
                  <a:ext uri="{0D108BD9-81ED-4DB2-BD59-A6C34878D82A}">
                    <a16:rowId xmlns:a16="http://schemas.microsoft.com/office/drawing/2014/main" val="2637179451"/>
                  </a:ext>
                </a:extLst>
              </a:tr>
              <a:tr h="244127">
                <a:tc>
                  <a:txBody>
                    <a:bodyPr/>
                    <a:lstStyle/>
                    <a:p>
                      <a:pPr algn="l" fontAlgn="ctr"/>
                      <a:r>
                        <a:rPr lang="en-US" sz="1000" b="0" i="0" u="none" strike="noStrike">
                          <a:solidFill>
                            <a:srgbClr val="000000"/>
                          </a:solidFill>
                          <a:effectLst/>
                          <a:latin typeface="Aptos" panose="020B0004020202020204" pitchFamily="34" charset="0"/>
                        </a:rPr>
                        <a:t>Active​</a:t>
                      </a:r>
                    </a:p>
                  </a:txBody>
                  <a:tcPr marL="413" marR="413" marT="41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220 Route 70 (xnj220r)​</a:t>
                      </a:r>
                    </a:p>
                  </a:txBody>
                  <a:tcPr marL="413" marR="413" marT="41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Simonik Transportation &amp; Warehousing Group, LLC (t0001151)​</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23,545​</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$8.75​</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4 ​</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4 ​</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$35,565</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$459,614</a:t>
                      </a:r>
                    </a:p>
                  </a:txBody>
                  <a:tcPr marL="413" marR="413" marT="413" marB="0" anchor="ctr">
                    <a:lnL>
                      <a:noFill/>
                    </a:lnL>
                    <a:lnR>
                      <a:noFill/>
                    </a:lnR>
                    <a:lnT>
                      <a:noFill/>
                    </a:lnT>
                    <a:lnB>
                      <a:noFill/>
                    </a:lnB>
                    <a:solidFill>
                      <a:srgbClr val="FFFFFF"/>
                    </a:solidFill>
                  </a:tcPr>
                </a:tc>
                <a:tc>
                  <a:txBody>
                    <a:bodyPr/>
                    <a:lstStyle/>
                    <a:p>
                      <a:pPr algn="l" fontAlgn="ctr"/>
                      <a:r>
                        <a:rPr lang="en-US" sz="1000" b="0" i="0" u="none" strike="noStrike">
                          <a:solidFill>
                            <a:schemeClr val="tx1"/>
                          </a:solidFill>
                          <a:effectLst/>
                          <a:latin typeface="Aptos" panose="020B0004020202020204" pitchFamily="34" charset="0"/>
                        </a:rPr>
                        <a:t>Tenant filed for bankruptcy write-off pending. $12K has been received from Bankruptcy court. Landlord has possession of the suite.</a:t>
                      </a:r>
                    </a:p>
                  </a:txBody>
                  <a:tcPr marL="413" marR="413" marT="413" marB="0" anchor="ctr">
                    <a:lnL>
                      <a:noFill/>
                    </a:lnL>
                    <a:lnR>
                      <a:noFill/>
                    </a:lnR>
                    <a:lnT>
                      <a:noFill/>
                    </a:lnT>
                    <a:lnB>
                      <a:noFill/>
                    </a:lnB>
                    <a:solidFill>
                      <a:srgbClr val="FFFFFF"/>
                    </a:solidFill>
                  </a:tcPr>
                </a:tc>
                <a:extLst>
                  <a:ext uri="{0D108BD9-81ED-4DB2-BD59-A6C34878D82A}">
                    <a16:rowId xmlns:a16="http://schemas.microsoft.com/office/drawing/2014/main" val="2654221404"/>
                  </a:ext>
                </a:extLst>
              </a:tr>
              <a:tr h="244127">
                <a:tc>
                  <a:txBody>
                    <a:bodyPr/>
                    <a:lstStyle/>
                    <a:p>
                      <a:pPr algn="l" fontAlgn="ctr"/>
                      <a:r>
                        <a:rPr lang="en-US" sz="1000" b="0" i="0" u="none" strike="noStrike">
                          <a:solidFill>
                            <a:srgbClr val="000000"/>
                          </a:solidFill>
                          <a:effectLst/>
                          <a:latin typeface="Aptos" panose="020B0004020202020204" pitchFamily="34" charset="0"/>
                        </a:rPr>
                        <a:t>Active​</a:t>
                      </a:r>
                    </a:p>
                  </a:txBody>
                  <a:tcPr marL="413" marR="413" marT="413"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220 Route 70 (xnj220r)​</a:t>
                      </a:r>
                    </a:p>
                  </a:txBody>
                  <a:tcPr marL="413" marR="413" marT="413"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RPI Industries Inc. (t0000598)​</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 </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60,880​</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$6.97​</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4 ​</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4 ​</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$80,389</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$225,090</a:t>
                      </a:r>
                    </a:p>
                  </a:txBody>
                  <a:tcPr marL="413" marR="413" marT="413" marB="0" anchor="ctr">
                    <a:lnL>
                      <a:noFill/>
                    </a:lnL>
                    <a:lnR>
                      <a:noFill/>
                    </a:lnR>
                    <a:lnT>
                      <a:noFill/>
                    </a:lnT>
                    <a:lnB>
                      <a:noFill/>
                    </a:lnB>
                    <a:solidFill>
                      <a:srgbClr val="FFEED3"/>
                    </a:solidFill>
                  </a:tcPr>
                </a:tc>
                <a:tc>
                  <a:txBody>
                    <a:bodyPr/>
                    <a:lstStyle/>
                    <a:p>
                      <a:pPr algn="l" fontAlgn="ctr"/>
                      <a:r>
                        <a:rPr lang="en-US" sz="1000" b="0" i="0" u="none" strike="noStrike">
                          <a:solidFill>
                            <a:schemeClr val="tx1"/>
                          </a:solidFill>
                          <a:effectLst/>
                          <a:latin typeface="Aptos" panose="020B0004020202020204" pitchFamily="34" charset="0"/>
                        </a:rPr>
                        <a:t>Settlement for $240K to be amortized into new lease anticipated to be executed week of 5/27/25.  TT downsizing at property and upon execution will likely be moved to the Level 3 pool. Collection anticipated for approx. $175K of this amount. </a:t>
                      </a:r>
                    </a:p>
                  </a:txBody>
                  <a:tcPr marL="413" marR="413" marT="413" marB="0" anchor="ctr">
                    <a:lnL>
                      <a:noFill/>
                    </a:lnL>
                    <a:lnR>
                      <a:noFill/>
                    </a:lnR>
                    <a:lnT>
                      <a:noFill/>
                    </a:lnT>
                    <a:lnB>
                      <a:noFill/>
                    </a:lnB>
                    <a:solidFill>
                      <a:srgbClr val="FFEED3"/>
                    </a:solidFill>
                  </a:tcPr>
                </a:tc>
                <a:extLst>
                  <a:ext uri="{0D108BD9-81ED-4DB2-BD59-A6C34878D82A}">
                    <a16:rowId xmlns:a16="http://schemas.microsoft.com/office/drawing/2014/main" val="2539546732"/>
                  </a:ext>
                </a:extLst>
              </a:tr>
              <a:tr h="244127">
                <a:tc>
                  <a:txBody>
                    <a:bodyPr/>
                    <a:lstStyle/>
                    <a:p>
                      <a:pPr algn="l" fontAlgn="b"/>
                      <a:r>
                        <a:rPr lang="en-US" sz="1000" b="0" i="0" u="none" strike="noStrike">
                          <a:solidFill>
                            <a:srgbClr val="000000"/>
                          </a:solidFill>
                          <a:effectLst/>
                          <a:latin typeface="Aptos" panose="020B0004020202020204" pitchFamily="34" charset="0"/>
                        </a:rPr>
                        <a:t>Active</a:t>
                      </a:r>
                    </a:p>
                  </a:txBody>
                  <a:tcPr marL="413" marR="413" marT="41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4450 Commerce Circle (xga4450c)</a:t>
                      </a:r>
                    </a:p>
                  </a:txBody>
                  <a:tcPr marL="413" marR="413" marT="41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KJ's Discount Outlet LLC (t0001012)</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 </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18,700</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$6.24 </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4</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$28,831 </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$53,483 </a:t>
                      </a:r>
                    </a:p>
                  </a:txBody>
                  <a:tcPr marL="413" marR="413" marT="413" marB="0" anchor="ctr">
                    <a:lnL>
                      <a:noFill/>
                    </a:lnL>
                    <a:lnR>
                      <a:noFill/>
                    </a:lnR>
                    <a:lnT>
                      <a:noFill/>
                    </a:lnT>
                    <a:lnB>
                      <a:noFill/>
                    </a:lnB>
                    <a:solidFill>
                      <a:srgbClr val="FFFFFF"/>
                    </a:solidFill>
                  </a:tcPr>
                </a:tc>
                <a:tc>
                  <a:txBody>
                    <a:bodyPr/>
                    <a:lstStyle/>
                    <a:p>
                      <a:pPr algn="l" fontAlgn="ctr"/>
                      <a:r>
                        <a:rPr lang="en-US" sz="1000" b="1" i="0" u="none" strike="noStrike">
                          <a:solidFill>
                            <a:srgbClr val="000000"/>
                          </a:solidFill>
                          <a:effectLst/>
                          <a:latin typeface="Aptos" panose="020B0004020202020204" pitchFamily="34" charset="0"/>
                        </a:rPr>
                        <a:t>Apollo TT</a:t>
                      </a:r>
                      <a:r>
                        <a:rPr lang="en-US" sz="1000" b="0" i="0" u="none" strike="noStrike">
                          <a:solidFill>
                            <a:srgbClr val="000000"/>
                          </a:solidFill>
                          <a:effectLst/>
                          <a:latin typeface="Aptos" panose="020B0004020202020204" pitchFamily="34" charset="0"/>
                        </a:rPr>
                        <a:t>; Tenant terminated lease effective June 2025</a:t>
                      </a:r>
                    </a:p>
                  </a:txBody>
                  <a:tcPr marL="413" marR="413" marT="413" marB="0" anchor="ctr">
                    <a:lnL>
                      <a:noFill/>
                    </a:lnL>
                    <a:lnR>
                      <a:noFill/>
                    </a:lnR>
                    <a:lnT>
                      <a:noFill/>
                    </a:lnT>
                    <a:lnB>
                      <a:noFill/>
                    </a:lnB>
                    <a:solidFill>
                      <a:srgbClr val="FFFFFF"/>
                    </a:solidFill>
                  </a:tcPr>
                </a:tc>
                <a:extLst>
                  <a:ext uri="{0D108BD9-81ED-4DB2-BD59-A6C34878D82A}">
                    <a16:rowId xmlns:a16="http://schemas.microsoft.com/office/drawing/2014/main" val="3519939465"/>
                  </a:ext>
                </a:extLst>
              </a:tr>
              <a:tr h="244127">
                <a:tc>
                  <a:txBody>
                    <a:bodyPr/>
                    <a:lstStyle/>
                    <a:p>
                      <a:pPr algn="l" fontAlgn="ctr"/>
                      <a:r>
                        <a:rPr lang="en-US" sz="1000" b="0" i="0" u="none" strike="noStrike">
                          <a:solidFill>
                            <a:srgbClr val="000000"/>
                          </a:solidFill>
                          <a:effectLst/>
                          <a:latin typeface="Aptos" panose="020B0004020202020204" pitchFamily="34" charset="0"/>
                        </a:rPr>
                        <a:t>Active</a:t>
                      </a:r>
                    </a:p>
                  </a:txBody>
                  <a:tcPr marL="413" marR="413" marT="413"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4290 Delp Street (xtndelp1)</a:t>
                      </a:r>
                    </a:p>
                  </a:txBody>
                  <a:tcPr marL="413" marR="413" marT="413"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KPower Global Logistics, LLC (t0000638)</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4</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         63,840 </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$3.79 </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4</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$28,808</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$20,075</a:t>
                      </a:r>
                    </a:p>
                  </a:txBody>
                  <a:tcPr marL="413" marR="413" marT="413"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Tenant filed for bankruptcy and LL has been awared possession.  AM working to remove tenant from suite</a:t>
                      </a:r>
                    </a:p>
                  </a:txBody>
                  <a:tcPr marL="413" marR="413" marT="413" marB="0" anchor="ctr">
                    <a:lnL>
                      <a:noFill/>
                    </a:lnL>
                    <a:lnR>
                      <a:noFill/>
                    </a:lnR>
                    <a:lnT>
                      <a:noFill/>
                    </a:lnT>
                    <a:lnB>
                      <a:noFill/>
                    </a:lnB>
                    <a:solidFill>
                      <a:srgbClr val="FFEED3"/>
                    </a:solidFill>
                  </a:tcPr>
                </a:tc>
                <a:extLst>
                  <a:ext uri="{0D108BD9-81ED-4DB2-BD59-A6C34878D82A}">
                    <a16:rowId xmlns:a16="http://schemas.microsoft.com/office/drawing/2014/main" val="3021521292"/>
                  </a:ext>
                </a:extLst>
              </a:tr>
              <a:tr h="244127">
                <a:tc>
                  <a:txBody>
                    <a:bodyPr/>
                    <a:lstStyle/>
                    <a:p>
                      <a:pPr algn="l" fontAlgn="ctr"/>
                      <a:r>
                        <a:rPr lang="en-US" sz="1000" b="0" i="0" u="none" strike="noStrike">
                          <a:solidFill>
                            <a:srgbClr val="000000"/>
                          </a:solidFill>
                          <a:effectLst/>
                          <a:latin typeface="Aptos" panose="020B0004020202020204" pitchFamily="34" charset="0"/>
                        </a:rPr>
                        <a:t>Active</a:t>
                      </a:r>
                    </a:p>
                  </a:txBody>
                  <a:tcPr marL="413" marR="413" marT="41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7550 North Crescent Blvd (xnj7550)</a:t>
                      </a:r>
                    </a:p>
                  </a:txBody>
                  <a:tcPr marL="413" marR="413" marT="41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Flanagan's Towne Auto Enterprises III, Inc (t0000536)</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 </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         22,000 </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$8.05 </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4</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4</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$29,529</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$3,139</a:t>
                      </a:r>
                    </a:p>
                  </a:txBody>
                  <a:tcPr marL="413" marR="413" marT="413" marB="0" anchor="ctr">
                    <a:lnL>
                      <a:noFill/>
                    </a:lnL>
                    <a:lnR>
                      <a:noFill/>
                    </a:lnR>
                    <a:lnT>
                      <a:noFill/>
                    </a:lnT>
                    <a:lnB>
                      <a:noFill/>
                    </a:lnB>
                    <a:solidFill>
                      <a:srgbClr val="FFFFFF"/>
                    </a:solidFill>
                  </a:tcPr>
                </a:tc>
                <a:tc>
                  <a:txBody>
                    <a:bodyPr/>
                    <a:lstStyle/>
                    <a:p>
                      <a:pPr algn="l" fontAlgn="ctr"/>
                      <a:r>
                        <a:rPr lang="en-US" sz="1000" b="0" i="0" u="none" strike="noStrike">
                          <a:solidFill>
                            <a:schemeClr val="tx1"/>
                          </a:solidFill>
                          <a:effectLst/>
                          <a:latin typeface="Aptos" panose="020B0004020202020204" pitchFamily="34" charset="0"/>
                        </a:rPr>
                        <a:t>Insurance event related</a:t>
                      </a:r>
                    </a:p>
                  </a:txBody>
                  <a:tcPr marL="413" marR="413" marT="413" marB="0" anchor="ctr">
                    <a:lnL>
                      <a:noFill/>
                    </a:lnL>
                    <a:lnR>
                      <a:noFill/>
                    </a:lnR>
                    <a:lnT>
                      <a:noFill/>
                    </a:lnT>
                    <a:lnB>
                      <a:noFill/>
                    </a:lnB>
                    <a:solidFill>
                      <a:srgbClr val="FFFFFF"/>
                    </a:solidFill>
                  </a:tcPr>
                </a:tc>
                <a:extLst>
                  <a:ext uri="{0D108BD9-81ED-4DB2-BD59-A6C34878D82A}">
                    <a16:rowId xmlns:a16="http://schemas.microsoft.com/office/drawing/2014/main" val="2110385676"/>
                  </a:ext>
                </a:extLst>
              </a:tr>
              <a:tr h="244127">
                <a:tc>
                  <a:txBody>
                    <a:bodyPr/>
                    <a:lstStyle/>
                    <a:p>
                      <a:pPr algn="l" fontAlgn="ctr"/>
                      <a:r>
                        <a:rPr lang="en-US" sz="1000" b="0" i="0" u="none" strike="noStrike">
                          <a:solidFill>
                            <a:srgbClr val="000000"/>
                          </a:solidFill>
                          <a:effectLst/>
                          <a:latin typeface="Aptos" panose="020B0004020202020204" pitchFamily="34" charset="0"/>
                        </a:rPr>
                        <a:t>Active</a:t>
                      </a:r>
                    </a:p>
                  </a:txBody>
                  <a:tcPr marL="413" marR="413" marT="413"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11697 W Grand (xil11697)</a:t>
                      </a:r>
                    </a:p>
                  </a:txBody>
                  <a:tcPr marL="413" marR="413" marT="413"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CTL Global Inc.  (t0000767)</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 </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         48,340 </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$5.86 </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n/a</a:t>
                      </a:r>
                    </a:p>
                  </a:txBody>
                  <a:tcPr marL="413" marR="413" marT="413" marB="0" anchor="ctr">
                    <a:lnL>
                      <a:noFill/>
                    </a:lnL>
                    <a:lnR>
                      <a:noFill/>
                    </a:lnR>
                    <a:lnT>
                      <a:noFill/>
                    </a:lnT>
                    <a:lnB>
                      <a:noFill/>
                    </a:lnB>
                    <a:solidFill>
                      <a:srgbClr val="FFEED3"/>
                    </a:solidFill>
                  </a:tcPr>
                </a:tc>
                <a:tc>
                  <a:txBody>
                    <a:bodyPr/>
                    <a:lstStyle/>
                    <a:p>
                      <a:pPr algn="ctr" fontAlgn="ctr"/>
                      <a:r>
                        <a:rPr lang="en-US" sz="1000" b="1" i="0" u="none" strike="noStrike">
                          <a:solidFill>
                            <a:srgbClr val="000000"/>
                          </a:solidFill>
                          <a:effectLst/>
                          <a:latin typeface="Aptos" panose="020B0004020202020204" pitchFamily="34" charset="0"/>
                        </a:rPr>
                        <a:t>NEW 4</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$99,471</a:t>
                      </a:r>
                    </a:p>
                  </a:txBody>
                  <a:tcPr marL="413" marR="413" marT="41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$0</a:t>
                      </a:r>
                    </a:p>
                  </a:txBody>
                  <a:tcPr marL="413" marR="413" marT="413"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Terminated lease and balance is for Leas Termination Fee (total $150K over 3 months).  Natural LXD 4/30/2029</a:t>
                      </a:r>
                    </a:p>
                  </a:txBody>
                  <a:tcPr marL="413" marR="413" marT="413" marB="0" anchor="ctr">
                    <a:lnL>
                      <a:noFill/>
                    </a:lnL>
                    <a:lnR>
                      <a:noFill/>
                    </a:lnR>
                    <a:lnT>
                      <a:noFill/>
                    </a:lnT>
                    <a:lnB>
                      <a:noFill/>
                    </a:lnB>
                    <a:solidFill>
                      <a:srgbClr val="FFEED3"/>
                    </a:solidFill>
                  </a:tcPr>
                </a:tc>
                <a:extLst>
                  <a:ext uri="{0D108BD9-81ED-4DB2-BD59-A6C34878D82A}">
                    <a16:rowId xmlns:a16="http://schemas.microsoft.com/office/drawing/2014/main" val="822740217"/>
                  </a:ext>
                </a:extLst>
              </a:tr>
              <a:tr h="244127">
                <a:tc>
                  <a:txBody>
                    <a:bodyPr/>
                    <a:lstStyle/>
                    <a:p>
                      <a:pPr algn="l" fontAlgn="ctr"/>
                      <a:r>
                        <a:rPr lang="en-US" sz="1000" b="0" i="0" u="none" strike="noStrike">
                          <a:solidFill>
                            <a:srgbClr val="000000"/>
                          </a:solidFill>
                          <a:effectLst/>
                          <a:latin typeface="Aptos" panose="020B0004020202020204" pitchFamily="34" charset="0"/>
                        </a:rPr>
                        <a:t>Active</a:t>
                      </a:r>
                    </a:p>
                  </a:txBody>
                  <a:tcPr marL="413" marR="413" marT="41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4507 Mills Place (xga4507m)</a:t>
                      </a:r>
                    </a:p>
                  </a:txBody>
                  <a:tcPr marL="413" marR="413" marT="41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MAGIC SCREEN PRINT LLC, and RETRO VERT, LLC (t0001340) </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4</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         12,040 </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$7.00 </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n/a</a:t>
                      </a:r>
                    </a:p>
                  </a:txBody>
                  <a:tcPr marL="413" marR="413" marT="413" marB="0" anchor="ctr">
                    <a:lnL>
                      <a:noFill/>
                    </a:lnL>
                    <a:lnR>
                      <a:noFill/>
                    </a:lnR>
                    <a:lnT>
                      <a:noFill/>
                    </a:lnT>
                    <a:lnB>
                      <a:noFill/>
                    </a:lnB>
                    <a:solidFill>
                      <a:srgbClr val="FFFFFF"/>
                    </a:solidFill>
                  </a:tcPr>
                </a:tc>
                <a:tc>
                  <a:txBody>
                    <a:bodyPr/>
                    <a:lstStyle/>
                    <a:p>
                      <a:pPr algn="ctr" fontAlgn="ctr"/>
                      <a:r>
                        <a:rPr lang="en-US" sz="1000" b="1" i="0" u="none" strike="noStrike">
                          <a:solidFill>
                            <a:srgbClr val="000000"/>
                          </a:solidFill>
                          <a:effectLst/>
                          <a:latin typeface="Aptos" panose="020B0004020202020204" pitchFamily="34" charset="0"/>
                        </a:rPr>
                        <a:t>NEW 4</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$445 </a:t>
                      </a:r>
                    </a:p>
                  </a:txBody>
                  <a:tcPr marL="413" marR="413" marT="41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$0 </a:t>
                      </a:r>
                    </a:p>
                  </a:txBody>
                  <a:tcPr marL="413" marR="413" marT="41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Early termination TT who will vacate end of July.</a:t>
                      </a:r>
                    </a:p>
                  </a:txBody>
                  <a:tcPr marL="413" marR="413" marT="413" marB="0" anchor="ctr">
                    <a:lnL>
                      <a:noFill/>
                    </a:lnL>
                    <a:lnR>
                      <a:noFill/>
                    </a:lnR>
                    <a:lnT>
                      <a:noFill/>
                    </a:lnT>
                    <a:lnB>
                      <a:noFill/>
                    </a:lnB>
                    <a:solidFill>
                      <a:srgbClr val="FFFFFF"/>
                    </a:solidFill>
                  </a:tcPr>
                </a:tc>
                <a:extLst>
                  <a:ext uri="{0D108BD9-81ED-4DB2-BD59-A6C34878D82A}">
                    <a16:rowId xmlns:a16="http://schemas.microsoft.com/office/drawing/2014/main" val="3723846195"/>
                  </a:ext>
                </a:extLst>
              </a:tr>
              <a:tr h="244127">
                <a:tc>
                  <a:txBody>
                    <a:bodyPr/>
                    <a:lstStyle/>
                    <a:p>
                      <a:pPr algn="l" fontAlgn="ctr"/>
                      <a:r>
                        <a:rPr lang="en-US" sz="1000" b="1" i="0" u="none" strike="noStrike">
                          <a:solidFill>
                            <a:srgbClr val="000000"/>
                          </a:solidFill>
                          <a:effectLst/>
                          <a:latin typeface="Aptos" panose="020B0004020202020204" pitchFamily="34" charset="0"/>
                        </a:rPr>
                        <a:t>Past</a:t>
                      </a:r>
                      <a:r>
                        <a:rPr lang="en-US" sz="1000" b="0" i="0" u="none" strike="noStrike">
                          <a:solidFill>
                            <a:srgbClr val="000000"/>
                          </a:solidFill>
                          <a:effectLst/>
                          <a:latin typeface="Aptos" panose="020B0004020202020204" pitchFamily="34" charset="0"/>
                        </a:rPr>
                        <a:t>​</a:t>
                      </a:r>
                      <a:endParaRPr lang="en-US" sz="1000" b="1" i="0" u="none" strike="noStrike">
                        <a:solidFill>
                          <a:srgbClr val="000000"/>
                        </a:solidFill>
                        <a:effectLst/>
                        <a:latin typeface="Aptos" panose="020B0004020202020204" pitchFamily="34" charset="0"/>
                      </a:endParaRPr>
                    </a:p>
                  </a:txBody>
                  <a:tcPr marL="413" marR="413" marT="413" marB="0" anchor="ctr">
                    <a:lnL>
                      <a:noFill/>
                    </a:lnL>
                    <a:lnR>
                      <a:noFill/>
                    </a:lnR>
                    <a:lnT>
                      <a:noFill/>
                    </a:lnT>
                    <a:lnB>
                      <a:noFill/>
                    </a:lnB>
                    <a:solidFill>
                      <a:srgbClr val="EDEDED"/>
                    </a:solidFill>
                  </a:tcPr>
                </a:tc>
                <a:tc>
                  <a:txBody>
                    <a:bodyPr/>
                    <a:lstStyle/>
                    <a:p>
                      <a:pPr algn="l" fontAlgn="ctr"/>
                      <a:r>
                        <a:rPr lang="en-US" sz="1000" b="0" i="0" u="none" strike="noStrike">
                          <a:solidFill>
                            <a:srgbClr val="000000"/>
                          </a:solidFill>
                          <a:effectLst/>
                          <a:latin typeface="Aptos" panose="020B0004020202020204" pitchFamily="34" charset="0"/>
                        </a:rPr>
                        <a:t>Multiple​</a:t>
                      </a:r>
                    </a:p>
                  </a:txBody>
                  <a:tcPr marL="413" marR="413" marT="413" marB="0" anchor="ctr">
                    <a:lnL>
                      <a:noFill/>
                    </a:lnL>
                    <a:lnR>
                      <a:noFill/>
                    </a:lnR>
                    <a:lnT>
                      <a:noFill/>
                    </a:lnT>
                    <a:lnB>
                      <a:noFill/>
                    </a:lnB>
                    <a:solidFill>
                      <a:srgbClr val="EDEDED"/>
                    </a:solidFill>
                  </a:tcPr>
                </a:tc>
                <a:tc>
                  <a:txBody>
                    <a:bodyPr/>
                    <a:lstStyle/>
                    <a:p>
                      <a:pPr algn="l" fontAlgn="ctr"/>
                      <a:r>
                        <a:rPr lang="en-US" sz="1000" b="0" i="0" u="none" strike="noStrike">
                          <a:solidFill>
                            <a:srgbClr val="000000"/>
                          </a:solidFill>
                          <a:effectLst/>
                          <a:latin typeface="Aptos" panose="020B0004020202020204" pitchFamily="34" charset="0"/>
                        </a:rPr>
                        <a:t>Multiple (5 Tenants) ​</a:t>
                      </a:r>
                    </a:p>
                  </a:txBody>
                  <a:tcPr marL="413" marR="413" marT="413" marB="0" anchor="ctr">
                    <a:lnL>
                      <a:noFill/>
                    </a:lnL>
                    <a:lnR>
                      <a:noFill/>
                    </a:lnR>
                    <a:lnT>
                      <a:noFill/>
                    </a:lnT>
                    <a:lnB>
                      <a:noFill/>
                    </a:lnB>
                    <a:solidFill>
                      <a:srgbClr val="EDEDED"/>
                    </a:solidFill>
                  </a:tcPr>
                </a:tc>
                <a:tc>
                  <a:txBody>
                    <a:bodyPr/>
                    <a:lstStyle/>
                    <a:p>
                      <a:pPr algn="ctr" fontAlgn="ctr"/>
                      <a:r>
                        <a:rPr lang="en-US" sz="1000" b="0" i="0" u="none" strike="noStrike">
                          <a:solidFill>
                            <a:srgbClr val="000000"/>
                          </a:solidFill>
                          <a:effectLst/>
                          <a:latin typeface="Aptos" panose="020B0004020202020204" pitchFamily="34" charset="0"/>
                        </a:rPr>
                        <a:t> </a:t>
                      </a:r>
                    </a:p>
                  </a:txBody>
                  <a:tcPr marL="413" marR="413" marT="413" marB="0" anchor="ctr">
                    <a:lnL>
                      <a:noFill/>
                    </a:lnL>
                    <a:lnR>
                      <a:noFill/>
                    </a:lnR>
                    <a:lnT>
                      <a:noFill/>
                    </a:lnT>
                    <a:lnB>
                      <a:noFill/>
                    </a:lnB>
                    <a:solidFill>
                      <a:srgbClr val="EDEDED"/>
                    </a:solidFill>
                  </a:tcPr>
                </a:tc>
                <a:tc>
                  <a:txBody>
                    <a:bodyPr/>
                    <a:lstStyle/>
                    <a:p>
                      <a:pPr algn="ctr" fontAlgn="ctr"/>
                      <a:r>
                        <a:rPr lang="en-US" sz="1000" b="0" i="0" u="none" strike="noStrike">
                          <a:solidFill>
                            <a:srgbClr val="000000"/>
                          </a:solidFill>
                          <a:effectLst/>
                          <a:latin typeface="Aptos" panose="020B0004020202020204" pitchFamily="34" charset="0"/>
                        </a:rPr>
                        <a:t>​</a:t>
                      </a:r>
                    </a:p>
                  </a:txBody>
                  <a:tcPr marL="413" marR="413" marT="413" marB="0" anchor="ctr">
                    <a:lnL>
                      <a:noFill/>
                    </a:lnL>
                    <a:lnR>
                      <a:noFill/>
                    </a:lnR>
                    <a:lnT>
                      <a:noFill/>
                    </a:lnT>
                    <a:lnB>
                      <a:noFill/>
                    </a:lnB>
                    <a:solidFill>
                      <a:srgbClr val="EDEDED"/>
                    </a:solidFill>
                  </a:tcPr>
                </a:tc>
                <a:tc>
                  <a:txBody>
                    <a:bodyPr/>
                    <a:lstStyle/>
                    <a:p>
                      <a:pPr algn="ctr" fontAlgn="ctr"/>
                      <a:r>
                        <a:rPr lang="en-US" sz="1000" b="0" i="0" u="none" strike="noStrike">
                          <a:solidFill>
                            <a:srgbClr val="000000"/>
                          </a:solidFill>
                          <a:effectLst/>
                          <a:latin typeface="Aptos" panose="020B0004020202020204" pitchFamily="34" charset="0"/>
                        </a:rPr>
                        <a:t>​</a:t>
                      </a:r>
                    </a:p>
                  </a:txBody>
                  <a:tcPr marL="413" marR="413" marT="413" marB="0" anchor="ctr">
                    <a:lnL>
                      <a:noFill/>
                    </a:lnL>
                    <a:lnR>
                      <a:noFill/>
                    </a:lnR>
                    <a:lnT>
                      <a:noFill/>
                    </a:lnT>
                    <a:lnB>
                      <a:noFill/>
                    </a:lnB>
                    <a:solidFill>
                      <a:srgbClr val="EDEDED"/>
                    </a:solidFill>
                  </a:tcPr>
                </a:tc>
                <a:tc>
                  <a:txBody>
                    <a:bodyPr/>
                    <a:lstStyle/>
                    <a:p>
                      <a:pPr algn="ctr" fontAlgn="ctr"/>
                      <a:r>
                        <a:rPr lang="en-US" sz="1000" b="0" i="0" u="none" strike="noStrike">
                          <a:solidFill>
                            <a:srgbClr val="000000"/>
                          </a:solidFill>
                          <a:effectLst/>
                          <a:latin typeface="Aptos" panose="020B0004020202020204" pitchFamily="34" charset="0"/>
                        </a:rPr>
                        <a:t>4​</a:t>
                      </a:r>
                    </a:p>
                  </a:txBody>
                  <a:tcPr marL="413" marR="413" marT="413" marB="0" anchor="ctr">
                    <a:lnL>
                      <a:noFill/>
                    </a:lnL>
                    <a:lnR>
                      <a:noFill/>
                    </a:lnR>
                    <a:lnT>
                      <a:noFill/>
                    </a:lnT>
                    <a:lnB>
                      <a:noFill/>
                    </a:lnB>
                    <a:solidFill>
                      <a:srgbClr val="EDEDED"/>
                    </a:solidFill>
                  </a:tcPr>
                </a:tc>
                <a:tc>
                  <a:txBody>
                    <a:bodyPr/>
                    <a:lstStyle/>
                    <a:p>
                      <a:pPr algn="ctr" fontAlgn="ctr"/>
                      <a:r>
                        <a:rPr lang="en-US" sz="1000" b="0" i="0" u="none" strike="noStrike">
                          <a:solidFill>
                            <a:srgbClr val="000000"/>
                          </a:solidFill>
                          <a:effectLst/>
                          <a:latin typeface="Aptos" panose="020B0004020202020204" pitchFamily="34" charset="0"/>
                        </a:rPr>
                        <a:t>4​</a:t>
                      </a:r>
                    </a:p>
                  </a:txBody>
                  <a:tcPr marL="413" marR="413" marT="413" marB="0" anchor="ctr">
                    <a:lnL>
                      <a:noFill/>
                    </a:lnL>
                    <a:lnR>
                      <a:noFill/>
                    </a:lnR>
                    <a:lnT>
                      <a:noFill/>
                    </a:lnT>
                    <a:lnB>
                      <a:noFill/>
                    </a:lnB>
                    <a:solidFill>
                      <a:srgbClr val="EDEDED"/>
                    </a:solidFill>
                  </a:tcPr>
                </a:tc>
                <a:tc>
                  <a:txBody>
                    <a:bodyPr/>
                    <a:lstStyle/>
                    <a:p>
                      <a:pPr algn="ctr" fontAlgn="ctr"/>
                      <a:r>
                        <a:rPr lang="en-US" sz="1000" b="0" i="0" u="none" strike="noStrike">
                          <a:solidFill>
                            <a:srgbClr val="000000"/>
                          </a:solidFill>
                          <a:effectLst/>
                          <a:latin typeface="Aptos" panose="020B0004020202020204" pitchFamily="34" charset="0"/>
                        </a:rPr>
                        <a:t>$29,001</a:t>
                      </a:r>
                    </a:p>
                  </a:txBody>
                  <a:tcPr marL="413" marR="413" marT="413" marB="0" anchor="ctr">
                    <a:lnL>
                      <a:noFill/>
                    </a:lnL>
                    <a:lnR>
                      <a:noFill/>
                    </a:lnR>
                    <a:lnT>
                      <a:noFill/>
                    </a:lnT>
                    <a:lnB>
                      <a:noFill/>
                    </a:lnB>
                    <a:solidFill>
                      <a:srgbClr val="EDEDED"/>
                    </a:solidFill>
                  </a:tcPr>
                </a:tc>
                <a:tc>
                  <a:txBody>
                    <a:bodyPr/>
                    <a:lstStyle/>
                    <a:p>
                      <a:pPr algn="ctr" fontAlgn="ctr"/>
                      <a:r>
                        <a:rPr lang="en-US" sz="1000" b="0" i="0" u="none" strike="noStrike">
                          <a:solidFill>
                            <a:srgbClr val="000000"/>
                          </a:solidFill>
                          <a:effectLst/>
                          <a:latin typeface="Aptos" panose="020B0004020202020204" pitchFamily="34" charset="0"/>
                        </a:rPr>
                        <a:t>$4,200</a:t>
                      </a:r>
                    </a:p>
                  </a:txBody>
                  <a:tcPr marL="413" marR="413" marT="413" marB="0" anchor="ctr">
                    <a:lnL>
                      <a:noFill/>
                    </a:lnL>
                    <a:lnR>
                      <a:noFill/>
                    </a:lnR>
                    <a:lnT>
                      <a:noFill/>
                    </a:lnT>
                    <a:lnB>
                      <a:noFill/>
                    </a:lnB>
                    <a:solidFill>
                      <a:srgbClr val="EDEDED"/>
                    </a:solidFill>
                  </a:tcPr>
                </a:tc>
                <a:tc>
                  <a:txBody>
                    <a:bodyPr/>
                    <a:lstStyle/>
                    <a:p>
                      <a:pPr algn="l" fontAlgn="ctr"/>
                      <a:r>
                        <a:rPr lang="en-US" sz="1000" b="0" i="0" u="none" strike="noStrike">
                          <a:solidFill>
                            <a:srgbClr val="000000"/>
                          </a:solidFill>
                          <a:effectLst/>
                          <a:latin typeface="Aptos" panose="020B0004020202020204" pitchFamily="34" charset="0"/>
                        </a:rPr>
                        <a:t>All tenants have moved out. Most of the balance is anticipated to be collected</a:t>
                      </a:r>
                    </a:p>
                  </a:txBody>
                  <a:tcPr marL="413" marR="413" marT="413" marB="0" anchor="ctr">
                    <a:lnL>
                      <a:noFill/>
                    </a:lnL>
                    <a:lnR>
                      <a:noFill/>
                    </a:lnR>
                    <a:lnT>
                      <a:noFill/>
                    </a:lnT>
                    <a:lnB>
                      <a:noFill/>
                    </a:lnB>
                    <a:solidFill>
                      <a:srgbClr val="EDEDED"/>
                    </a:solidFill>
                  </a:tcPr>
                </a:tc>
                <a:extLst>
                  <a:ext uri="{0D108BD9-81ED-4DB2-BD59-A6C34878D82A}">
                    <a16:rowId xmlns:a16="http://schemas.microsoft.com/office/drawing/2014/main" val="2356412536"/>
                  </a:ext>
                </a:extLst>
              </a:tr>
            </a:tbl>
          </a:graphicData>
        </a:graphic>
      </p:graphicFrame>
    </p:spTree>
    <p:extLst>
      <p:ext uri="{BB962C8B-B14F-4D97-AF65-F5344CB8AC3E}">
        <p14:creationId xmlns:p14="http://schemas.microsoft.com/office/powerpoint/2010/main" val="1353091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2F99B-A694-2BD5-6618-54B963B11C4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55E46F5-6332-2188-826B-83161E9BA2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4" name="think-cell data - do not delete" hidden="1">
                        <a:extLst>
                          <a:ext uri="{FF2B5EF4-FFF2-40B4-BE49-F238E27FC236}">
                            <a16:creationId xmlns:a16="http://schemas.microsoft.com/office/drawing/2014/main" id="{655E46F5-6332-2188-826B-83161E9BA2A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E95556A-C785-4317-33F4-BCC6D88CECEA}"/>
              </a:ext>
            </a:extLst>
          </p:cNvPr>
          <p:cNvSpPr>
            <a:spLocks noGrp="1"/>
          </p:cNvSpPr>
          <p:nvPr>
            <p:ph type="title"/>
          </p:nvPr>
        </p:nvSpPr>
        <p:spPr/>
        <p:txBody>
          <a:bodyPr vert="horz"/>
          <a:lstStyle/>
          <a:p>
            <a:r>
              <a:rPr lang="en-US"/>
              <a:t>Fund 2 | Level 3 Tenants</a:t>
            </a:r>
          </a:p>
        </p:txBody>
      </p:sp>
      <p:sp>
        <p:nvSpPr>
          <p:cNvPr id="12" name="TextBox 11">
            <a:extLst>
              <a:ext uri="{FF2B5EF4-FFF2-40B4-BE49-F238E27FC236}">
                <a16:creationId xmlns:a16="http://schemas.microsoft.com/office/drawing/2014/main" id="{29715199-1C6B-DF9E-A882-34118E3E395C}"/>
              </a:ext>
            </a:extLst>
          </p:cNvPr>
          <p:cNvSpPr txBox="1"/>
          <p:nvPr/>
        </p:nvSpPr>
        <p:spPr>
          <a:xfrm>
            <a:off x="632538" y="1231787"/>
            <a:ext cx="5377737" cy="338554"/>
          </a:xfrm>
          <a:prstGeom prst="rect">
            <a:avLst/>
          </a:prstGeom>
          <a:noFill/>
        </p:spPr>
        <p:txBody>
          <a:bodyPr wrap="square" rtlCol="0">
            <a:spAutoFit/>
          </a:bodyPr>
          <a:lstStyle/>
          <a:p>
            <a:r>
              <a:rPr lang="en-US" sz="1600" b="1">
                <a:solidFill>
                  <a:schemeClr val="accent1">
                    <a:lumMod val="50000"/>
                  </a:schemeClr>
                </a:solidFill>
                <a:latin typeface="Gilroy"/>
                <a:ea typeface="+mj-ea"/>
                <a:cs typeface="Lato"/>
              </a:rPr>
              <a:t>Detail of Level 3 Tenants</a:t>
            </a:r>
          </a:p>
        </p:txBody>
      </p:sp>
      <p:graphicFrame>
        <p:nvGraphicFramePr>
          <p:cNvPr id="5" name="Table 4">
            <a:extLst>
              <a:ext uri="{FF2B5EF4-FFF2-40B4-BE49-F238E27FC236}">
                <a16:creationId xmlns:a16="http://schemas.microsoft.com/office/drawing/2014/main" id="{9C1608ED-32AD-B26A-3775-0C1E470B646E}"/>
              </a:ext>
            </a:extLst>
          </p:cNvPr>
          <p:cNvGraphicFramePr>
            <a:graphicFrameLocks noGrp="1"/>
          </p:cNvGraphicFramePr>
          <p:nvPr/>
        </p:nvGraphicFramePr>
        <p:xfrm>
          <a:off x="762555" y="1673264"/>
          <a:ext cx="11153222" cy="4270230"/>
        </p:xfrm>
        <a:graphic>
          <a:graphicData uri="http://schemas.openxmlformats.org/drawingml/2006/table">
            <a:tbl>
              <a:tblPr/>
              <a:tblGrid>
                <a:gridCol w="628095">
                  <a:extLst>
                    <a:ext uri="{9D8B030D-6E8A-4147-A177-3AD203B41FA5}">
                      <a16:colId xmlns:a16="http://schemas.microsoft.com/office/drawing/2014/main" val="224575127"/>
                    </a:ext>
                  </a:extLst>
                </a:gridCol>
                <a:gridCol w="1076325">
                  <a:extLst>
                    <a:ext uri="{9D8B030D-6E8A-4147-A177-3AD203B41FA5}">
                      <a16:colId xmlns:a16="http://schemas.microsoft.com/office/drawing/2014/main" val="1083620993"/>
                    </a:ext>
                  </a:extLst>
                </a:gridCol>
                <a:gridCol w="2001193">
                  <a:extLst>
                    <a:ext uri="{9D8B030D-6E8A-4147-A177-3AD203B41FA5}">
                      <a16:colId xmlns:a16="http://schemas.microsoft.com/office/drawing/2014/main" val="2941937522"/>
                    </a:ext>
                  </a:extLst>
                </a:gridCol>
                <a:gridCol w="864058">
                  <a:extLst>
                    <a:ext uri="{9D8B030D-6E8A-4147-A177-3AD203B41FA5}">
                      <a16:colId xmlns:a16="http://schemas.microsoft.com/office/drawing/2014/main" val="1531922301"/>
                    </a:ext>
                  </a:extLst>
                </a:gridCol>
                <a:gridCol w="472952">
                  <a:extLst>
                    <a:ext uri="{9D8B030D-6E8A-4147-A177-3AD203B41FA5}">
                      <a16:colId xmlns:a16="http://schemas.microsoft.com/office/drawing/2014/main" val="4022537264"/>
                    </a:ext>
                  </a:extLst>
                </a:gridCol>
                <a:gridCol w="754917">
                  <a:extLst>
                    <a:ext uri="{9D8B030D-6E8A-4147-A177-3AD203B41FA5}">
                      <a16:colId xmlns:a16="http://schemas.microsoft.com/office/drawing/2014/main" val="2252822106"/>
                    </a:ext>
                  </a:extLst>
                </a:gridCol>
                <a:gridCol w="467682">
                  <a:extLst>
                    <a:ext uri="{9D8B030D-6E8A-4147-A177-3AD203B41FA5}">
                      <a16:colId xmlns:a16="http://schemas.microsoft.com/office/drawing/2014/main" val="390533170"/>
                    </a:ext>
                  </a:extLst>
                </a:gridCol>
                <a:gridCol w="467682">
                  <a:extLst>
                    <a:ext uri="{9D8B030D-6E8A-4147-A177-3AD203B41FA5}">
                      <a16:colId xmlns:a16="http://schemas.microsoft.com/office/drawing/2014/main" val="1428297796"/>
                    </a:ext>
                  </a:extLst>
                </a:gridCol>
                <a:gridCol w="545712">
                  <a:extLst>
                    <a:ext uri="{9D8B030D-6E8A-4147-A177-3AD203B41FA5}">
                      <a16:colId xmlns:a16="http://schemas.microsoft.com/office/drawing/2014/main" val="3780160787"/>
                    </a:ext>
                  </a:extLst>
                </a:gridCol>
                <a:gridCol w="554814">
                  <a:extLst>
                    <a:ext uri="{9D8B030D-6E8A-4147-A177-3AD203B41FA5}">
                      <a16:colId xmlns:a16="http://schemas.microsoft.com/office/drawing/2014/main" val="2490098401"/>
                    </a:ext>
                  </a:extLst>
                </a:gridCol>
                <a:gridCol w="3319792">
                  <a:extLst>
                    <a:ext uri="{9D8B030D-6E8A-4147-A177-3AD203B41FA5}">
                      <a16:colId xmlns:a16="http://schemas.microsoft.com/office/drawing/2014/main" val="106063168"/>
                    </a:ext>
                  </a:extLst>
                </a:gridCol>
              </a:tblGrid>
              <a:tr h="0">
                <a:tc>
                  <a:txBody>
                    <a:bodyPr/>
                    <a:lstStyle/>
                    <a:p>
                      <a:pPr algn="ctr" fontAlgn="b"/>
                      <a:r>
                        <a:rPr lang="en-US" sz="1000" b="1" i="0" u="none" strike="noStrike">
                          <a:solidFill>
                            <a:srgbClr val="FFFFFF"/>
                          </a:solidFill>
                          <a:effectLst/>
                          <a:latin typeface="Aptos" panose="020B0004020202020204" pitchFamily="34" charset="0"/>
                        </a:rPr>
                        <a:t>Status</a:t>
                      </a:r>
                    </a:p>
                  </a:txBody>
                  <a:tcPr marL="303" marR="303" marT="303" marB="0" anchor="ctr">
                    <a:lnL>
                      <a:noFill/>
                    </a:lnL>
                    <a:lnR>
                      <a:noFill/>
                    </a:lnR>
                    <a:lnT>
                      <a:noFill/>
                    </a:lnT>
                    <a:lnB>
                      <a:noFill/>
                    </a:lnB>
                    <a:solidFill>
                      <a:srgbClr val="905A00"/>
                    </a:solidFill>
                  </a:tcPr>
                </a:tc>
                <a:tc>
                  <a:txBody>
                    <a:bodyPr/>
                    <a:lstStyle/>
                    <a:p>
                      <a:pPr algn="l" fontAlgn="ctr"/>
                      <a:r>
                        <a:rPr lang="en-US" sz="1000" b="1" i="0" u="none" strike="noStrike">
                          <a:solidFill>
                            <a:srgbClr val="FFFFFF"/>
                          </a:solidFill>
                          <a:effectLst/>
                          <a:latin typeface="Aptos" panose="020B0004020202020204" pitchFamily="34" charset="0"/>
                        </a:rPr>
                        <a:t>Property</a:t>
                      </a:r>
                    </a:p>
                  </a:txBody>
                  <a:tcPr marL="303" marR="303" marT="303" marB="0" anchor="ctr">
                    <a:lnL>
                      <a:noFill/>
                    </a:lnL>
                    <a:lnR>
                      <a:noFill/>
                    </a:lnR>
                    <a:lnT>
                      <a:noFill/>
                    </a:lnT>
                    <a:lnB>
                      <a:noFill/>
                    </a:lnB>
                    <a:solidFill>
                      <a:srgbClr val="905A00"/>
                    </a:solidFill>
                  </a:tcPr>
                </a:tc>
                <a:tc>
                  <a:txBody>
                    <a:bodyPr/>
                    <a:lstStyle/>
                    <a:p>
                      <a:pPr algn="l" fontAlgn="ctr"/>
                      <a:r>
                        <a:rPr lang="en-US" sz="1000" b="1" i="0" u="none" strike="noStrike">
                          <a:solidFill>
                            <a:srgbClr val="FFFFFF"/>
                          </a:solidFill>
                          <a:effectLst/>
                          <a:latin typeface="Aptos" panose="020B0004020202020204" pitchFamily="34" charset="0"/>
                        </a:rPr>
                        <a:t>Tenant</a:t>
                      </a:r>
                    </a:p>
                  </a:txBody>
                  <a:tcPr marL="303" marR="303" marT="303"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Credit Score</a:t>
                      </a:r>
                    </a:p>
                  </a:txBody>
                  <a:tcPr marL="303" marR="303" marT="303"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Area</a:t>
                      </a:r>
                    </a:p>
                  </a:txBody>
                  <a:tcPr marL="303" marR="303" marT="303"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In-Place Rent</a:t>
                      </a:r>
                    </a:p>
                  </a:txBody>
                  <a:tcPr marL="303" marR="303" marT="303"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Q1 25 Risk​</a:t>
                      </a:r>
                    </a:p>
                  </a:txBody>
                  <a:tcPr marL="303" marR="303" marT="303"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Q2 25 Risk​</a:t>
                      </a:r>
                    </a:p>
                  </a:txBody>
                  <a:tcPr marL="303" marR="303" marT="303"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0-60 Days Balance</a:t>
                      </a:r>
                    </a:p>
                  </a:txBody>
                  <a:tcPr marL="303" marR="303" marT="303"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60+ Days Balance</a:t>
                      </a:r>
                    </a:p>
                  </a:txBody>
                  <a:tcPr marL="303" marR="303" marT="303" marB="0" anchor="ctr">
                    <a:lnL>
                      <a:noFill/>
                    </a:lnL>
                    <a:lnR>
                      <a:noFill/>
                    </a:lnR>
                    <a:lnT>
                      <a:noFill/>
                    </a:lnT>
                    <a:lnB>
                      <a:noFill/>
                    </a:lnB>
                    <a:solidFill>
                      <a:srgbClr val="905A00"/>
                    </a:solidFill>
                  </a:tcPr>
                </a:tc>
                <a:tc>
                  <a:txBody>
                    <a:bodyPr/>
                    <a:lstStyle/>
                    <a:p>
                      <a:pPr algn="ctr" fontAlgn="ctr"/>
                      <a:r>
                        <a:rPr lang="en-US" sz="1000" b="1" i="0" u="none" strike="noStrike">
                          <a:solidFill>
                            <a:srgbClr val="FFFFFF"/>
                          </a:solidFill>
                          <a:effectLst/>
                          <a:latin typeface="Aptos" panose="020B0004020202020204" pitchFamily="34" charset="0"/>
                        </a:rPr>
                        <a:t>Notes</a:t>
                      </a:r>
                    </a:p>
                  </a:txBody>
                  <a:tcPr marL="303" marR="303" marT="303" marB="0" anchor="ctr">
                    <a:lnL>
                      <a:noFill/>
                    </a:lnL>
                    <a:lnR>
                      <a:noFill/>
                    </a:lnR>
                    <a:lnT>
                      <a:noFill/>
                    </a:lnT>
                    <a:lnB>
                      <a:noFill/>
                    </a:lnB>
                    <a:solidFill>
                      <a:srgbClr val="905A00"/>
                    </a:solidFill>
                  </a:tcPr>
                </a:tc>
                <a:extLst>
                  <a:ext uri="{0D108BD9-81ED-4DB2-BD59-A6C34878D82A}">
                    <a16:rowId xmlns:a16="http://schemas.microsoft.com/office/drawing/2014/main" val="1404904427"/>
                  </a:ext>
                </a:extLst>
              </a:tr>
              <a:tr h="35428">
                <a:tc>
                  <a:txBody>
                    <a:bodyPr/>
                    <a:lstStyle/>
                    <a:p>
                      <a:pPr algn="l" fontAlgn="ctr"/>
                      <a:r>
                        <a:rPr lang="en-US" sz="1000" b="0" i="0" u="none" strike="noStrike">
                          <a:solidFill>
                            <a:srgbClr val="000000"/>
                          </a:solidFill>
                          <a:effectLst/>
                          <a:latin typeface="Aptos" panose="020B0004020202020204" pitchFamily="34" charset="0"/>
                        </a:rPr>
                        <a:t>Active</a:t>
                      </a:r>
                    </a:p>
                  </a:txBody>
                  <a:tcPr marL="303" marR="303" marT="30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2100 Boggs Road (xga2100b)</a:t>
                      </a:r>
                    </a:p>
                  </a:txBody>
                  <a:tcPr marL="303" marR="303" marT="30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Averr Aglow, LLC (t0000639)</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 </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103,289</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$6.96 </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$1,716 </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$32,644 </a:t>
                      </a:r>
                    </a:p>
                  </a:txBody>
                  <a:tcPr marL="303" marR="303" marT="303" marB="0" anchor="ctr">
                    <a:lnL>
                      <a:noFill/>
                    </a:lnL>
                    <a:lnR>
                      <a:noFill/>
                    </a:lnR>
                    <a:lnT>
                      <a:noFill/>
                    </a:lnT>
                    <a:lnB>
                      <a:noFill/>
                    </a:lnB>
                    <a:solidFill>
                      <a:srgbClr val="FFFFFF"/>
                    </a:solidFill>
                  </a:tcPr>
                </a:tc>
                <a:tc>
                  <a:txBody>
                    <a:bodyPr/>
                    <a:lstStyle/>
                    <a:p>
                      <a:pPr algn="l" fontAlgn="ctr"/>
                      <a:r>
                        <a:rPr lang="en-US" sz="1000" b="1" i="0" u="none" strike="noStrike">
                          <a:solidFill>
                            <a:srgbClr val="000000"/>
                          </a:solidFill>
                          <a:effectLst/>
                          <a:latin typeface="Aptos" panose="020B0004020202020204" pitchFamily="34" charset="0"/>
                        </a:rPr>
                        <a:t>Apollo TT;</a:t>
                      </a:r>
                      <a:r>
                        <a:rPr lang="en-US" sz="1000" b="0" i="0" u="none" strike="noStrike">
                          <a:solidFill>
                            <a:srgbClr val="000000"/>
                          </a:solidFill>
                          <a:effectLst/>
                          <a:latin typeface="Aptos" panose="020B0004020202020204" pitchFamily="34" charset="0"/>
                        </a:rPr>
                        <a:t> Delinquent on personal property tax with county; prior CAM Cap Dispute has been agreed to and payment pending.  TT formally noticed and is in default under the lease. </a:t>
                      </a:r>
                    </a:p>
                  </a:txBody>
                  <a:tcPr marL="303" marR="303" marT="303" marB="0" anchor="ctr">
                    <a:lnL>
                      <a:noFill/>
                    </a:lnL>
                    <a:lnR>
                      <a:noFill/>
                    </a:lnR>
                    <a:lnT>
                      <a:noFill/>
                    </a:lnT>
                    <a:lnB>
                      <a:noFill/>
                    </a:lnB>
                    <a:solidFill>
                      <a:srgbClr val="FFFFFF"/>
                    </a:solidFill>
                  </a:tcPr>
                </a:tc>
                <a:extLst>
                  <a:ext uri="{0D108BD9-81ED-4DB2-BD59-A6C34878D82A}">
                    <a16:rowId xmlns:a16="http://schemas.microsoft.com/office/drawing/2014/main" val="1105113040"/>
                  </a:ext>
                </a:extLst>
              </a:tr>
              <a:tr h="35428">
                <a:tc>
                  <a:txBody>
                    <a:bodyPr/>
                    <a:lstStyle/>
                    <a:p>
                      <a:pPr algn="l" fontAlgn="ctr"/>
                      <a:r>
                        <a:rPr lang="en-US" sz="1000" b="0" i="0" u="none" strike="noStrike">
                          <a:solidFill>
                            <a:srgbClr val="000000"/>
                          </a:solidFill>
                          <a:effectLst/>
                          <a:latin typeface="Aptos" panose="020B0004020202020204" pitchFamily="34" charset="0"/>
                        </a:rPr>
                        <a:t>Active</a:t>
                      </a:r>
                    </a:p>
                  </a:txBody>
                  <a:tcPr marL="303" marR="303" marT="303"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17-01 Pollitt Drive (xnj17pol)</a:t>
                      </a:r>
                    </a:p>
                  </a:txBody>
                  <a:tcPr marL="303" marR="303" marT="303"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Biogen Laboratory Corporation (t0000629)</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 </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8,438</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$9.50 </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$20,944 </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$28,270 </a:t>
                      </a:r>
                    </a:p>
                  </a:txBody>
                  <a:tcPr marL="303" marR="303" marT="303"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Habitual Late Payer; Late fees/TBB likely not collectable in 60+.  Renewal negotiations ongoing. </a:t>
                      </a:r>
                    </a:p>
                  </a:txBody>
                  <a:tcPr marL="303" marR="303" marT="303" marB="0" anchor="ctr">
                    <a:lnL>
                      <a:noFill/>
                    </a:lnL>
                    <a:lnR>
                      <a:noFill/>
                    </a:lnR>
                    <a:lnT>
                      <a:noFill/>
                    </a:lnT>
                    <a:lnB>
                      <a:noFill/>
                    </a:lnB>
                    <a:solidFill>
                      <a:srgbClr val="FFEED3"/>
                    </a:solidFill>
                  </a:tcPr>
                </a:tc>
                <a:extLst>
                  <a:ext uri="{0D108BD9-81ED-4DB2-BD59-A6C34878D82A}">
                    <a16:rowId xmlns:a16="http://schemas.microsoft.com/office/drawing/2014/main" val="1360895785"/>
                  </a:ext>
                </a:extLst>
              </a:tr>
              <a:tr h="35428">
                <a:tc>
                  <a:txBody>
                    <a:bodyPr/>
                    <a:lstStyle/>
                    <a:p>
                      <a:pPr algn="l" fontAlgn="ctr"/>
                      <a:r>
                        <a:rPr lang="en-US" sz="1000" b="0" i="0" u="none" strike="noStrike">
                          <a:solidFill>
                            <a:srgbClr val="000000"/>
                          </a:solidFill>
                          <a:effectLst/>
                          <a:latin typeface="Aptos" panose="020B0004020202020204" pitchFamily="34" charset="0"/>
                        </a:rPr>
                        <a:t>Active</a:t>
                      </a:r>
                    </a:p>
                  </a:txBody>
                  <a:tcPr marL="303" marR="303" marT="30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2036 Briggs Road (xnj2036b)</a:t>
                      </a:r>
                    </a:p>
                  </a:txBody>
                  <a:tcPr marL="303" marR="303" marT="30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Will-Moor School of Gymnastics (t0000454)</a:t>
                      </a:r>
                    </a:p>
                  </a:txBody>
                  <a:tcPr marL="303" marR="303" marT="303" marB="0" anchor="ctr">
                    <a:lnL>
                      <a:noFill/>
                    </a:lnL>
                    <a:lnR>
                      <a:noFill/>
                    </a:lnR>
                    <a:lnT>
                      <a:noFill/>
                    </a:lnT>
                    <a:lnB>
                      <a:noFill/>
                    </a:lnB>
                    <a:noFill/>
                  </a:tcPr>
                </a:tc>
                <a:tc>
                  <a:txBody>
                    <a:bodyPr/>
                    <a:lstStyle/>
                    <a:p>
                      <a:pPr algn="ctr" fontAlgn="b"/>
                      <a:r>
                        <a:rPr lang="en-US" sz="1000" b="0" i="0" u="none" strike="noStrike">
                          <a:solidFill>
                            <a:srgbClr val="000000"/>
                          </a:solidFill>
                          <a:effectLst/>
                          <a:latin typeface="Aptos Narrow" panose="020B0004020202020204" pitchFamily="34" charset="0"/>
                        </a:rPr>
                        <a:t> </a:t>
                      </a:r>
                    </a:p>
                  </a:txBody>
                  <a:tcPr marL="303" marR="303" marT="303" marB="0" anchor="b">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15,075</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$8.51 </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n/a</a:t>
                      </a:r>
                    </a:p>
                  </a:txBody>
                  <a:tcPr marL="303" marR="303" marT="303" marB="0" anchor="ctr">
                    <a:lnL>
                      <a:noFill/>
                    </a:lnL>
                    <a:lnR>
                      <a:noFill/>
                    </a:lnR>
                    <a:lnT>
                      <a:noFill/>
                    </a:lnT>
                    <a:lnB>
                      <a:noFill/>
                    </a:lnB>
                    <a:solidFill>
                      <a:srgbClr val="FFFFFF"/>
                    </a:solidFill>
                  </a:tcPr>
                </a:tc>
                <a:tc>
                  <a:txBody>
                    <a:bodyPr/>
                    <a:lstStyle/>
                    <a:p>
                      <a:pPr algn="ctr" fontAlgn="ctr"/>
                      <a:r>
                        <a:rPr lang="en-US" sz="1000" b="1" i="0" u="none" strike="noStrike">
                          <a:solidFill>
                            <a:srgbClr val="000000"/>
                          </a:solidFill>
                          <a:effectLst/>
                          <a:latin typeface="Aptos" panose="020B0004020202020204" pitchFamily="34" charset="0"/>
                        </a:rPr>
                        <a:t>NEW 3</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$33,639 </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$4,235 </a:t>
                      </a:r>
                    </a:p>
                  </a:txBody>
                  <a:tcPr marL="303" marR="303" marT="30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Tenant requested payment plan in July and paid ~$16K of this balance in July.</a:t>
                      </a:r>
                    </a:p>
                  </a:txBody>
                  <a:tcPr marL="303" marR="303" marT="303" marB="0" anchor="ctr">
                    <a:lnL>
                      <a:noFill/>
                    </a:lnL>
                    <a:lnR>
                      <a:noFill/>
                    </a:lnR>
                    <a:lnT>
                      <a:noFill/>
                    </a:lnT>
                    <a:lnB>
                      <a:noFill/>
                    </a:lnB>
                    <a:solidFill>
                      <a:srgbClr val="FFFFFF"/>
                    </a:solidFill>
                  </a:tcPr>
                </a:tc>
                <a:extLst>
                  <a:ext uri="{0D108BD9-81ED-4DB2-BD59-A6C34878D82A}">
                    <a16:rowId xmlns:a16="http://schemas.microsoft.com/office/drawing/2014/main" val="2151159377"/>
                  </a:ext>
                </a:extLst>
              </a:tr>
              <a:tr h="35428">
                <a:tc>
                  <a:txBody>
                    <a:bodyPr/>
                    <a:lstStyle/>
                    <a:p>
                      <a:pPr algn="l" fontAlgn="ctr"/>
                      <a:r>
                        <a:rPr lang="en-US" sz="1000" b="0" i="0" u="none" strike="noStrike">
                          <a:solidFill>
                            <a:srgbClr val="000000"/>
                          </a:solidFill>
                          <a:effectLst/>
                          <a:latin typeface="Aptos" panose="020B0004020202020204" pitchFamily="34" charset="0"/>
                        </a:rPr>
                        <a:t>Active</a:t>
                      </a:r>
                    </a:p>
                  </a:txBody>
                  <a:tcPr marL="303" marR="303" marT="303"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2036 Briggs Road (xnj2036b)</a:t>
                      </a:r>
                    </a:p>
                  </a:txBody>
                  <a:tcPr marL="303" marR="303" marT="303"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Kaizen Martial Arts of NJ (t0000452)</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 </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5,025</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$7.48 </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$0 </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$3,175 </a:t>
                      </a:r>
                    </a:p>
                  </a:txBody>
                  <a:tcPr marL="303" marR="303" marT="303"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TT paid balance in July but NSF'd in May so continuing to monitor</a:t>
                      </a:r>
                    </a:p>
                  </a:txBody>
                  <a:tcPr marL="303" marR="303" marT="303" marB="0" anchor="ctr">
                    <a:lnL>
                      <a:noFill/>
                    </a:lnL>
                    <a:lnR>
                      <a:noFill/>
                    </a:lnR>
                    <a:lnT>
                      <a:noFill/>
                    </a:lnT>
                    <a:lnB>
                      <a:noFill/>
                    </a:lnB>
                    <a:solidFill>
                      <a:srgbClr val="FFEED3"/>
                    </a:solidFill>
                  </a:tcPr>
                </a:tc>
                <a:extLst>
                  <a:ext uri="{0D108BD9-81ED-4DB2-BD59-A6C34878D82A}">
                    <a16:rowId xmlns:a16="http://schemas.microsoft.com/office/drawing/2014/main" val="3047406331"/>
                  </a:ext>
                </a:extLst>
              </a:tr>
              <a:tr h="35428">
                <a:tc>
                  <a:txBody>
                    <a:bodyPr/>
                    <a:lstStyle/>
                    <a:p>
                      <a:pPr algn="l" fontAlgn="ctr"/>
                      <a:r>
                        <a:rPr lang="en-US" sz="1000" b="0" i="0" u="none" strike="noStrike">
                          <a:solidFill>
                            <a:srgbClr val="000000"/>
                          </a:solidFill>
                          <a:effectLst/>
                          <a:latin typeface="Aptos" panose="020B0004020202020204" pitchFamily="34" charset="0"/>
                        </a:rPr>
                        <a:t>Active</a:t>
                      </a:r>
                    </a:p>
                  </a:txBody>
                  <a:tcPr marL="303" marR="303" marT="30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6925 Sherman Ave (xnj6925s)</a:t>
                      </a:r>
                    </a:p>
                  </a:txBody>
                  <a:tcPr marL="303" marR="303" marT="30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Aruvil International, Inc. (t0000784)</a:t>
                      </a:r>
                    </a:p>
                  </a:txBody>
                  <a:tcPr marL="303" marR="303" marT="303" marB="0" anchor="ctr">
                    <a:lnL>
                      <a:noFill/>
                    </a:lnL>
                    <a:lnR>
                      <a:noFill/>
                    </a:lnR>
                    <a:lnT>
                      <a:noFill/>
                    </a:lnT>
                    <a:lnB>
                      <a:noFill/>
                    </a:lnB>
                    <a:noFill/>
                  </a:tcPr>
                </a:tc>
                <a:tc>
                  <a:txBody>
                    <a:bodyPr/>
                    <a:lstStyle/>
                    <a:p>
                      <a:pPr algn="ctr" fontAlgn="b"/>
                      <a:r>
                        <a:rPr lang="en-US" sz="1000" b="0" i="0" u="none" strike="noStrike">
                          <a:solidFill>
                            <a:srgbClr val="000000"/>
                          </a:solidFill>
                          <a:effectLst/>
                          <a:latin typeface="Aptos Narrow" panose="020B0004020202020204" pitchFamily="34" charset="0"/>
                        </a:rPr>
                        <a:t> </a:t>
                      </a:r>
                    </a:p>
                  </a:txBody>
                  <a:tcPr marL="303" marR="303" marT="303" marB="0" anchor="b">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30,000</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$5.78 </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303" marR="303" marT="303" marB="0" anchor="ctr">
                    <a:lnL>
                      <a:noFill/>
                    </a:lnL>
                    <a:lnR>
                      <a:noFill/>
                    </a:lnR>
                    <a:lnT>
                      <a:noFill/>
                    </a:lnT>
                    <a:lnB>
                      <a:noFill/>
                    </a:lnB>
                    <a:solidFill>
                      <a:srgbClr val="FFFFFF"/>
                    </a:solidFill>
                  </a:tcPr>
                </a:tc>
                <a:tc>
                  <a:txBody>
                    <a:bodyPr/>
                    <a:lstStyle/>
                    <a:p>
                      <a:pPr algn="ctr" fontAlgn="ctr"/>
                      <a:r>
                        <a:rPr lang="en-US" sz="1000" b="1" i="0" u="none" strike="noStrike">
                          <a:solidFill>
                            <a:srgbClr val="000000"/>
                          </a:solidFill>
                          <a:effectLst/>
                          <a:latin typeface="Aptos" panose="020B0004020202020204" pitchFamily="34" charset="0"/>
                        </a:rPr>
                        <a:t>3</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$986 </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$693 </a:t>
                      </a:r>
                    </a:p>
                  </a:txBody>
                  <a:tcPr marL="303" marR="303" marT="30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February payment NSF'd; issues with Commercial Café but monitoring. Will remove in 3Q25 if not futher AR issues arise.  Only late fees open</a:t>
                      </a:r>
                    </a:p>
                  </a:txBody>
                  <a:tcPr marL="303" marR="303" marT="303" marB="0" anchor="ctr">
                    <a:lnL>
                      <a:noFill/>
                    </a:lnL>
                    <a:lnR>
                      <a:noFill/>
                    </a:lnR>
                    <a:lnT>
                      <a:noFill/>
                    </a:lnT>
                    <a:lnB>
                      <a:noFill/>
                    </a:lnB>
                    <a:solidFill>
                      <a:srgbClr val="FFFFFF"/>
                    </a:solidFill>
                  </a:tcPr>
                </a:tc>
                <a:extLst>
                  <a:ext uri="{0D108BD9-81ED-4DB2-BD59-A6C34878D82A}">
                    <a16:rowId xmlns:a16="http://schemas.microsoft.com/office/drawing/2014/main" val="3468910566"/>
                  </a:ext>
                </a:extLst>
              </a:tr>
              <a:tr h="35428">
                <a:tc>
                  <a:txBody>
                    <a:bodyPr/>
                    <a:lstStyle/>
                    <a:p>
                      <a:pPr algn="l" fontAlgn="ctr"/>
                      <a:r>
                        <a:rPr lang="en-US" sz="1000" b="0" i="0" u="none" strike="noStrike">
                          <a:solidFill>
                            <a:srgbClr val="000000"/>
                          </a:solidFill>
                          <a:effectLst/>
                          <a:latin typeface="Aptos" panose="020B0004020202020204" pitchFamily="34" charset="0"/>
                        </a:rPr>
                        <a:t>Active</a:t>
                      </a:r>
                    </a:p>
                  </a:txBody>
                  <a:tcPr marL="303" marR="303" marT="303"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19-05 Nevins Road (xnj19nev)</a:t>
                      </a:r>
                    </a:p>
                  </a:txBody>
                  <a:tcPr marL="303" marR="303" marT="303"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RD Foods America, Inc. (t0000627)</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5</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151,799</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$15.25 </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$60,388 </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$0 </a:t>
                      </a:r>
                    </a:p>
                  </a:txBody>
                  <a:tcPr marL="303" marR="303" marT="303"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TT softness identified and has asked for rent defferment. July payment not received as of 7/17/25.  AM escalating to file motion, TT assured they would be current by EOM in which case motion would be rescinded.</a:t>
                      </a:r>
                    </a:p>
                  </a:txBody>
                  <a:tcPr marL="303" marR="303" marT="303" marB="0" anchor="ctr">
                    <a:lnL>
                      <a:noFill/>
                    </a:lnL>
                    <a:lnR>
                      <a:noFill/>
                    </a:lnR>
                    <a:lnT>
                      <a:noFill/>
                    </a:lnT>
                    <a:lnB>
                      <a:noFill/>
                    </a:lnB>
                    <a:solidFill>
                      <a:srgbClr val="FFEED3"/>
                    </a:solidFill>
                  </a:tcPr>
                </a:tc>
                <a:extLst>
                  <a:ext uri="{0D108BD9-81ED-4DB2-BD59-A6C34878D82A}">
                    <a16:rowId xmlns:a16="http://schemas.microsoft.com/office/drawing/2014/main" val="2706111247"/>
                  </a:ext>
                </a:extLst>
              </a:tr>
              <a:tr h="0">
                <a:tc>
                  <a:txBody>
                    <a:bodyPr/>
                    <a:lstStyle/>
                    <a:p>
                      <a:pPr algn="l" fontAlgn="ctr"/>
                      <a:r>
                        <a:rPr lang="en-US" sz="1000" b="0" i="0" u="none" strike="noStrike">
                          <a:solidFill>
                            <a:srgbClr val="000000"/>
                          </a:solidFill>
                          <a:effectLst/>
                          <a:latin typeface="Aptos" panose="020B0004020202020204" pitchFamily="34" charset="0"/>
                        </a:rPr>
                        <a:t>Active</a:t>
                      </a:r>
                    </a:p>
                  </a:txBody>
                  <a:tcPr marL="303" marR="303" marT="30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12150 Shiloh Road (xtx12150)</a:t>
                      </a:r>
                    </a:p>
                  </a:txBody>
                  <a:tcPr marL="303" marR="303" marT="30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Tex Sun Shade  (t0000701)</a:t>
                      </a:r>
                    </a:p>
                  </a:txBody>
                  <a:tcPr marL="303" marR="303" marT="303"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Aptos" panose="020B0004020202020204" pitchFamily="34" charset="0"/>
                        </a:rPr>
                        <a:t>5</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11,436</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$9.17 </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n/a</a:t>
                      </a:r>
                    </a:p>
                  </a:txBody>
                  <a:tcPr marL="303" marR="303" marT="303" marB="0" anchor="ctr">
                    <a:lnL>
                      <a:noFill/>
                    </a:lnL>
                    <a:lnR>
                      <a:noFill/>
                    </a:lnR>
                    <a:lnT>
                      <a:noFill/>
                    </a:lnT>
                    <a:lnB>
                      <a:noFill/>
                    </a:lnB>
                    <a:solidFill>
                      <a:srgbClr val="FFFFFF"/>
                    </a:solidFill>
                  </a:tcPr>
                </a:tc>
                <a:tc>
                  <a:txBody>
                    <a:bodyPr/>
                    <a:lstStyle/>
                    <a:p>
                      <a:pPr algn="ctr" fontAlgn="ctr"/>
                      <a:r>
                        <a:rPr lang="en-US" sz="1000" b="1" i="0" u="none" strike="noStrike">
                          <a:solidFill>
                            <a:srgbClr val="000000"/>
                          </a:solidFill>
                          <a:effectLst/>
                          <a:latin typeface="Aptos" panose="020B0004020202020204" pitchFamily="34" charset="0"/>
                        </a:rPr>
                        <a:t>NEW 3</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$874 </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$0 </a:t>
                      </a:r>
                    </a:p>
                  </a:txBody>
                  <a:tcPr marL="303" marR="303" marT="30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June payment NSF'd; Difficult TT but no major balance issues.  Keeping on watchlist for 2 quarters</a:t>
                      </a:r>
                    </a:p>
                  </a:txBody>
                  <a:tcPr marL="303" marR="303" marT="303" marB="0" anchor="ctr">
                    <a:lnL>
                      <a:noFill/>
                    </a:lnL>
                    <a:lnR>
                      <a:noFill/>
                    </a:lnR>
                    <a:lnT>
                      <a:noFill/>
                    </a:lnT>
                    <a:lnB>
                      <a:noFill/>
                    </a:lnB>
                    <a:solidFill>
                      <a:srgbClr val="FFFFFF"/>
                    </a:solidFill>
                  </a:tcPr>
                </a:tc>
                <a:extLst>
                  <a:ext uri="{0D108BD9-81ED-4DB2-BD59-A6C34878D82A}">
                    <a16:rowId xmlns:a16="http://schemas.microsoft.com/office/drawing/2014/main" val="2989647806"/>
                  </a:ext>
                </a:extLst>
              </a:tr>
              <a:tr h="0">
                <a:tc>
                  <a:txBody>
                    <a:bodyPr/>
                    <a:lstStyle/>
                    <a:p>
                      <a:pPr algn="l" fontAlgn="ctr"/>
                      <a:r>
                        <a:rPr lang="en-US" sz="1000" b="0" i="0" u="none" strike="noStrike">
                          <a:solidFill>
                            <a:srgbClr val="000000"/>
                          </a:solidFill>
                          <a:effectLst/>
                          <a:latin typeface="Aptos" panose="020B0004020202020204" pitchFamily="34" charset="0"/>
                        </a:rPr>
                        <a:t>Active</a:t>
                      </a:r>
                    </a:p>
                  </a:txBody>
                  <a:tcPr marL="303" marR="303" marT="303"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250 North Washtenaw Avenue (xil250n)</a:t>
                      </a:r>
                    </a:p>
                  </a:txBody>
                  <a:tcPr marL="303" marR="303" marT="303" marB="0" anchor="ctr">
                    <a:lnL>
                      <a:noFill/>
                    </a:lnL>
                    <a:lnR>
                      <a:noFill/>
                    </a:lnR>
                    <a:lnT>
                      <a:noFill/>
                    </a:lnT>
                    <a:lnB>
                      <a:noFill/>
                    </a:lnB>
                    <a:solidFill>
                      <a:srgbClr val="FFEED3"/>
                    </a:solidFill>
                  </a:tcPr>
                </a:tc>
                <a:tc>
                  <a:txBody>
                    <a:bodyPr/>
                    <a:lstStyle/>
                    <a:p>
                      <a:pPr algn="l" fontAlgn="ctr"/>
                      <a:r>
                        <a:rPr lang="en-US" sz="1000" b="0" i="0" u="none" strike="noStrike">
                          <a:solidFill>
                            <a:srgbClr val="000000"/>
                          </a:solidFill>
                          <a:effectLst/>
                          <a:latin typeface="Aptos" panose="020B0004020202020204" pitchFamily="34" charset="0"/>
                        </a:rPr>
                        <a:t>Mighty Cake Company LLC (t0000608)</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 </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46,000</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$9.90 </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n/a</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$19,854 </a:t>
                      </a:r>
                    </a:p>
                  </a:txBody>
                  <a:tcPr marL="303" marR="303" marT="303" marB="0" anchor="ctr">
                    <a:lnL>
                      <a:noFill/>
                    </a:lnL>
                    <a:lnR>
                      <a:noFill/>
                    </a:lnR>
                    <a:lnT>
                      <a:noFill/>
                    </a:lnT>
                    <a:lnB>
                      <a:noFill/>
                    </a:lnB>
                    <a:solidFill>
                      <a:srgbClr val="FFEED3"/>
                    </a:solidFill>
                  </a:tcPr>
                </a:tc>
                <a:tc>
                  <a:txBody>
                    <a:bodyPr/>
                    <a:lstStyle/>
                    <a:p>
                      <a:pPr algn="ctr" fontAlgn="ctr"/>
                      <a:r>
                        <a:rPr lang="en-US" sz="1000" b="0" i="0" u="none" strike="noStrike">
                          <a:solidFill>
                            <a:srgbClr val="000000"/>
                          </a:solidFill>
                          <a:effectLst/>
                          <a:latin typeface="Aptos" panose="020B0004020202020204" pitchFamily="34" charset="0"/>
                        </a:rPr>
                        <a:t>$0 </a:t>
                      </a:r>
                    </a:p>
                  </a:txBody>
                  <a:tcPr marL="303" marR="303" marT="303" marB="0" anchor="ctr">
                    <a:lnL>
                      <a:noFill/>
                    </a:lnL>
                    <a:lnR>
                      <a:noFill/>
                    </a:lnR>
                    <a:lnT>
                      <a:noFill/>
                    </a:lnT>
                    <a:lnB>
                      <a:noFill/>
                    </a:lnB>
                    <a:solidFill>
                      <a:srgbClr val="FFEED3"/>
                    </a:solidFill>
                  </a:tcPr>
                </a:tc>
                <a:tc>
                  <a:txBody>
                    <a:bodyPr/>
                    <a:lstStyle/>
                    <a:p>
                      <a:pPr algn="l" fontAlgn="ctr"/>
                      <a:r>
                        <a:rPr lang="en-US" sz="1000" b="1" i="0" u="none" strike="noStrike">
                          <a:solidFill>
                            <a:srgbClr val="000000"/>
                          </a:solidFill>
                          <a:effectLst/>
                          <a:latin typeface="Aptos" panose="020B0004020202020204" pitchFamily="34" charset="0"/>
                        </a:rPr>
                        <a:t>Apollo TT</a:t>
                      </a:r>
                      <a:r>
                        <a:rPr lang="en-US" sz="1000" b="0" i="0" u="none" strike="noStrike">
                          <a:solidFill>
                            <a:srgbClr val="000000"/>
                          </a:solidFill>
                          <a:effectLst/>
                          <a:latin typeface="Aptos" panose="020B0004020202020204" pitchFamily="34" charset="0"/>
                        </a:rPr>
                        <a:t>;  Previously on a payment plan, this tenant refinanced and is saying they are in a better position.  Open balance was paid in July.  Keeping on watchlist for 2 quarters.</a:t>
                      </a:r>
                    </a:p>
                  </a:txBody>
                  <a:tcPr marL="303" marR="303" marT="303" marB="0" anchor="ctr">
                    <a:lnL>
                      <a:noFill/>
                    </a:lnL>
                    <a:lnR>
                      <a:noFill/>
                    </a:lnR>
                    <a:lnT>
                      <a:noFill/>
                    </a:lnT>
                    <a:lnB>
                      <a:noFill/>
                    </a:lnB>
                    <a:solidFill>
                      <a:srgbClr val="FFEED3"/>
                    </a:solidFill>
                  </a:tcPr>
                </a:tc>
                <a:extLst>
                  <a:ext uri="{0D108BD9-81ED-4DB2-BD59-A6C34878D82A}">
                    <a16:rowId xmlns:a16="http://schemas.microsoft.com/office/drawing/2014/main" val="3969965777"/>
                  </a:ext>
                </a:extLst>
              </a:tr>
              <a:tr h="0">
                <a:tc>
                  <a:txBody>
                    <a:bodyPr/>
                    <a:lstStyle/>
                    <a:p>
                      <a:pPr algn="l" fontAlgn="ctr"/>
                      <a:r>
                        <a:rPr lang="en-US" sz="1000" b="0" i="0" u="none" strike="noStrike">
                          <a:solidFill>
                            <a:srgbClr val="000000"/>
                          </a:solidFill>
                          <a:effectLst/>
                          <a:latin typeface="Aptos" panose="020B0004020202020204" pitchFamily="34" charset="0"/>
                        </a:rPr>
                        <a:t>Active​</a:t>
                      </a:r>
                    </a:p>
                  </a:txBody>
                  <a:tcPr marL="303" marR="303" marT="30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128 Bauer Drive (xnj128ba)​</a:t>
                      </a:r>
                    </a:p>
                  </a:txBody>
                  <a:tcPr marL="303" marR="303" marT="30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Black Walnut LLC (t0001074)​</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21,142​</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$13.75​</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3</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$0</a:t>
                      </a:r>
                    </a:p>
                  </a:txBody>
                  <a:tcPr marL="303" marR="303" marT="303" marB="0" anchor="ctr">
                    <a:lnL>
                      <a:noFill/>
                    </a:lnL>
                    <a:lnR>
                      <a:noFill/>
                    </a:lnR>
                    <a:lnT>
                      <a:noFill/>
                    </a:lnT>
                    <a:lnB>
                      <a:noFill/>
                    </a:lnB>
                    <a:solidFill>
                      <a:srgbClr val="FFFFFF"/>
                    </a:solidFill>
                  </a:tcPr>
                </a:tc>
                <a:tc>
                  <a:txBody>
                    <a:bodyPr/>
                    <a:lstStyle/>
                    <a:p>
                      <a:pPr algn="ctr" fontAlgn="ctr"/>
                      <a:r>
                        <a:rPr lang="en-US" sz="1000" b="0" i="0" u="none" strike="noStrike">
                          <a:solidFill>
                            <a:srgbClr val="000000"/>
                          </a:solidFill>
                          <a:effectLst/>
                          <a:latin typeface="Aptos" panose="020B0004020202020204" pitchFamily="34" charset="0"/>
                        </a:rPr>
                        <a:t>$0</a:t>
                      </a:r>
                    </a:p>
                  </a:txBody>
                  <a:tcPr marL="303" marR="303" marT="303" marB="0" anchor="ctr">
                    <a:lnL>
                      <a:noFill/>
                    </a:lnL>
                    <a:lnR>
                      <a:noFill/>
                    </a:lnR>
                    <a:lnT>
                      <a:noFill/>
                    </a:lnT>
                    <a:lnB>
                      <a:noFill/>
                    </a:lnB>
                    <a:solidFill>
                      <a:srgbClr val="FFFFFF"/>
                    </a:solidFill>
                  </a:tcPr>
                </a:tc>
                <a:tc>
                  <a:txBody>
                    <a:bodyPr/>
                    <a:lstStyle/>
                    <a:p>
                      <a:pPr algn="l" fontAlgn="ctr"/>
                      <a:r>
                        <a:rPr lang="en-US" sz="1000" b="0" i="0" u="none" strike="noStrike">
                          <a:solidFill>
                            <a:srgbClr val="000000"/>
                          </a:solidFill>
                          <a:effectLst/>
                          <a:latin typeface="Aptos" panose="020B0004020202020204" pitchFamily="34" charset="0"/>
                        </a:rPr>
                        <a:t>TT has become fully current and keeping on watchlist for 2 quarters.</a:t>
                      </a:r>
                    </a:p>
                  </a:txBody>
                  <a:tcPr marL="303" marR="303" marT="303" marB="0" anchor="ctr">
                    <a:lnL>
                      <a:noFill/>
                    </a:lnL>
                    <a:lnR>
                      <a:noFill/>
                    </a:lnR>
                    <a:lnT>
                      <a:noFill/>
                    </a:lnT>
                    <a:lnB>
                      <a:noFill/>
                    </a:lnB>
                    <a:solidFill>
                      <a:srgbClr val="FFFFFF"/>
                    </a:solidFill>
                  </a:tcPr>
                </a:tc>
                <a:extLst>
                  <a:ext uri="{0D108BD9-81ED-4DB2-BD59-A6C34878D82A}">
                    <a16:rowId xmlns:a16="http://schemas.microsoft.com/office/drawing/2014/main" val="2881749738"/>
                  </a:ext>
                </a:extLst>
              </a:tr>
            </a:tbl>
          </a:graphicData>
        </a:graphic>
      </p:graphicFrame>
    </p:spTree>
    <p:extLst>
      <p:ext uri="{BB962C8B-B14F-4D97-AF65-F5344CB8AC3E}">
        <p14:creationId xmlns:p14="http://schemas.microsoft.com/office/powerpoint/2010/main" val="3646425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5DBB-0580-1B29-185B-CCE354892330}"/>
              </a:ext>
            </a:extLst>
          </p:cNvPr>
          <p:cNvSpPr>
            <a:spLocks noGrp="1"/>
          </p:cNvSpPr>
          <p:nvPr>
            <p:ph type="title"/>
          </p:nvPr>
        </p:nvSpPr>
        <p:spPr/>
        <p:txBody>
          <a:bodyPr/>
          <a:lstStyle/>
          <a:p>
            <a:r>
              <a:rPr lang="en-US" sz="2150"/>
              <a:t>AR Monitoring | </a:t>
            </a:r>
            <a:r>
              <a:rPr lang="en-US" sz="2150" b="0"/>
              <a:t>Loan Pools </a:t>
            </a:r>
            <a:endParaRPr lang="en-US" b="0"/>
          </a:p>
        </p:txBody>
      </p:sp>
      <p:sp>
        <p:nvSpPr>
          <p:cNvPr id="5" name="TextBox 4">
            <a:extLst>
              <a:ext uri="{FF2B5EF4-FFF2-40B4-BE49-F238E27FC236}">
                <a16:creationId xmlns:a16="http://schemas.microsoft.com/office/drawing/2014/main" id="{0052F724-F685-7E84-4E6E-995E479DCE90}"/>
              </a:ext>
            </a:extLst>
          </p:cNvPr>
          <p:cNvSpPr txBox="1"/>
          <p:nvPr/>
        </p:nvSpPr>
        <p:spPr>
          <a:xfrm>
            <a:off x="677097" y="1884642"/>
            <a:ext cx="10757863" cy="1869743"/>
          </a:xfrm>
          <a:prstGeom prst="rect">
            <a:avLst/>
          </a:prstGeom>
          <a:solidFill>
            <a:schemeClr val="bg1">
              <a:lumMod val="95000"/>
            </a:schemeClr>
          </a:solidFill>
        </p:spPr>
        <p:txBody>
          <a:bodyPr wrap="square" lIns="91440" tIns="45720" rIns="91440" bIns="45720" anchor="t">
            <a:spAutoFit/>
          </a:bodyPr>
          <a:lstStyle/>
          <a:p>
            <a:pPr marL="171450" indent="-171450">
              <a:buClr>
                <a:srgbClr val="FEAB21"/>
              </a:buClr>
              <a:buFont typeface="Wingdings" panose="05000000000000000000" pitchFamily="2" charset="2"/>
              <a:buChar char="§"/>
            </a:pPr>
            <a:r>
              <a:rPr lang="en-US" sz="1050" b="1">
                <a:solidFill>
                  <a:schemeClr val="tx2"/>
                </a:solidFill>
                <a:latin typeface="Aptos"/>
                <a:ea typeface="Lato Medium"/>
                <a:cs typeface="Lato Medium"/>
              </a:rPr>
              <a:t>The Apollo Loan has 4 tenants that are being monitored</a:t>
            </a:r>
            <a:r>
              <a:rPr lang="en-US" sz="1050">
                <a:solidFill>
                  <a:schemeClr val="tx2"/>
                </a:solidFill>
                <a:latin typeface="Aptos"/>
                <a:ea typeface="Lato Medium"/>
                <a:cs typeface="Lato Medium"/>
              </a:rPr>
              <a:t> </a:t>
            </a:r>
          </a:p>
          <a:p>
            <a:pPr marL="628650" lvl="1" indent="-171450">
              <a:buClr>
                <a:srgbClr val="FEAB21"/>
              </a:buClr>
              <a:buFont typeface="Courier New" panose="02070309020205020404" pitchFamily="49" charset="0"/>
              <a:buChar char="o"/>
            </a:pPr>
            <a:r>
              <a:rPr lang="en-US" sz="1050">
                <a:solidFill>
                  <a:schemeClr val="tx2"/>
                </a:solidFill>
                <a:latin typeface="Aptos"/>
                <a:ea typeface="Lato Medium"/>
                <a:cs typeface="Lato Medium"/>
              </a:rPr>
              <a:t>KJ's Discount Outlet LL (4450 Commerce) was previously on a payment plan and has since terminated their lease effective June 2025</a:t>
            </a:r>
          </a:p>
          <a:p>
            <a:pPr marL="628650" lvl="1" indent="-171450">
              <a:buClr>
                <a:srgbClr val="FEAB21"/>
              </a:buClr>
              <a:buFont typeface="Courier New" panose="02070309020205020404" pitchFamily="49" charset="0"/>
              <a:buChar char="o"/>
            </a:pPr>
            <a:endParaRPr lang="en-US" sz="1050">
              <a:solidFill>
                <a:schemeClr val="tx2"/>
              </a:solidFill>
              <a:latin typeface="Aptos"/>
              <a:ea typeface="Lato Medium"/>
              <a:cs typeface="Lato Medium"/>
            </a:endParaRPr>
          </a:p>
          <a:p>
            <a:pPr marL="628650" lvl="1" indent="-171450">
              <a:buClr>
                <a:srgbClr val="FEAB21"/>
              </a:buClr>
              <a:buFont typeface="Courier New" panose="02070309020205020404" pitchFamily="49" charset="0"/>
              <a:buChar char="o"/>
            </a:pPr>
            <a:r>
              <a:rPr lang="en-US" sz="1050" err="1">
                <a:solidFill>
                  <a:schemeClr val="tx2"/>
                </a:solidFill>
                <a:latin typeface="Aptos"/>
                <a:ea typeface="Lato Medium"/>
                <a:cs typeface="Lato Medium"/>
              </a:rPr>
              <a:t>Averr</a:t>
            </a:r>
            <a:r>
              <a:rPr lang="en-US" sz="1050">
                <a:solidFill>
                  <a:schemeClr val="tx2"/>
                </a:solidFill>
                <a:latin typeface="Aptos"/>
                <a:ea typeface="Lato Medium"/>
                <a:cs typeface="Lato Medium"/>
              </a:rPr>
              <a:t> Aglow (2100 Boggs) has been upgraded to a Level 3 tenant because they are delinquent on their county personal property tax, a defaulting event under the lease.  Open CAM cap dispute and has agreed to but payment remains is pending.  Tenant has now been formally noticed and is in default under the lease. </a:t>
            </a:r>
          </a:p>
          <a:p>
            <a:pPr marL="628650" lvl="1" indent="-171450">
              <a:buClr>
                <a:srgbClr val="FEAB21"/>
              </a:buClr>
              <a:buFont typeface="Courier New" panose="02070309020205020404" pitchFamily="49" charset="0"/>
              <a:buChar char="o"/>
            </a:pPr>
            <a:endParaRPr lang="en-US" sz="1050">
              <a:solidFill>
                <a:schemeClr val="tx2"/>
              </a:solidFill>
              <a:latin typeface="Aptos"/>
              <a:ea typeface="Lato Medium"/>
              <a:cs typeface="Lato Medium"/>
            </a:endParaRPr>
          </a:p>
          <a:p>
            <a:pPr marL="628650" lvl="1" indent="-171450">
              <a:buClr>
                <a:srgbClr val="FEAB21"/>
              </a:buClr>
              <a:buFont typeface="Courier New" panose="02070309020205020404" pitchFamily="49" charset="0"/>
              <a:buChar char="o"/>
            </a:pPr>
            <a:r>
              <a:rPr lang="en-US" sz="1050">
                <a:solidFill>
                  <a:schemeClr val="tx2"/>
                </a:solidFill>
                <a:latin typeface="Aptos"/>
                <a:ea typeface="Lato Medium"/>
                <a:cs typeface="Lato Medium"/>
              </a:rPr>
              <a:t>Mighty Cake Company LLC (250 North Washtenaw Ave) has been on a payment plan and has refinanced and are saying they are in a better position.  Open balance was paid in July.  Keeping on watchlist for 2 quarters.</a:t>
            </a:r>
          </a:p>
          <a:p>
            <a:pPr marL="761365" lvl="1">
              <a:buClr>
                <a:srgbClr val="FEAB21"/>
              </a:buClr>
            </a:pPr>
            <a:endParaRPr lang="en-US" sz="1050">
              <a:solidFill>
                <a:schemeClr val="tx2"/>
              </a:solidFill>
              <a:latin typeface="Aptos"/>
              <a:ea typeface="Lato Medium"/>
              <a:cs typeface="Lato Medium"/>
            </a:endParaRPr>
          </a:p>
          <a:p>
            <a:pPr marL="171450" indent="-171450">
              <a:buClr>
                <a:srgbClr val="FEAB21"/>
              </a:buClr>
              <a:buFont typeface="Wingdings" panose="05000000000000000000" pitchFamily="2" charset="2"/>
              <a:buChar char="§"/>
            </a:pPr>
            <a:endParaRPr lang="en-US" sz="1050">
              <a:solidFill>
                <a:schemeClr val="tx2"/>
              </a:solidFill>
              <a:latin typeface="Aptos"/>
              <a:ea typeface="Lato Medium"/>
              <a:cs typeface="Lato Medium"/>
            </a:endParaRPr>
          </a:p>
          <a:p>
            <a:pPr marL="932815" lvl="1" indent="-171450">
              <a:buClr>
                <a:srgbClr val="FEAB21"/>
              </a:buClr>
              <a:buFont typeface="Wingdings" panose="05000000000000000000" pitchFamily="2" charset="2"/>
              <a:buChar char="§"/>
            </a:pPr>
            <a:endParaRPr lang="en-US" sz="1050">
              <a:solidFill>
                <a:schemeClr val="tx2"/>
              </a:solidFill>
              <a:latin typeface="Aptos" panose="020B0004020202020204" pitchFamily="34" charset="0"/>
              <a:ea typeface="Lato Medium" panose="020F0502020204030203" pitchFamily="34" charset="0"/>
              <a:cs typeface="Lato Medium" panose="020F0502020204030203" pitchFamily="34" charset="0"/>
            </a:endParaRPr>
          </a:p>
        </p:txBody>
      </p:sp>
      <p:sp>
        <p:nvSpPr>
          <p:cNvPr id="13" name="TextBox 8">
            <a:extLst>
              <a:ext uri="{FF2B5EF4-FFF2-40B4-BE49-F238E27FC236}">
                <a16:creationId xmlns:a16="http://schemas.microsoft.com/office/drawing/2014/main" id="{72B1EFA0-C5FA-52FE-AA96-055243349369}"/>
              </a:ext>
            </a:extLst>
          </p:cNvPr>
          <p:cNvSpPr txBox="1"/>
          <p:nvPr/>
        </p:nvSpPr>
        <p:spPr>
          <a:xfrm>
            <a:off x="677096" y="1422379"/>
            <a:ext cx="10757863" cy="253916"/>
          </a:xfrm>
          <a:prstGeom prst="rect">
            <a:avLst/>
          </a:prstGeom>
          <a:solidFill>
            <a:schemeClr val="accent6">
              <a:lumMod val="20000"/>
              <a:lumOff val="80000"/>
            </a:schemeClr>
          </a:solidFill>
        </p:spPr>
        <p:txBody>
          <a:bodyPr wrap="square" lIns="91440" tIns="45720" rIns="91440" bIns="45720" anchor="t">
            <a:spAutoFit/>
          </a:bodyPr>
          <a:lstStyle>
            <a:defPPr>
              <a:defRPr lang="en-US"/>
            </a:defPPr>
            <a:lvl1pPr marL="0" algn="l" defTabSz="1523696" rtl="0" eaLnBrk="1" latinLnBrk="0" hangingPunct="1">
              <a:defRPr sz="3000" kern="1200">
                <a:solidFill>
                  <a:schemeClr val="tx1"/>
                </a:solidFill>
                <a:latin typeface="+mn-lt"/>
                <a:ea typeface="+mn-ea"/>
                <a:cs typeface="+mn-cs"/>
              </a:defRPr>
            </a:lvl1pPr>
            <a:lvl2pPr marL="761847" algn="l" defTabSz="1523696" rtl="0" eaLnBrk="1" latinLnBrk="0" hangingPunct="1">
              <a:defRPr sz="3000" kern="1200">
                <a:solidFill>
                  <a:schemeClr val="tx1"/>
                </a:solidFill>
                <a:latin typeface="+mn-lt"/>
                <a:ea typeface="+mn-ea"/>
                <a:cs typeface="+mn-cs"/>
              </a:defRPr>
            </a:lvl2pPr>
            <a:lvl3pPr marL="1523696" algn="l" defTabSz="1523696" rtl="0" eaLnBrk="1" latinLnBrk="0" hangingPunct="1">
              <a:defRPr sz="3000" kern="1200">
                <a:solidFill>
                  <a:schemeClr val="tx1"/>
                </a:solidFill>
                <a:latin typeface="+mn-lt"/>
                <a:ea typeface="+mn-ea"/>
                <a:cs typeface="+mn-cs"/>
              </a:defRPr>
            </a:lvl3pPr>
            <a:lvl4pPr marL="2285543" algn="l" defTabSz="1523696" rtl="0" eaLnBrk="1" latinLnBrk="0" hangingPunct="1">
              <a:defRPr sz="3000" kern="1200">
                <a:solidFill>
                  <a:schemeClr val="tx1"/>
                </a:solidFill>
                <a:latin typeface="+mn-lt"/>
                <a:ea typeface="+mn-ea"/>
                <a:cs typeface="+mn-cs"/>
              </a:defRPr>
            </a:lvl4pPr>
            <a:lvl5pPr marL="3047390" algn="l" defTabSz="1523696" rtl="0" eaLnBrk="1" latinLnBrk="0" hangingPunct="1">
              <a:defRPr sz="3000" kern="1200">
                <a:solidFill>
                  <a:schemeClr val="tx1"/>
                </a:solidFill>
                <a:latin typeface="+mn-lt"/>
                <a:ea typeface="+mn-ea"/>
                <a:cs typeface="+mn-cs"/>
              </a:defRPr>
            </a:lvl5pPr>
            <a:lvl6pPr marL="3809237" algn="l" defTabSz="1523696" rtl="0" eaLnBrk="1" latinLnBrk="0" hangingPunct="1">
              <a:defRPr sz="3000" kern="1200">
                <a:solidFill>
                  <a:schemeClr val="tx1"/>
                </a:solidFill>
                <a:latin typeface="+mn-lt"/>
                <a:ea typeface="+mn-ea"/>
                <a:cs typeface="+mn-cs"/>
              </a:defRPr>
            </a:lvl6pPr>
            <a:lvl7pPr marL="4571086" algn="l" defTabSz="1523696" rtl="0" eaLnBrk="1" latinLnBrk="0" hangingPunct="1">
              <a:defRPr sz="3000" kern="1200">
                <a:solidFill>
                  <a:schemeClr val="tx1"/>
                </a:solidFill>
                <a:latin typeface="+mn-lt"/>
                <a:ea typeface="+mn-ea"/>
                <a:cs typeface="+mn-cs"/>
              </a:defRPr>
            </a:lvl7pPr>
            <a:lvl8pPr marL="5332933" algn="l" defTabSz="1523696" rtl="0" eaLnBrk="1" latinLnBrk="0" hangingPunct="1">
              <a:defRPr sz="3000" kern="1200">
                <a:solidFill>
                  <a:schemeClr val="tx1"/>
                </a:solidFill>
                <a:latin typeface="+mn-lt"/>
                <a:ea typeface="+mn-ea"/>
                <a:cs typeface="+mn-cs"/>
              </a:defRPr>
            </a:lvl8pPr>
            <a:lvl9pPr marL="6094780" algn="l" defTabSz="1523696" rtl="0" eaLnBrk="1" latinLnBrk="0" hangingPunct="1">
              <a:defRPr sz="3000" kern="1200">
                <a:solidFill>
                  <a:schemeClr val="tx1"/>
                </a:solidFill>
                <a:latin typeface="+mn-lt"/>
                <a:ea typeface="+mn-ea"/>
                <a:cs typeface="+mn-cs"/>
              </a:defRPr>
            </a:lvl9pPr>
          </a:lstStyle>
          <a:p>
            <a:pPr>
              <a:buClr>
                <a:srgbClr val="FEAB21"/>
              </a:buClr>
            </a:pPr>
            <a:r>
              <a:rPr lang="en-US" sz="1050" b="1">
                <a:solidFill>
                  <a:schemeClr val="accent6">
                    <a:lumMod val="50000"/>
                  </a:schemeClr>
                </a:solidFill>
                <a:latin typeface="Aptos"/>
                <a:ea typeface="Lato Medium"/>
                <a:cs typeface="Lato Medium"/>
              </a:rPr>
              <a:t>No Major Tenants are failing in Fund 2 Loan Pools from an AR perspective.  </a:t>
            </a:r>
            <a:endParaRPr lang="en-US" sz="1050">
              <a:solidFill>
                <a:schemeClr val="accent6">
                  <a:lumMod val="50000"/>
                </a:schemeClr>
              </a:solidFill>
              <a:latin typeface="Aptos"/>
              <a:ea typeface="Lato Medium"/>
              <a:cs typeface="Lato Medium"/>
            </a:endParaRPr>
          </a:p>
        </p:txBody>
      </p:sp>
      <p:graphicFrame>
        <p:nvGraphicFramePr>
          <p:cNvPr id="8" name="Table 7">
            <a:extLst>
              <a:ext uri="{FF2B5EF4-FFF2-40B4-BE49-F238E27FC236}">
                <a16:creationId xmlns:a16="http://schemas.microsoft.com/office/drawing/2014/main" id="{177E1D0B-8CC5-7BBD-2B71-D95EB611F59C}"/>
              </a:ext>
            </a:extLst>
          </p:cNvPr>
          <p:cNvGraphicFramePr>
            <a:graphicFrameLocks noGrp="1"/>
          </p:cNvGraphicFramePr>
          <p:nvPr/>
        </p:nvGraphicFramePr>
        <p:xfrm>
          <a:off x="677096" y="3497094"/>
          <a:ext cx="10728590" cy="1181100"/>
        </p:xfrm>
        <a:graphic>
          <a:graphicData uri="http://schemas.openxmlformats.org/drawingml/2006/table">
            <a:tbl>
              <a:tblPr bandRow="1">
                <a:tableStyleId>{5C22544A-7EE6-4342-B048-85BDC9FD1C3A}</a:tableStyleId>
              </a:tblPr>
              <a:tblGrid>
                <a:gridCol w="1599197">
                  <a:extLst>
                    <a:ext uri="{9D8B030D-6E8A-4147-A177-3AD203B41FA5}">
                      <a16:colId xmlns:a16="http://schemas.microsoft.com/office/drawing/2014/main" val="3975873278"/>
                    </a:ext>
                  </a:extLst>
                </a:gridCol>
                <a:gridCol w="1599197">
                  <a:extLst>
                    <a:ext uri="{9D8B030D-6E8A-4147-A177-3AD203B41FA5}">
                      <a16:colId xmlns:a16="http://schemas.microsoft.com/office/drawing/2014/main" val="97103020"/>
                    </a:ext>
                  </a:extLst>
                </a:gridCol>
                <a:gridCol w="1599197">
                  <a:extLst>
                    <a:ext uri="{9D8B030D-6E8A-4147-A177-3AD203B41FA5}">
                      <a16:colId xmlns:a16="http://schemas.microsoft.com/office/drawing/2014/main" val="4262306849"/>
                    </a:ext>
                  </a:extLst>
                </a:gridCol>
                <a:gridCol w="2080509">
                  <a:extLst>
                    <a:ext uri="{9D8B030D-6E8A-4147-A177-3AD203B41FA5}">
                      <a16:colId xmlns:a16="http://schemas.microsoft.com/office/drawing/2014/main" val="1991786919"/>
                    </a:ext>
                  </a:extLst>
                </a:gridCol>
                <a:gridCol w="869466">
                  <a:extLst>
                    <a:ext uri="{9D8B030D-6E8A-4147-A177-3AD203B41FA5}">
                      <a16:colId xmlns:a16="http://schemas.microsoft.com/office/drawing/2014/main" val="3822312601"/>
                    </a:ext>
                  </a:extLst>
                </a:gridCol>
                <a:gridCol w="745256">
                  <a:extLst>
                    <a:ext uri="{9D8B030D-6E8A-4147-A177-3AD203B41FA5}">
                      <a16:colId xmlns:a16="http://schemas.microsoft.com/office/drawing/2014/main" val="4087140529"/>
                    </a:ext>
                  </a:extLst>
                </a:gridCol>
                <a:gridCol w="745256">
                  <a:extLst>
                    <a:ext uri="{9D8B030D-6E8A-4147-A177-3AD203B41FA5}">
                      <a16:colId xmlns:a16="http://schemas.microsoft.com/office/drawing/2014/main" val="3053213225"/>
                    </a:ext>
                  </a:extLst>
                </a:gridCol>
                <a:gridCol w="745256">
                  <a:extLst>
                    <a:ext uri="{9D8B030D-6E8A-4147-A177-3AD203B41FA5}">
                      <a16:colId xmlns:a16="http://schemas.microsoft.com/office/drawing/2014/main" val="919277436"/>
                    </a:ext>
                  </a:extLst>
                </a:gridCol>
                <a:gridCol w="745256">
                  <a:extLst>
                    <a:ext uri="{9D8B030D-6E8A-4147-A177-3AD203B41FA5}">
                      <a16:colId xmlns:a16="http://schemas.microsoft.com/office/drawing/2014/main" val="4078778411"/>
                    </a:ext>
                  </a:extLst>
                </a:gridCol>
              </a:tblGrid>
              <a:tr h="274320">
                <a:tc>
                  <a:txBody>
                    <a:bodyPr/>
                    <a:lstStyle/>
                    <a:p>
                      <a:pPr algn="l" fontAlgn="b"/>
                      <a:r>
                        <a:rPr lang="en-US" sz="1000" b="1" i="0" u="none" strike="noStrike">
                          <a:solidFill>
                            <a:srgbClr val="000000"/>
                          </a:solidFill>
                          <a:effectLst/>
                          <a:latin typeface="Aptos" panose="020B0004020202020204" pitchFamily="34" charset="0"/>
                        </a:rPr>
                        <a:t>Lender</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3D3D3"/>
                    </a:solidFill>
                  </a:tcPr>
                </a:tc>
                <a:tc>
                  <a:txBody>
                    <a:bodyPr/>
                    <a:lstStyle/>
                    <a:p>
                      <a:pPr algn="l" fontAlgn="b"/>
                      <a:r>
                        <a:rPr lang="en-US" sz="1000" b="1" i="0" u="none" strike="noStrike">
                          <a:solidFill>
                            <a:srgbClr val="000000"/>
                          </a:solidFill>
                          <a:effectLst/>
                          <a:latin typeface="Aptos" panose="020B0004020202020204" pitchFamily="34" charset="0"/>
                        </a:rPr>
                        <a:t>Property</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3D3D3"/>
                    </a:solidFill>
                  </a:tcPr>
                </a:tc>
                <a:tc>
                  <a:txBody>
                    <a:bodyPr/>
                    <a:lstStyle/>
                    <a:p>
                      <a:pPr algn="l" fontAlgn="b"/>
                      <a:r>
                        <a:rPr lang="en-US" sz="1000" b="1" i="0" u="none" strike="noStrike">
                          <a:solidFill>
                            <a:srgbClr val="000000"/>
                          </a:solidFill>
                          <a:effectLst/>
                          <a:latin typeface="Aptos" panose="020B0004020202020204" pitchFamily="34" charset="0"/>
                        </a:rPr>
                        <a:t>Market</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3D3D3"/>
                    </a:solidFill>
                  </a:tcPr>
                </a:tc>
                <a:tc>
                  <a:txBody>
                    <a:bodyPr/>
                    <a:lstStyle/>
                    <a:p>
                      <a:pPr algn="l" fontAlgn="b"/>
                      <a:r>
                        <a:rPr lang="en-US" sz="1000" b="1" i="0" u="none" strike="noStrike">
                          <a:solidFill>
                            <a:srgbClr val="000000"/>
                          </a:solidFill>
                          <a:effectLst/>
                          <a:latin typeface="Aptos" panose="020B0004020202020204" pitchFamily="34" charset="0"/>
                        </a:rPr>
                        <a:t>Lease</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3D3D3"/>
                    </a:solidFill>
                  </a:tcPr>
                </a:tc>
                <a:tc>
                  <a:txBody>
                    <a:bodyPr/>
                    <a:lstStyle/>
                    <a:p>
                      <a:pPr algn="l" fontAlgn="b"/>
                      <a:r>
                        <a:rPr lang="en-US" sz="1000" b="1" i="0" u="none" strike="noStrike">
                          <a:solidFill>
                            <a:srgbClr val="000000"/>
                          </a:solidFill>
                          <a:effectLst/>
                          <a:latin typeface="Aptos" panose="020B0004020202020204" pitchFamily="34" charset="0"/>
                        </a:rPr>
                        <a:t>Area</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3D3D3"/>
                    </a:solidFill>
                  </a:tcPr>
                </a:tc>
                <a:tc>
                  <a:txBody>
                    <a:bodyPr/>
                    <a:lstStyle/>
                    <a:p>
                      <a:pPr algn="l" fontAlgn="b"/>
                      <a:r>
                        <a:rPr lang="en-US" sz="1000" b="1" i="0" u="none" strike="noStrike">
                          <a:solidFill>
                            <a:srgbClr val="000000"/>
                          </a:solidFill>
                          <a:effectLst/>
                          <a:latin typeface="Aptos" panose="020B0004020202020204" pitchFamily="34" charset="0"/>
                        </a:rPr>
                        <a:t>Q2 25 Tenant Risk</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B1A0C7"/>
                    </a:solidFill>
                  </a:tcPr>
                </a:tc>
                <a:tc>
                  <a:txBody>
                    <a:bodyPr/>
                    <a:lstStyle/>
                    <a:p>
                      <a:pPr algn="l" fontAlgn="b"/>
                      <a:r>
                        <a:rPr lang="en-US" sz="1000" b="1" i="0" u="none" strike="noStrike">
                          <a:solidFill>
                            <a:srgbClr val="000000"/>
                          </a:solidFill>
                          <a:effectLst/>
                          <a:latin typeface="Aptos" panose="020B0004020202020204" pitchFamily="34" charset="0"/>
                        </a:rPr>
                        <a:t>0-60 Owed</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ABF8F"/>
                    </a:solidFill>
                  </a:tcPr>
                </a:tc>
                <a:tc>
                  <a:txBody>
                    <a:bodyPr/>
                    <a:lstStyle/>
                    <a:p>
                      <a:pPr algn="l" fontAlgn="b"/>
                      <a:r>
                        <a:rPr lang="en-US" sz="1000" b="1" i="0" u="none" strike="noStrike">
                          <a:solidFill>
                            <a:srgbClr val="000000"/>
                          </a:solidFill>
                          <a:effectLst/>
                          <a:latin typeface="Aptos" panose="020B0004020202020204" pitchFamily="34" charset="0"/>
                        </a:rPr>
                        <a:t>60+ Owed</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ABF8F"/>
                    </a:solidFill>
                  </a:tcPr>
                </a:tc>
                <a:tc>
                  <a:txBody>
                    <a:bodyPr/>
                    <a:lstStyle/>
                    <a:p>
                      <a:pPr algn="l" fontAlgn="b"/>
                      <a:r>
                        <a:rPr lang="en-US" sz="1000" b="1" i="0" u="none" strike="noStrike">
                          <a:solidFill>
                            <a:srgbClr val="000000"/>
                          </a:solidFill>
                          <a:effectLst/>
                          <a:latin typeface="Aptos" panose="020B0004020202020204" pitchFamily="34" charset="0"/>
                        </a:rPr>
                        <a:t>Total Owed</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ABF8F"/>
                    </a:solidFill>
                  </a:tcPr>
                </a:tc>
                <a:extLst>
                  <a:ext uri="{0D108BD9-81ED-4DB2-BD59-A6C34878D82A}">
                    <a16:rowId xmlns:a16="http://schemas.microsoft.com/office/drawing/2014/main" val="616122565"/>
                  </a:ext>
                </a:extLst>
              </a:tr>
              <a:tr h="266700">
                <a:tc>
                  <a:txBody>
                    <a:bodyPr/>
                    <a:lstStyle/>
                    <a:p>
                      <a:pPr algn="l" fontAlgn="b"/>
                      <a:r>
                        <a:rPr lang="en-US" sz="1000" b="0" i="0" u="none" strike="noStrike">
                          <a:solidFill>
                            <a:srgbClr val="000000"/>
                          </a:solidFill>
                          <a:effectLst/>
                          <a:latin typeface="Aptos" panose="020B0004020202020204" pitchFamily="34" charset="0"/>
                        </a:rPr>
                        <a:t>Apollo</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000" b="0" i="0" u="none" strike="noStrike">
                          <a:solidFill>
                            <a:srgbClr val="000000"/>
                          </a:solidFill>
                          <a:effectLst/>
                          <a:latin typeface="Aptos" panose="020B0004020202020204" pitchFamily="34" charset="0"/>
                        </a:rPr>
                        <a:t>4450 Commerce Drive (xga4450c)</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en-US" sz="800" b="0" i="0" u="none" strike="noStrike">
                          <a:solidFill>
                            <a:srgbClr val="000000"/>
                          </a:solidFill>
                          <a:effectLst/>
                          <a:latin typeface="Aptos" panose="020B0004020202020204" pitchFamily="34" charset="0"/>
                        </a:rPr>
                        <a:t>Atlanta</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KJ's Discount Outlet LLC (t0001012)</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000" b="0" i="0" u="none" strike="noStrike">
                          <a:solidFill>
                            <a:srgbClr val="000000"/>
                          </a:solidFill>
                          <a:effectLst/>
                          <a:latin typeface="Aptos" panose="020B0004020202020204" pitchFamily="34" charset="0"/>
                        </a:rPr>
                        <a:t>      18,700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000" b="0" i="0" u="none" strike="noStrike">
                          <a:solidFill>
                            <a:srgbClr val="000000"/>
                          </a:solidFill>
                          <a:effectLst/>
                          <a:latin typeface="Aptos" panose="020B0004020202020204" pitchFamily="34" charset="0"/>
                        </a:rPr>
                        <a:t>                    4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1000" b="0" i="0" u="none" strike="noStrike">
                          <a:solidFill>
                            <a:srgbClr val="000000"/>
                          </a:solidFill>
                          <a:effectLst/>
                          <a:latin typeface="Aptos" panose="020B0004020202020204" pitchFamily="34" charset="0"/>
                        </a:rPr>
                        <a:t>$28,831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1000" b="0" i="0" u="none" strike="noStrike">
                          <a:solidFill>
                            <a:srgbClr val="000000"/>
                          </a:solidFill>
                          <a:effectLst/>
                          <a:latin typeface="Aptos" panose="020B0004020202020204" pitchFamily="34" charset="0"/>
                        </a:rPr>
                        <a:t>$53,483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1000" b="0" i="0" u="none" strike="noStrike">
                          <a:solidFill>
                            <a:srgbClr val="000000"/>
                          </a:solidFill>
                          <a:effectLst/>
                          <a:latin typeface="Aptos" panose="020B0004020202020204" pitchFamily="34" charset="0"/>
                        </a:rPr>
                        <a:t>$82,314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752766375"/>
                  </a:ext>
                </a:extLst>
              </a:tr>
              <a:tr h="266700">
                <a:tc>
                  <a:txBody>
                    <a:bodyPr/>
                    <a:lstStyle/>
                    <a:p>
                      <a:pPr algn="l" fontAlgn="b"/>
                      <a:r>
                        <a:rPr lang="en-US" sz="1000" b="0" i="0" u="none" strike="noStrike">
                          <a:solidFill>
                            <a:srgbClr val="000000"/>
                          </a:solidFill>
                          <a:effectLst/>
                          <a:latin typeface="Aptos" panose="020B0004020202020204" pitchFamily="34" charset="0"/>
                        </a:rPr>
                        <a:t>Apollo</a:t>
                      </a:r>
                    </a:p>
                  </a:txBody>
                  <a:tcPr marL="0" marR="0" marT="0" marB="0" anchor="b">
                    <a:lnL>
                      <a:noFill/>
                    </a:lnL>
                    <a:lnR>
                      <a:noFill/>
                    </a:lnR>
                    <a:lnT>
                      <a:noFill/>
                    </a:lnT>
                    <a:lnB>
                      <a:noFill/>
                    </a:lnB>
                    <a:solidFill>
                      <a:srgbClr val="FFFFFF"/>
                    </a:solidFill>
                  </a:tcPr>
                </a:tc>
                <a:tc>
                  <a:txBody>
                    <a:bodyPr/>
                    <a:lstStyle/>
                    <a:p>
                      <a:pPr algn="l" fontAlgn="b"/>
                      <a:r>
                        <a:rPr lang="en-US" sz="1000" b="0" i="0" u="none" strike="noStrike">
                          <a:solidFill>
                            <a:srgbClr val="000000"/>
                          </a:solidFill>
                          <a:effectLst/>
                          <a:latin typeface="Aptos" panose="020B0004020202020204" pitchFamily="34" charset="0"/>
                        </a:rPr>
                        <a:t>250 North Washtenaw Ave (xil250n)</a:t>
                      </a:r>
                    </a:p>
                  </a:txBody>
                  <a:tcPr marL="0" marR="0" marT="0" marB="0" anchor="b">
                    <a:lnL>
                      <a:noFill/>
                    </a:lnL>
                    <a:lnR>
                      <a:noFill/>
                    </a:lnR>
                    <a:lnT>
                      <a:noFill/>
                    </a:lnT>
                    <a:lnB>
                      <a:noFill/>
                    </a:lnB>
                    <a:solidFill>
                      <a:srgbClr val="FFFFFF"/>
                    </a:solidFill>
                  </a:tcPr>
                </a:tc>
                <a:tc>
                  <a:txBody>
                    <a:bodyPr/>
                    <a:lstStyle/>
                    <a:p>
                      <a:pPr algn="l" fontAlgn="ctr"/>
                      <a:r>
                        <a:rPr lang="en-US" sz="800" b="0" i="0" u="none" strike="noStrike">
                          <a:solidFill>
                            <a:srgbClr val="000000"/>
                          </a:solidFill>
                          <a:effectLst/>
                          <a:latin typeface="Aptos" panose="020B0004020202020204" pitchFamily="34" charset="0"/>
                        </a:rPr>
                        <a:t>Chicago</a:t>
                      </a:r>
                    </a:p>
                  </a:txBody>
                  <a:tcPr marL="0" marR="0" marT="0"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Mighty Cake Company LLC (t0000608)</a:t>
                      </a:r>
                    </a:p>
                  </a:txBody>
                  <a:tcPr marL="0" marR="0" marT="0" marB="0" anchor="ctr">
                    <a:lnL>
                      <a:noFill/>
                    </a:lnL>
                    <a:lnR>
                      <a:noFill/>
                    </a:lnR>
                    <a:lnT>
                      <a:noFill/>
                    </a:lnT>
                    <a:lnB>
                      <a:noFill/>
                    </a:lnB>
                    <a:solidFill>
                      <a:srgbClr val="FFFFFF"/>
                    </a:solidFill>
                  </a:tcPr>
                </a:tc>
                <a:tc>
                  <a:txBody>
                    <a:bodyPr/>
                    <a:lstStyle/>
                    <a:p>
                      <a:pPr algn="l" fontAlgn="b"/>
                      <a:r>
                        <a:rPr lang="en-US" sz="1000" b="0" i="0" u="none" strike="noStrike">
                          <a:solidFill>
                            <a:srgbClr val="000000"/>
                          </a:solidFill>
                          <a:effectLst/>
                          <a:latin typeface="Aptos" panose="020B0004020202020204" pitchFamily="34" charset="0"/>
                        </a:rPr>
                        <a:t>      46,000 </a:t>
                      </a:r>
                    </a:p>
                  </a:txBody>
                  <a:tcPr marL="0" marR="0" marT="0" marB="0" anchor="b">
                    <a:lnL>
                      <a:noFill/>
                    </a:lnL>
                    <a:lnR>
                      <a:noFill/>
                    </a:lnR>
                    <a:lnT>
                      <a:noFill/>
                    </a:lnT>
                    <a:lnB>
                      <a:noFill/>
                    </a:lnB>
                    <a:solidFill>
                      <a:srgbClr val="FFFFFF"/>
                    </a:solidFill>
                  </a:tcPr>
                </a:tc>
                <a:tc>
                  <a:txBody>
                    <a:bodyPr/>
                    <a:lstStyle/>
                    <a:p>
                      <a:pPr algn="l" fontAlgn="b"/>
                      <a:r>
                        <a:rPr lang="en-US" sz="1000" b="0" i="0" u="none" strike="noStrike">
                          <a:solidFill>
                            <a:srgbClr val="000000"/>
                          </a:solidFill>
                          <a:effectLst/>
                          <a:latin typeface="Aptos" panose="020B0004020202020204" pitchFamily="34" charset="0"/>
                        </a:rPr>
                        <a:t>                    3 </a:t>
                      </a:r>
                    </a:p>
                  </a:txBody>
                  <a:tcPr marL="0" marR="0" marT="0" marB="0" anchor="b">
                    <a:lnL>
                      <a:noFill/>
                    </a:lnL>
                    <a:lnR>
                      <a:noFill/>
                    </a:lnR>
                    <a:lnT>
                      <a:noFill/>
                    </a:lnT>
                    <a:lnB>
                      <a:noFill/>
                    </a:lnB>
                    <a:solidFill>
                      <a:srgbClr val="FFFFFF"/>
                    </a:solidFill>
                  </a:tcPr>
                </a:tc>
                <a:tc>
                  <a:txBody>
                    <a:bodyPr/>
                    <a:lstStyle/>
                    <a:p>
                      <a:pPr algn="r" fontAlgn="b"/>
                      <a:r>
                        <a:rPr lang="en-US" sz="1000" b="0" i="0" u="none" strike="noStrike">
                          <a:solidFill>
                            <a:srgbClr val="000000"/>
                          </a:solidFill>
                          <a:effectLst/>
                          <a:latin typeface="Aptos" panose="020B0004020202020204" pitchFamily="34" charset="0"/>
                        </a:rPr>
                        <a:t>$19,854 </a:t>
                      </a:r>
                    </a:p>
                  </a:txBody>
                  <a:tcPr marL="0" marR="0" marT="0" marB="0" anchor="b">
                    <a:lnL>
                      <a:noFill/>
                    </a:lnL>
                    <a:lnR>
                      <a:noFill/>
                    </a:lnR>
                    <a:lnT>
                      <a:noFill/>
                    </a:lnT>
                    <a:lnB>
                      <a:noFill/>
                    </a:lnB>
                    <a:solidFill>
                      <a:srgbClr val="FFFFFF"/>
                    </a:solidFill>
                  </a:tcPr>
                </a:tc>
                <a:tc>
                  <a:txBody>
                    <a:bodyPr/>
                    <a:lstStyle/>
                    <a:p>
                      <a:pPr algn="r" fontAlgn="b"/>
                      <a:r>
                        <a:rPr lang="en-US" sz="1000" b="0" i="0" u="none" strike="noStrike">
                          <a:solidFill>
                            <a:srgbClr val="000000"/>
                          </a:solidFill>
                          <a:effectLst/>
                          <a:latin typeface="Aptos" panose="020B0004020202020204" pitchFamily="34" charset="0"/>
                        </a:rPr>
                        <a:t>$0 </a:t>
                      </a:r>
                    </a:p>
                  </a:txBody>
                  <a:tcPr marL="0" marR="0" marT="0" marB="0" anchor="b">
                    <a:lnL>
                      <a:noFill/>
                    </a:lnL>
                    <a:lnR>
                      <a:noFill/>
                    </a:lnR>
                    <a:lnT>
                      <a:noFill/>
                    </a:lnT>
                    <a:lnB>
                      <a:noFill/>
                    </a:lnB>
                    <a:solidFill>
                      <a:srgbClr val="FFFFFF"/>
                    </a:solidFill>
                  </a:tcPr>
                </a:tc>
                <a:tc>
                  <a:txBody>
                    <a:bodyPr/>
                    <a:lstStyle/>
                    <a:p>
                      <a:pPr algn="r" fontAlgn="b"/>
                      <a:r>
                        <a:rPr lang="en-US" sz="1000" b="0" i="0" u="none" strike="noStrike">
                          <a:solidFill>
                            <a:srgbClr val="000000"/>
                          </a:solidFill>
                          <a:effectLst/>
                          <a:latin typeface="Aptos" panose="020B0004020202020204" pitchFamily="34" charset="0"/>
                        </a:rPr>
                        <a:t>$19,854 </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2438058563"/>
                  </a:ext>
                </a:extLst>
              </a:tr>
              <a:tr h="266700">
                <a:tc>
                  <a:txBody>
                    <a:bodyPr/>
                    <a:lstStyle/>
                    <a:p>
                      <a:pPr algn="l" fontAlgn="b"/>
                      <a:r>
                        <a:rPr lang="en-US" sz="1000" b="0" i="0" u="none" strike="noStrike">
                          <a:solidFill>
                            <a:srgbClr val="000000"/>
                          </a:solidFill>
                          <a:effectLst/>
                          <a:latin typeface="Aptos" panose="020B0004020202020204" pitchFamily="34" charset="0"/>
                        </a:rPr>
                        <a:t>Apollo</a:t>
                      </a:r>
                    </a:p>
                  </a:txBody>
                  <a:tcPr marL="0" marR="0" marT="0" marB="0" anchor="b">
                    <a:lnL>
                      <a:noFill/>
                    </a:lnL>
                    <a:lnR>
                      <a:noFill/>
                    </a:lnR>
                    <a:lnT>
                      <a:noFill/>
                    </a:lnT>
                    <a:lnB>
                      <a:noFill/>
                    </a:lnB>
                    <a:solidFill>
                      <a:srgbClr val="FFFFFF"/>
                    </a:solidFill>
                  </a:tcPr>
                </a:tc>
                <a:tc>
                  <a:txBody>
                    <a:bodyPr/>
                    <a:lstStyle/>
                    <a:p>
                      <a:pPr algn="l" fontAlgn="b"/>
                      <a:r>
                        <a:rPr lang="en-US" sz="1000" b="0" i="0" u="none" strike="noStrike">
                          <a:solidFill>
                            <a:srgbClr val="000000"/>
                          </a:solidFill>
                          <a:effectLst/>
                          <a:latin typeface="Aptos" panose="020B0004020202020204" pitchFamily="34" charset="0"/>
                        </a:rPr>
                        <a:t>2100 Boggs Road (xga2100b)</a:t>
                      </a:r>
                    </a:p>
                  </a:txBody>
                  <a:tcPr marL="0" marR="0" marT="0" marB="0" anchor="b">
                    <a:lnL>
                      <a:noFill/>
                    </a:lnL>
                    <a:lnR>
                      <a:noFill/>
                    </a:lnR>
                    <a:lnT>
                      <a:noFill/>
                    </a:lnT>
                    <a:lnB>
                      <a:noFill/>
                    </a:lnB>
                    <a:solidFill>
                      <a:srgbClr val="FFFFFF"/>
                    </a:solidFill>
                  </a:tcPr>
                </a:tc>
                <a:tc>
                  <a:txBody>
                    <a:bodyPr/>
                    <a:lstStyle/>
                    <a:p>
                      <a:pPr algn="l" fontAlgn="ctr"/>
                      <a:r>
                        <a:rPr lang="en-US" sz="800" b="0" i="0" u="none" strike="noStrike">
                          <a:solidFill>
                            <a:srgbClr val="000000"/>
                          </a:solidFill>
                          <a:effectLst/>
                          <a:latin typeface="Aptos" panose="020B0004020202020204" pitchFamily="34" charset="0"/>
                        </a:rPr>
                        <a:t>Atlanta</a:t>
                      </a:r>
                    </a:p>
                  </a:txBody>
                  <a:tcPr marL="0" marR="0" marT="0"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Averr Aglow, LLC (t0000639)</a:t>
                      </a:r>
                    </a:p>
                  </a:txBody>
                  <a:tcPr marL="0" marR="0" marT="0" marB="0" anchor="ctr">
                    <a:lnL>
                      <a:noFill/>
                    </a:lnL>
                    <a:lnR>
                      <a:noFill/>
                    </a:lnR>
                    <a:lnT>
                      <a:noFill/>
                    </a:lnT>
                    <a:lnB>
                      <a:noFill/>
                    </a:lnB>
                    <a:solidFill>
                      <a:srgbClr val="FFFFFF"/>
                    </a:solidFill>
                  </a:tcPr>
                </a:tc>
                <a:tc>
                  <a:txBody>
                    <a:bodyPr/>
                    <a:lstStyle/>
                    <a:p>
                      <a:pPr algn="l" fontAlgn="b"/>
                      <a:r>
                        <a:rPr lang="en-US" sz="1000" b="0" i="0" u="none" strike="noStrike">
                          <a:solidFill>
                            <a:srgbClr val="000000"/>
                          </a:solidFill>
                          <a:effectLst/>
                          <a:latin typeface="Aptos" panose="020B0004020202020204" pitchFamily="34" charset="0"/>
                        </a:rPr>
                        <a:t>   103,289 </a:t>
                      </a:r>
                    </a:p>
                  </a:txBody>
                  <a:tcPr marL="0" marR="0" marT="0" marB="0" anchor="b">
                    <a:lnL>
                      <a:noFill/>
                    </a:lnL>
                    <a:lnR>
                      <a:noFill/>
                    </a:lnR>
                    <a:lnT>
                      <a:noFill/>
                    </a:lnT>
                    <a:lnB>
                      <a:noFill/>
                    </a:lnB>
                    <a:solidFill>
                      <a:srgbClr val="FFFFFF"/>
                    </a:solidFill>
                  </a:tcPr>
                </a:tc>
                <a:tc>
                  <a:txBody>
                    <a:bodyPr/>
                    <a:lstStyle/>
                    <a:p>
                      <a:pPr algn="l" fontAlgn="b"/>
                      <a:r>
                        <a:rPr lang="en-US" sz="1000" b="0" i="0" u="none" strike="noStrike">
                          <a:solidFill>
                            <a:srgbClr val="000000"/>
                          </a:solidFill>
                          <a:effectLst/>
                          <a:latin typeface="Aptos" panose="020B0004020202020204" pitchFamily="34" charset="0"/>
                        </a:rPr>
                        <a:t>                    3 </a:t>
                      </a:r>
                    </a:p>
                  </a:txBody>
                  <a:tcPr marL="0" marR="0" marT="0" marB="0" anchor="b">
                    <a:lnL>
                      <a:noFill/>
                    </a:lnL>
                    <a:lnR>
                      <a:noFill/>
                    </a:lnR>
                    <a:lnT>
                      <a:noFill/>
                    </a:lnT>
                    <a:lnB>
                      <a:noFill/>
                    </a:lnB>
                    <a:solidFill>
                      <a:srgbClr val="FFFFFF"/>
                    </a:solidFill>
                  </a:tcPr>
                </a:tc>
                <a:tc>
                  <a:txBody>
                    <a:bodyPr/>
                    <a:lstStyle/>
                    <a:p>
                      <a:pPr algn="r" fontAlgn="b"/>
                      <a:r>
                        <a:rPr lang="en-US" sz="1000" b="0" i="0" u="none" strike="noStrike">
                          <a:solidFill>
                            <a:srgbClr val="000000"/>
                          </a:solidFill>
                          <a:effectLst/>
                          <a:latin typeface="Aptos" panose="020B0004020202020204" pitchFamily="34" charset="0"/>
                        </a:rPr>
                        <a:t>$1,716 </a:t>
                      </a:r>
                    </a:p>
                  </a:txBody>
                  <a:tcPr marL="0" marR="0" marT="0" marB="0" anchor="b">
                    <a:lnL>
                      <a:noFill/>
                    </a:lnL>
                    <a:lnR>
                      <a:noFill/>
                    </a:lnR>
                    <a:lnT>
                      <a:noFill/>
                    </a:lnT>
                    <a:lnB>
                      <a:noFill/>
                    </a:lnB>
                    <a:solidFill>
                      <a:srgbClr val="FFFFFF"/>
                    </a:solidFill>
                  </a:tcPr>
                </a:tc>
                <a:tc>
                  <a:txBody>
                    <a:bodyPr/>
                    <a:lstStyle/>
                    <a:p>
                      <a:pPr algn="r" fontAlgn="b"/>
                      <a:r>
                        <a:rPr lang="en-US" sz="1000" b="0" i="0" u="none" strike="noStrike">
                          <a:solidFill>
                            <a:srgbClr val="000000"/>
                          </a:solidFill>
                          <a:effectLst/>
                          <a:latin typeface="Aptos" panose="020B0004020202020204" pitchFamily="34" charset="0"/>
                        </a:rPr>
                        <a:t>$32,644 </a:t>
                      </a:r>
                    </a:p>
                  </a:txBody>
                  <a:tcPr marL="0" marR="0" marT="0" marB="0" anchor="b">
                    <a:lnL>
                      <a:noFill/>
                    </a:lnL>
                    <a:lnR>
                      <a:noFill/>
                    </a:lnR>
                    <a:lnT>
                      <a:noFill/>
                    </a:lnT>
                    <a:lnB>
                      <a:noFill/>
                    </a:lnB>
                    <a:solidFill>
                      <a:srgbClr val="FFFFFF"/>
                    </a:solidFill>
                  </a:tcPr>
                </a:tc>
                <a:tc>
                  <a:txBody>
                    <a:bodyPr/>
                    <a:lstStyle/>
                    <a:p>
                      <a:pPr algn="r" fontAlgn="b"/>
                      <a:r>
                        <a:rPr lang="en-US" sz="1000" b="0" i="0" u="none" strike="noStrike">
                          <a:solidFill>
                            <a:srgbClr val="000000"/>
                          </a:solidFill>
                          <a:effectLst/>
                          <a:latin typeface="Aptos" panose="020B0004020202020204" pitchFamily="34" charset="0"/>
                        </a:rPr>
                        <a:t>$34,360 </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1736895588"/>
                  </a:ext>
                </a:extLst>
              </a:tr>
            </a:tbl>
          </a:graphicData>
        </a:graphic>
      </p:graphicFrame>
    </p:spTree>
    <p:extLst>
      <p:ext uri="{BB962C8B-B14F-4D97-AF65-F5344CB8AC3E}">
        <p14:creationId xmlns:p14="http://schemas.microsoft.com/office/powerpoint/2010/main" val="1103167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97426E-93B2-20EC-0039-F9F4FB449A13}"/>
              </a:ext>
            </a:extLst>
          </p:cNvPr>
          <p:cNvPicPr>
            <a:picLocks noChangeAspect="1"/>
          </p:cNvPicPr>
          <p:nvPr/>
        </p:nvPicPr>
        <p:blipFill>
          <a:blip r:embed="rId4"/>
          <a:stretch>
            <a:fillRect/>
          </a:stretch>
        </p:blipFill>
        <p:spPr>
          <a:xfrm>
            <a:off x="495463" y="1049546"/>
            <a:ext cx="8446424" cy="4017287"/>
          </a:xfrm>
          <a:prstGeom prst="rect">
            <a:avLst/>
          </a:prstGeom>
        </p:spPr>
      </p:pic>
      <p:graphicFrame>
        <p:nvGraphicFramePr>
          <p:cNvPr id="6" name="think-cell data - do not delete" hidden="1">
            <a:extLst>
              <a:ext uri="{FF2B5EF4-FFF2-40B4-BE49-F238E27FC236}">
                <a16:creationId xmlns:a16="http://schemas.microsoft.com/office/drawing/2014/main" id="{2C5459F6-8A9C-6479-2632-C5D0D44FBE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6" name="think-cell data - do not delete" hidden="1">
                        <a:extLst>
                          <a:ext uri="{FF2B5EF4-FFF2-40B4-BE49-F238E27FC236}">
                            <a16:creationId xmlns:a16="http://schemas.microsoft.com/office/drawing/2014/main" id="{2C5459F6-8A9C-6479-2632-C5D0D44FBE1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826716A-9BBA-9BCA-AEFE-F566D23F6052}"/>
              </a:ext>
            </a:extLst>
          </p:cNvPr>
          <p:cNvSpPr>
            <a:spLocks noGrp="1"/>
          </p:cNvSpPr>
          <p:nvPr>
            <p:ph type="title"/>
          </p:nvPr>
        </p:nvSpPr>
        <p:spPr>
          <a:xfrm>
            <a:off x="657604" y="403108"/>
            <a:ext cx="10072437" cy="685481"/>
          </a:xfrm>
        </p:spPr>
        <p:txBody>
          <a:bodyPr vert="horz">
            <a:normAutofit/>
          </a:bodyPr>
          <a:lstStyle/>
          <a:p>
            <a:r>
              <a:rPr lang="en-US" sz="2400"/>
              <a:t>Disposition Activity Overview</a:t>
            </a:r>
          </a:p>
        </p:txBody>
      </p:sp>
      <p:sp>
        <p:nvSpPr>
          <p:cNvPr id="5" name="Rectangle 4">
            <a:extLst>
              <a:ext uri="{FF2B5EF4-FFF2-40B4-BE49-F238E27FC236}">
                <a16:creationId xmlns:a16="http://schemas.microsoft.com/office/drawing/2014/main" id="{2A90CDC0-801F-7DF8-9C85-D669A41C3880}"/>
              </a:ext>
            </a:extLst>
          </p:cNvPr>
          <p:cNvSpPr/>
          <p:nvPr/>
        </p:nvSpPr>
        <p:spPr>
          <a:xfrm>
            <a:off x="544606" y="5097513"/>
            <a:ext cx="4106708" cy="274320"/>
          </a:xfrm>
          <a:prstGeom prst="rect">
            <a:avLst/>
          </a:prstGeom>
          <a:solidFill>
            <a:srgbClr val="44546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Gilroy" panose="00000500000000000000"/>
                <a:cs typeface="Arial" panose="020B0604020202020204" pitchFamily="34" charset="0"/>
              </a:rPr>
              <a:t>Impact on Fund NAV</a:t>
            </a:r>
          </a:p>
        </p:txBody>
      </p:sp>
      <p:sp>
        <p:nvSpPr>
          <p:cNvPr id="16" name="Rectangle 15">
            <a:extLst>
              <a:ext uri="{FF2B5EF4-FFF2-40B4-BE49-F238E27FC236}">
                <a16:creationId xmlns:a16="http://schemas.microsoft.com/office/drawing/2014/main" id="{D0322ABC-5B5A-84C6-E6BF-40FEE2D67339}"/>
              </a:ext>
            </a:extLst>
          </p:cNvPr>
          <p:cNvSpPr/>
          <p:nvPr/>
        </p:nvSpPr>
        <p:spPr>
          <a:xfrm>
            <a:off x="544606" y="5353386"/>
            <a:ext cx="11134346" cy="1223926"/>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Gilroy" panose="00000500000000000000"/>
                <a:cs typeface="Arial" panose="020B0604020202020204" pitchFamily="34" charset="0"/>
              </a:rPr>
              <a:t>Property Dispositions impact the Fund on </a:t>
            </a:r>
            <a:r>
              <a:rPr lang="en-US" sz="1100" b="1" u="sng">
                <a:solidFill>
                  <a:schemeClr val="tx1"/>
                </a:solidFill>
                <a:latin typeface="Gilroy" panose="00000500000000000000"/>
                <a:cs typeface="Arial" panose="020B0604020202020204" pitchFamily="34" charset="0"/>
              </a:rPr>
              <a:t>4 Levels</a:t>
            </a:r>
            <a:r>
              <a:rPr lang="en-US" sz="1100">
                <a:solidFill>
                  <a:schemeClr val="tx1"/>
                </a:solidFill>
                <a:latin typeface="Gilroy" panose="00000500000000000000"/>
                <a:cs typeface="Arial" panose="020B0604020202020204" pitchFamily="34" charset="0"/>
              </a:rPr>
              <a:t> throughout the quarter:</a:t>
            </a:r>
          </a:p>
          <a:p>
            <a:pPr marL="171450" indent="-171450">
              <a:buFont typeface="Courier New" panose="02070309020205020404" pitchFamily="49" charset="0"/>
              <a:buChar char="o"/>
            </a:pPr>
            <a:r>
              <a:rPr lang="en-US" sz="1100" b="1" u="sng">
                <a:solidFill>
                  <a:schemeClr val="tx1"/>
                </a:solidFill>
                <a:latin typeface="Gilroy" panose="00000500000000000000"/>
                <a:cs typeface="Arial" panose="020B0604020202020204" pitchFamily="34" charset="0"/>
              </a:rPr>
              <a:t>Cash</a:t>
            </a:r>
            <a:r>
              <a:rPr lang="en-US" sz="1100">
                <a:solidFill>
                  <a:schemeClr val="tx1"/>
                </a:solidFill>
                <a:latin typeface="Gilroy" panose="00000500000000000000"/>
                <a:cs typeface="Arial" panose="020B0604020202020204" pitchFamily="34" charset="0"/>
              </a:rPr>
              <a:t>: The property sales generated $18.2M in net sale proceeds received by the Fund.</a:t>
            </a:r>
          </a:p>
          <a:p>
            <a:pPr marL="171450" indent="-171450">
              <a:buFont typeface="Courier New" panose="02070309020205020404" pitchFamily="49" charset="0"/>
              <a:buChar char="o"/>
            </a:pPr>
            <a:r>
              <a:rPr lang="en-US" sz="1100" b="1" u="sng">
                <a:solidFill>
                  <a:schemeClr val="tx1"/>
                </a:solidFill>
                <a:latin typeface="Gilroy" panose="00000500000000000000"/>
                <a:cs typeface="Arial" panose="020B0604020202020204" pitchFamily="34" charset="0"/>
              </a:rPr>
              <a:t>Debt Availability</a:t>
            </a:r>
            <a:r>
              <a:rPr lang="en-US" sz="1100">
                <a:solidFill>
                  <a:schemeClr val="tx1"/>
                </a:solidFill>
                <a:latin typeface="Gilroy" panose="00000500000000000000"/>
                <a:cs typeface="Arial" panose="020B0604020202020204" pitchFamily="34" charset="0"/>
              </a:rPr>
              <a:t>: Selling the properties improves our availability, but not by the full $18.2M since the NOI used for the availability calculation decreases due to the sales.</a:t>
            </a:r>
          </a:p>
          <a:p>
            <a:pPr marL="171450" indent="-171450">
              <a:buFont typeface="Courier New" panose="02070309020205020404" pitchFamily="49" charset="0"/>
              <a:buChar char="o"/>
            </a:pPr>
            <a:r>
              <a:rPr lang="en-US" sz="1100" b="1" u="sng">
                <a:solidFill>
                  <a:schemeClr val="tx1"/>
                </a:solidFill>
                <a:latin typeface="Gilroy" panose="00000500000000000000"/>
                <a:cs typeface="Arial" panose="020B0604020202020204" pitchFamily="34" charset="0"/>
              </a:rPr>
              <a:t>Capital Statement</a:t>
            </a:r>
            <a:r>
              <a:rPr lang="en-US" sz="1100" b="1">
                <a:solidFill>
                  <a:schemeClr val="tx1"/>
                </a:solidFill>
                <a:latin typeface="Gilroy" panose="00000500000000000000"/>
                <a:cs typeface="Arial" panose="020B0604020202020204" pitchFamily="34" charset="0"/>
              </a:rPr>
              <a:t>: </a:t>
            </a:r>
            <a:r>
              <a:rPr lang="en-US" sz="1100">
                <a:solidFill>
                  <a:schemeClr val="tx1"/>
                </a:solidFill>
                <a:latin typeface="Gilroy" panose="00000500000000000000"/>
                <a:cs typeface="Arial" panose="020B0604020202020204" pitchFamily="34" charset="0"/>
              </a:rPr>
              <a:t>From an IR perspective, $3.2M appreciation (unrealized gain) was previously recognized on the P&amp;L in accordance with the IFRS Fair Value accounting.</a:t>
            </a:r>
          </a:p>
          <a:p>
            <a:pPr marL="628650" lvl="1" indent="-171450">
              <a:buFont typeface="Courier New" panose="02070309020205020404" pitchFamily="49" charset="0"/>
              <a:buChar char="o"/>
            </a:pPr>
            <a:r>
              <a:rPr lang="en-US" sz="1100">
                <a:solidFill>
                  <a:schemeClr val="tx1"/>
                </a:solidFill>
                <a:latin typeface="Gilroy" panose="00000500000000000000"/>
                <a:cs typeface="Arial" panose="020B0604020202020204" pitchFamily="34" charset="0"/>
              </a:rPr>
              <a:t>Given that the realized Capital Gain from the sale is $4.0M, upon disposition we increased our IFRS realized capital gain in the books by $779K realized gain.</a:t>
            </a:r>
          </a:p>
          <a:p>
            <a:pPr marL="171450" indent="-171450">
              <a:buFont typeface="Courier New" panose="02070309020205020404" pitchFamily="49" charset="0"/>
              <a:buChar char="o"/>
            </a:pPr>
            <a:r>
              <a:rPr lang="en-US" sz="1100" b="1" u="sng">
                <a:solidFill>
                  <a:schemeClr val="tx1"/>
                </a:solidFill>
                <a:latin typeface="Gilroy" panose="00000500000000000000"/>
                <a:cs typeface="Arial" panose="020B0604020202020204" pitchFamily="34" charset="0"/>
              </a:rPr>
              <a:t>Tax</a:t>
            </a:r>
            <a:r>
              <a:rPr lang="en-US" sz="1100">
                <a:solidFill>
                  <a:schemeClr val="tx1"/>
                </a:solidFill>
                <a:latin typeface="Gilroy" panose="00000500000000000000"/>
                <a:cs typeface="Arial" panose="020B0604020202020204" pitchFamily="34" charset="0"/>
              </a:rPr>
              <a:t>:</a:t>
            </a:r>
            <a:r>
              <a:rPr lang="en-US" sz="1100" b="1">
                <a:solidFill>
                  <a:schemeClr val="tx1"/>
                </a:solidFill>
                <a:latin typeface="Gilroy" panose="00000500000000000000"/>
                <a:cs typeface="Arial" panose="020B0604020202020204" pitchFamily="34" charset="0"/>
              </a:rPr>
              <a:t> </a:t>
            </a:r>
            <a:r>
              <a:rPr lang="en-US" sz="1100">
                <a:solidFill>
                  <a:schemeClr val="tx1"/>
                </a:solidFill>
                <a:latin typeface="Gilroy" panose="00000500000000000000"/>
                <a:cs typeface="Arial" panose="020B0604020202020204" pitchFamily="34" charset="0"/>
              </a:rPr>
              <a:t>The dispositions created a capital gain at the Fund-level. The gains will be offset by ongoing losses at the Fund-level for 2025 income tax reporting.</a:t>
            </a:r>
            <a:endParaRPr lang="en-US" sz="1200">
              <a:solidFill>
                <a:schemeClr val="tx1"/>
              </a:solidFill>
              <a:latin typeface="Gilroy" panose="00000500000000000000"/>
            </a:endParaRPr>
          </a:p>
        </p:txBody>
      </p:sp>
      <p:sp>
        <p:nvSpPr>
          <p:cNvPr id="19" name="Rectangle 18">
            <a:extLst>
              <a:ext uri="{FF2B5EF4-FFF2-40B4-BE49-F238E27FC236}">
                <a16:creationId xmlns:a16="http://schemas.microsoft.com/office/drawing/2014/main" id="{3EE57F6F-A551-CF39-4D18-7FC88F7E4FFC}"/>
              </a:ext>
            </a:extLst>
          </p:cNvPr>
          <p:cNvSpPr/>
          <p:nvPr/>
        </p:nvSpPr>
        <p:spPr>
          <a:xfrm>
            <a:off x="8941887" y="1374358"/>
            <a:ext cx="2754650" cy="3614501"/>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u="sng">
                <a:solidFill>
                  <a:schemeClr val="tx1"/>
                </a:solidFill>
                <a:latin typeface="Gilroy" panose="00000500000000000000"/>
                <a:cs typeface="Arial" panose="020B0604020202020204" pitchFamily="34" charset="0"/>
              </a:rPr>
              <a:t>QTD</a:t>
            </a:r>
          </a:p>
          <a:p>
            <a:endParaRPr lang="en-US" sz="400" b="1" u="sng">
              <a:solidFill>
                <a:schemeClr val="tx1"/>
              </a:solidFill>
              <a:latin typeface="Gilroy" panose="00000500000000000000"/>
              <a:cs typeface="Arial" panose="020B0604020202020204" pitchFamily="34" charset="0"/>
            </a:endParaRPr>
          </a:p>
          <a:p>
            <a:r>
              <a:rPr lang="en-US" sz="1100">
                <a:solidFill>
                  <a:schemeClr val="tx1"/>
                </a:solidFill>
                <a:latin typeface="Gilroy" panose="00000500000000000000"/>
                <a:cs typeface="Arial" panose="020B0604020202020204" pitchFamily="34" charset="0"/>
              </a:rPr>
              <a:t>In </a:t>
            </a:r>
            <a:r>
              <a:rPr lang="en-US" sz="1100" b="1">
                <a:solidFill>
                  <a:schemeClr val="tx1"/>
                </a:solidFill>
                <a:latin typeface="Gilroy" panose="00000500000000000000"/>
                <a:cs typeface="Arial" panose="020B0604020202020204" pitchFamily="34" charset="0"/>
              </a:rPr>
              <a:t>Q2 2025</a:t>
            </a:r>
            <a:r>
              <a:rPr lang="en-US" sz="1100">
                <a:solidFill>
                  <a:schemeClr val="tx1"/>
                </a:solidFill>
                <a:latin typeface="Gilroy" panose="00000500000000000000"/>
                <a:cs typeface="Arial" panose="020B0604020202020204" pitchFamily="34" charset="0"/>
              </a:rPr>
              <a:t>, completed the sale of </a:t>
            </a:r>
            <a:r>
              <a:rPr lang="en-US" sz="1100" b="1">
                <a:solidFill>
                  <a:schemeClr val="tx1"/>
                </a:solidFill>
                <a:latin typeface="Gilroy" panose="00000500000000000000"/>
                <a:cs typeface="Arial" panose="020B0604020202020204" pitchFamily="34" charset="0"/>
              </a:rPr>
              <a:t>3 assets </a:t>
            </a:r>
            <a:r>
              <a:rPr lang="en-US" sz="1100">
                <a:solidFill>
                  <a:schemeClr val="tx1"/>
                </a:solidFill>
                <a:latin typeface="Gilroy" panose="00000500000000000000"/>
                <a:cs typeface="Arial" panose="020B0604020202020204" pitchFamily="34" charset="0"/>
              </a:rPr>
              <a:t>generating </a:t>
            </a:r>
            <a:r>
              <a:rPr lang="en-US" sz="1100" b="1">
                <a:solidFill>
                  <a:schemeClr val="tx1"/>
                </a:solidFill>
                <a:latin typeface="Gilroy" panose="00000500000000000000"/>
                <a:cs typeface="Arial" panose="020B0604020202020204" pitchFamily="34" charset="0"/>
              </a:rPr>
              <a:t>$18.2M net sale proceeds </a:t>
            </a:r>
            <a:r>
              <a:rPr lang="en-US" sz="1100">
                <a:solidFill>
                  <a:schemeClr val="tx1"/>
                </a:solidFill>
                <a:latin typeface="Gilroy" panose="00000500000000000000"/>
                <a:cs typeface="Arial" panose="020B0604020202020204" pitchFamily="34" charset="0"/>
              </a:rPr>
              <a:t>(after closing costs) received by the Fund:</a:t>
            </a:r>
          </a:p>
          <a:p>
            <a:pPr marL="91440" indent="-91440">
              <a:buFont typeface="+mj-lt"/>
              <a:buAutoNum type="arabicPeriod"/>
            </a:pPr>
            <a:r>
              <a:rPr lang="en-US" sz="1100">
                <a:solidFill>
                  <a:schemeClr val="tx1"/>
                </a:solidFill>
                <a:latin typeface="Gilroy" panose="00000500000000000000"/>
                <a:cs typeface="Arial" panose="020B0604020202020204" pitchFamily="34" charset="0"/>
              </a:rPr>
              <a:t>900 Kennedy (NJ) - </a:t>
            </a:r>
            <a:r>
              <a:rPr lang="en-US" sz="1100" b="1">
                <a:solidFill>
                  <a:schemeClr val="tx1"/>
                </a:solidFill>
                <a:latin typeface="Gilroy" panose="00000500000000000000"/>
                <a:cs typeface="Arial" panose="020B0604020202020204" pitchFamily="34" charset="0"/>
              </a:rPr>
              <a:t>$6.1M </a:t>
            </a:r>
            <a:r>
              <a:rPr lang="en-US" sz="1100">
                <a:solidFill>
                  <a:schemeClr val="tx1"/>
                </a:solidFill>
                <a:latin typeface="Gilroy" panose="00000500000000000000"/>
                <a:cs typeface="Arial" panose="020B0604020202020204" pitchFamily="34" charset="0"/>
              </a:rPr>
              <a:t>Net Sale Proceeds</a:t>
            </a:r>
          </a:p>
          <a:p>
            <a:pPr marL="91440" indent="-91440">
              <a:buFont typeface="+mj-lt"/>
              <a:buAutoNum type="arabicPeriod"/>
            </a:pPr>
            <a:r>
              <a:rPr lang="en-US" sz="1100">
                <a:solidFill>
                  <a:schemeClr val="tx1"/>
                </a:solidFill>
                <a:latin typeface="Gilroy" panose="00000500000000000000"/>
                <a:cs typeface="Arial" panose="020B0604020202020204" pitchFamily="34" charset="0"/>
              </a:rPr>
              <a:t>420 Benigno (NJ)- </a:t>
            </a:r>
            <a:r>
              <a:rPr lang="en-US" sz="1100" b="1">
                <a:solidFill>
                  <a:schemeClr val="tx1"/>
                </a:solidFill>
                <a:latin typeface="Gilroy" panose="00000500000000000000"/>
                <a:cs typeface="Arial" panose="020B0604020202020204" pitchFamily="34" charset="0"/>
              </a:rPr>
              <a:t>$6.7M</a:t>
            </a:r>
            <a:r>
              <a:rPr lang="en-US" sz="1100">
                <a:solidFill>
                  <a:schemeClr val="tx1"/>
                </a:solidFill>
                <a:latin typeface="Gilroy" panose="00000500000000000000"/>
                <a:cs typeface="Arial" panose="020B0604020202020204" pitchFamily="34" charset="0"/>
              </a:rPr>
              <a:t> Net Sale Proceeds</a:t>
            </a:r>
          </a:p>
          <a:p>
            <a:pPr marL="91440" indent="-91440">
              <a:buFont typeface="+mj-lt"/>
              <a:buAutoNum type="arabicPeriod"/>
            </a:pPr>
            <a:r>
              <a:rPr lang="en-US" sz="1100">
                <a:solidFill>
                  <a:schemeClr val="tx1"/>
                </a:solidFill>
                <a:latin typeface="Gilroy" panose="00000500000000000000"/>
                <a:cs typeface="Arial" panose="020B0604020202020204" pitchFamily="34" charset="0"/>
              </a:rPr>
              <a:t>440 Benigno (NJ) - </a:t>
            </a:r>
            <a:r>
              <a:rPr lang="en-US" sz="1100" b="1">
                <a:solidFill>
                  <a:schemeClr val="tx1"/>
                </a:solidFill>
                <a:latin typeface="Gilroy" panose="00000500000000000000"/>
                <a:cs typeface="Arial" panose="020B0604020202020204" pitchFamily="34" charset="0"/>
              </a:rPr>
              <a:t>$5.4M</a:t>
            </a:r>
            <a:r>
              <a:rPr lang="en-US" sz="1100">
                <a:solidFill>
                  <a:schemeClr val="tx1"/>
                </a:solidFill>
                <a:latin typeface="Gilroy" panose="00000500000000000000"/>
                <a:cs typeface="Arial" panose="020B0604020202020204" pitchFamily="34" charset="0"/>
              </a:rPr>
              <a:t> Net Sale Proceeds</a:t>
            </a:r>
          </a:p>
          <a:p>
            <a:endParaRPr lang="en-US" sz="500">
              <a:solidFill>
                <a:schemeClr val="tx1"/>
              </a:solidFill>
              <a:latin typeface="Gilroy" panose="00000500000000000000"/>
              <a:cs typeface="Arial" panose="020B0604020202020204" pitchFamily="34" charset="0"/>
            </a:endParaRPr>
          </a:p>
          <a:p>
            <a:r>
              <a:rPr lang="en-US" sz="1400" b="1" u="sng">
                <a:solidFill>
                  <a:schemeClr val="tx1"/>
                </a:solidFill>
                <a:latin typeface="Gilroy" panose="00000500000000000000"/>
                <a:cs typeface="Arial" panose="020B0604020202020204" pitchFamily="34" charset="0"/>
              </a:rPr>
              <a:t>ITD</a:t>
            </a:r>
          </a:p>
          <a:p>
            <a:endParaRPr lang="en-US" sz="500" b="1" u="sng">
              <a:solidFill>
                <a:schemeClr val="tx1"/>
              </a:solidFill>
              <a:latin typeface="Gilroy" panose="00000500000000000000"/>
              <a:cs typeface="Arial" panose="020B0604020202020204" pitchFamily="34" charset="0"/>
            </a:endParaRPr>
          </a:p>
          <a:p>
            <a:r>
              <a:rPr lang="en-US" sz="1100">
                <a:solidFill>
                  <a:schemeClr val="tx1"/>
                </a:solidFill>
                <a:latin typeface="Gilroy" panose="00000500000000000000"/>
                <a:cs typeface="Arial" panose="020B0604020202020204" pitchFamily="34" charset="0"/>
              </a:rPr>
              <a:t>Inception to date, completed the sale of </a:t>
            </a:r>
            <a:r>
              <a:rPr lang="en-US" sz="1100" b="1">
                <a:solidFill>
                  <a:schemeClr val="tx1"/>
                </a:solidFill>
                <a:latin typeface="Gilroy" panose="00000500000000000000"/>
                <a:cs typeface="Arial" panose="020B0604020202020204" pitchFamily="34" charset="0"/>
              </a:rPr>
              <a:t>21 assets </a:t>
            </a:r>
            <a:r>
              <a:rPr lang="en-US" sz="1100">
                <a:solidFill>
                  <a:schemeClr val="tx1"/>
                </a:solidFill>
                <a:latin typeface="Gilroy" panose="00000500000000000000"/>
                <a:cs typeface="Arial" panose="020B0604020202020204" pitchFamily="34" charset="0"/>
              </a:rPr>
              <a:t>generating </a:t>
            </a:r>
            <a:r>
              <a:rPr lang="en-US" sz="1100" b="1">
                <a:solidFill>
                  <a:schemeClr val="tx1"/>
                </a:solidFill>
                <a:latin typeface="Gilroy" panose="00000500000000000000"/>
                <a:cs typeface="Arial" panose="020B0604020202020204" pitchFamily="34" charset="0"/>
              </a:rPr>
              <a:t>$147M net sale proceeds </a:t>
            </a:r>
            <a:r>
              <a:rPr lang="en-US" sz="1100">
                <a:solidFill>
                  <a:schemeClr val="tx1"/>
                </a:solidFill>
                <a:latin typeface="Gilroy" panose="00000500000000000000"/>
                <a:cs typeface="Arial" panose="020B0604020202020204" pitchFamily="34" charset="0"/>
              </a:rPr>
              <a:t>(after closing costs) received by the Fund:</a:t>
            </a:r>
          </a:p>
          <a:p>
            <a:endParaRPr lang="en-US" sz="300">
              <a:solidFill>
                <a:schemeClr val="tx1"/>
              </a:solidFill>
              <a:latin typeface="Gilroy" panose="00000500000000000000"/>
              <a:cs typeface="Arial" panose="020B0604020202020204" pitchFamily="34" charset="0"/>
            </a:endParaRPr>
          </a:p>
          <a:p>
            <a:pPr marL="91440" indent="-91440">
              <a:buFont typeface="Wingdings" panose="05000000000000000000" pitchFamily="2" charset="2"/>
              <a:buChar char="§"/>
            </a:pPr>
            <a:r>
              <a:rPr lang="en-US" sz="1100">
                <a:solidFill>
                  <a:schemeClr val="tx1"/>
                </a:solidFill>
                <a:latin typeface="Gilroy" panose="00000500000000000000"/>
                <a:cs typeface="Arial" panose="020B0604020202020204" pitchFamily="34" charset="0"/>
              </a:rPr>
              <a:t>Realized Gain (Net Proceeds – TC) = </a:t>
            </a:r>
            <a:r>
              <a:rPr lang="en-US" sz="1100" b="1">
                <a:solidFill>
                  <a:schemeClr val="tx1"/>
                </a:solidFill>
                <a:latin typeface="Gilroy" panose="00000500000000000000"/>
                <a:cs typeface="Arial" panose="020B0604020202020204" pitchFamily="34" charset="0"/>
              </a:rPr>
              <a:t>$27.5M</a:t>
            </a:r>
            <a:endParaRPr lang="en-US" sz="1100">
              <a:solidFill>
                <a:schemeClr val="tx1"/>
              </a:solidFill>
              <a:latin typeface="Gilroy" panose="00000500000000000000"/>
              <a:cs typeface="Arial" panose="020B0604020202020204" pitchFamily="34" charset="0"/>
            </a:endParaRPr>
          </a:p>
          <a:p>
            <a:pPr marL="91440" indent="-91440">
              <a:buFont typeface="Wingdings" panose="05000000000000000000" pitchFamily="2" charset="2"/>
              <a:buChar char="§"/>
            </a:pPr>
            <a:r>
              <a:rPr lang="en-US" sz="1100">
                <a:solidFill>
                  <a:schemeClr val="tx1"/>
                </a:solidFill>
                <a:latin typeface="Gilroy" panose="00000500000000000000"/>
                <a:cs typeface="Arial" panose="020B0604020202020204" pitchFamily="34" charset="0"/>
              </a:rPr>
              <a:t>Gross Multiple (Unlevered) = </a:t>
            </a:r>
            <a:r>
              <a:rPr lang="en-US" sz="1100" b="1">
                <a:solidFill>
                  <a:schemeClr val="tx1"/>
                </a:solidFill>
                <a:latin typeface="Gilroy" panose="00000500000000000000"/>
                <a:cs typeface="Arial" panose="020B0604020202020204" pitchFamily="34" charset="0"/>
              </a:rPr>
              <a:t>1.28</a:t>
            </a:r>
          </a:p>
          <a:p>
            <a:pPr marL="91440" indent="-91440">
              <a:buFont typeface="Wingdings" panose="05000000000000000000" pitchFamily="2" charset="2"/>
              <a:buChar char="§"/>
            </a:pPr>
            <a:r>
              <a:rPr lang="en-US" sz="1100">
                <a:solidFill>
                  <a:schemeClr val="tx1"/>
                </a:solidFill>
                <a:latin typeface="Gilroy" panose="00000500000000000000"/>
                <a:cs typeface="Arial" panose="020B0604020202020204" pitchFamily="34" charset="0"/>
              </a:rPr>
              <a:t>Net Multiple (Unlevered) = </a:t>
            </a:r>
            <a:r>
              <a:rPr lang="en-US" sz="1100" b="1">
                <a:solidFill>
                  <a:schemeClr val="tx1"/>
                </a:solidFill>
                <a:latin typeface="Gilroy" panose="00000500000000000000"/>
                <a:cs typeface="Arial" panose="020B0604020202020204" pitchFamily="34" charset="0"/>
              </a:rPr>
              <a:t>1.23</a:t>
            </a:r>
          </a:p>
        </p:txBody>
      </p:sp>
      <p:sp>
        <p:nvSpPr>
          <p:cNvPr id="18" name="Rectangle 17">
            <a:extLst>
              <a:ext uri="{FF2B5EF4-FFF2-40B4-BE49-F238E27FC236}">
                <a16:creationId xmlns:a16="http://schemas.microsoft.com/office/drawing/2014/main" id="{87D133EF-028F-1EE0-F92B-F6DF17508A47}"/>
              </a:ext>
            </a:extLst>
          </p:cNvPr>
          <p:cNvSpPr/>
          <p:nvPr/>
        </p:nvSpPr>
        <p:spPr>
          <a:xfrm>
            <a:off x="8941886" y="1100822"/>
            <a:ext cx="2754650" cy="274320"/>
          </a:xfrm>
          <a:prstGeom prst="rect">
            <a:avLst/>
          </a:prstGeom>
          <a:solidFill>
            <a:srgbClr val="44546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Gilroy" panose="00000500000000000000"/>
                <a:cs typeface="Arial" panose="020B0604020202020204" pitchFamily="34" charset="0"/>
              </a:rPr>
              <a:t>Key Takeaways</a:t>
            </a:r>
          </a:p>
        </p:txBody>
      </p:sp>
      <p:sp>
        <p:nvSpPr>
          <p:cNvPr id="24" name="Rectangle 23">
            <a:extLst>
              <a:ext uri="{FF2B5EF4-FFF2-40B4-BE49-F238E27FC236}">
                <a16:creationId xmlns:a16="http://schemas.microsoft.com/office/drawing/2014/main" id="{D295E3F3-9E65-9C57-2204-6150C9A6B4D0}"/>
              </a:ext>
            </a:extLst>
          </p:cNvPr>
          <p:cNvSpPr/>
          <p:nvPr/>
        </p:nvSpPr>
        <p:spPr>
          <a:xfrm>
            <a:off x="6911787" y="1107546"/>
            <a:ext cx="934572" cy="38813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646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748AE38-85BA-75E4-AC37-6B5E8629253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63CA2C2-E7DD-F701-60D9-ABECAE56656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60966428-7B07-D994-B3F0-6AE6F86C7C3E}"/>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3AA47E31-09AD-1709-0BD8-EC9134125158}"/>
              </a:ext>
            </a:extLst>
          </p:cNvPr>
          <p:cNvSpPr>
            <a:spLocks noGrp="1"/>
          </p:cNvSpPr>
          <p:nvPr>
            <p:ph idx="1"/>
          </p:nvPr>
        </p:nvSpPr>
        <p:spPr/>
        <p:txBody>
          <a:bodyPr>
            <a:normAutofit/>
          </a:bodyPr>
          <a:lstStyle/>
          <a:p>
            <a:r>
              <a:rPr lang="en-US"/>
              <a:t>Financial Overview</a:t>
            </a:r>
          </a:p>
        </p:txBody>
      </p:sp>
    </p:spTree>
    <p:extLst>
      <p:ext uri="{BB962C8B-B14F-4D97-AF65-F5344CB8AC3E}">
        <p14:creationId xmlns:p14="http://schemas.microsoft.com/office/powerpoint/2010/main" val="2463209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29CBA8F-72FF-0D35-3BA2-3B2617161F83}"/>
              </a:ext>
            </a:extLst>
          </p:cNvPr>
          <p:cNvSpPr/>
          <p:nvPr/>
        </p:nvSpPr>
        <p:spPr>
          <a:xfrm>
            <a:off x="6784166" y="1406903"/>
            <a:ext cx="4707691" cy="49753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u="sng">
                <a:solidFill>
                  <a:schemeClr val="tx1"/>
                </a:solidFill>
                <a:latin typeface="Gilroy" panose="00000500000000000000"/>
                <a:ea typeface="Lato" panose="020F0502020204030203" pitchFamily="34" charset="0"/>
                <a:cs typeface="Lato" panose="020F0502020204030203" pitchFamily="34" charset="0"/>
              </a:rPr>
              <a:t>Fund Reserves</a:t>
            </a:r>
          </a:p>
          <a:p>
            <a:pPr marL="171450" indent="-171450">
              <a:buFont typeface="Arial" panose="020B0604020202020204" pitchFamily="34" charset="0"/>
              <a:buChar char="•"/>
            </a:pPr>
            <a:r>
              <a:rPr lang="en-US" sz="1000" b="1">
                <a:solidFill>
                  <a:schemeClr val="tx1"/>
                </a:solidFill>
                <a:latin typeface="Gilroy" panose="00000500000000000000"/>
                <a:ea typeface="Lato" panose="020F0502020204030203" pitchFamily="34" charset="0"/>
                <a:cs typeface="Lato" panose="020F0502020204030203" pitchFamily="34" charset="0"/>
              </a:rPr>
              <a:t>Fund Reserves</a:t>
            </a:r>
            <a:r>
              <a:rPr lang="en-US" sz="1000">
                <a:solidFill>
                  <a:schemeClr val="tx1"/>
                </a:solidFill>
                <a:latin typeface="Gilroy" panose="00000500000000000000"/>
                <a:ea typeface="Lato" panose="020F0502020204030203" pitchFamily="34" charset="0"/>
                <a:cs typeface="Lato" panose="020F0502020204030203" pitchFamily="34" charset="0"/>
              </a:rPr>
              <a:t> = Net Current Assets + Credit Facility Availability</a:t>
            </a:r>
          </a:p>
          <a:p>
            <a:pPr marL="171450" indent="-171450">
              <a:buFont typeface="Arial" panose="020B0604020202020204" pitchFamily="34" charset="0"/>
              <a:buChar char="•"/>
            </a:pPr>
            <a:r>
              <a:rPr lang="en-US" sz="1000" b="1">
                <a:solidFill>
                  <a:schemeClr val="tx1"/>
                </a:solidFill>
                <a:latin typeface="Gilroy" panose="00000500000000000000"/>
                <a:ea typeface="Lato" panose="020F0502020204030203" pitchFamily="34" charset="0"/>
                <a:cs typeface="Lato" panose="020F0502020204030203" pitchFamily="34" charset="0"/>
              </a:rPr>
              <a:t>Q2 Results:</a:t>
            </a:r>
            <a:r>
              <a:rPr lang="en-US" sz="1000" b="1">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 </a:t>
            </a:r>
            <a:r>
              <a:rPr lang="en-US" sz="10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Q2-25 Fund Reserves of </a:t>
            </a:r>
            <a:r>
              <a:rPr lang="en-US" sz="1000" b="1">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$66M</a:t>
            </a:r>
            <a:r>
              <a:rPr lang="en-US" sz="10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 decrease of $1M from the Q1-25 Fund Reserves of $67M – after reducing revolver commitment to $50 ($150M in Q1)</a:t>
            </a:r>
          </a:p>
          <a:p>
            <a:pPr marL="171450" indent="-171450">
              <a:buFont typeface="Arial" panose="020B0604020202020204" pitchFamily="34" charset="0"/>
              <a:buChar char="•"/>
            </a:pPr>
            <a:r>
              <a:rPr lang="en-US" sz="1000" b="1">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Cash: </a:t>
            </a:r>
            <a:r>
              <a:rPr lang="en-US" sz="10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$15M in JPM at a ~3.5% yield, pending distributions</a:t>
            </a:r>
            <a:endParaRPr lang="en-US" sz="1000" strike="sngStrike">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endParaRPr>
          </a:p>
          <a:p>
            <a:endParaRPr lang="en-US" sz="500">
              <a:solidFill>
                <a:schemeClr val="tx1"/>
              </a:solidFill>
              <a:highlight>
                <a:srgbClr val="FFFF00"/>
              </a:highlight>
              <a:latin typeface="Gilroy" panose="00000500000000000000"/>
              <a:ea typeface="Lato" panose="020F0502020204030203" pitchFamily="34" charset="0"/>
              <a:cs typeface="Lato" panose="020F0502020204030203" pitchFamily="34" charset="0"/>
              <a:sym typeface="Wingdings" panose="05000000000000000000" pitchFamily="2" charset="2"/>
            </a:endParaRPr>
          </a:p>
          <a:p>
            <a:r>
              <a:rPr lang="en-US" sz="1000" b="1" u="sng">
                <a:solidFill>
                  <a:schemeClr val="tx1"/>
                </a:solidFill>
                <a:latin typeface="Gilroy" panose="00000500000000000000"/>
                <a:ea typeface="Lato" panose="020F0502020204030203" pitchFamily="34" charset="0"/>
                <a:cs typeface="Lato" panose="020F0502020204030203" pitchFamily="34" charset="0"/>
              </a:rPr>
              <a:t>Investments in Real Estate</a:t>
            </a:r>
          </a:p>
          <a:p>
            <a:pPr marL="171450" indent="-171450">
              <a:buFont typeface="Arial" panose="020B0604020202020204" pitchFamily="34" charset="0"/>
              <a:buChar char="•"/>
            </a:pPr>
            <a:r>
              <a:rPr lang="en-US" sz="1000" b="1">
                <a:solidFill>
                  <a:schemeClr val="tx1"/>
                </a:solidFill>
                <a:latin typeface="Gilroy" panose="00000500000000000000"/>
                <a:ea typeface="Lato" panose="020F0502020204030203" pitchFamily="34" charset="0"/>
                <a:cs typeface="Lato" panose="020F0502020204030203" pitchFamily="34" charset="0"/>
              </a:rPr>
              <a:t>FMV:</a:t>
            </a:r>
            <a:r>
              <a:rPr lang="en-US" sz="1000">
                <a:solidFill>
                  <a:schemeClr val="tx1"/>
                </a:solidFill>
                <a:latin typeface="Gilroy" panose="00000500000000000000"/>
                <a:ea typeface="Lato" panose="020F0502020204030203" pitchFamily="34" charset="0"/>
                <a:cs typeface="Lato" panose="020F0502020204030203" pitchFamily="34" charset="0"/>
              </a:rPr>
              <a:t> </a:t>
            </a:r>
            <a:r>
              <a:rPr lang="en-US" sz="1000" b="1">
                <a:solidFill>
                  <a:schemeClr val="tx1"/>
                </a:solidFill>
                <a:latin typeface="Gilroy" panose="00000500000000000000"/>
                <a:ea typeface="Lato" panose="020F0502020204030203" pitchFamily="34" charset="0"/>
                <a:cs typeface="Lato" panose="020F0502020204030203" pitchFamily="34" charset="0"/>
              </a:rPr>
              <a:t>$1,240M</a:t>
            </a:r>
            <a:r>
              <a:rPr lang="en-US" sz="1000">
                <a:solidFill>
                  <a:schemeClr val="tx1"/>
                </a:solidFill>
                <a:latin typeface="Gilroy" panose="00000500000000000000"/>
                <a:ea typeface="Lato" panose="020F0502020204030203" pitchFamily="34" charset="0"/>
                <a:cs typeface="Lato" panose="020F0502020204030203" pitchFamily="34" charset="0"/>
              </a:rPr>
              <a:t> as of Q2-25 (TC of $1,013M) - represents 22.4% unrealized MTM</a:t>
            </a:r>
          </a:p>
          <a:p>
            <a:pPr marL="171450" indent="-171450">
              <a:buFont typeface="Arial" panose="020B0604020202020204" pitchFamily="34" charset="0"/>
              <a:buChar char="•"/>
            </a:pPr>
            <a:r>
              <a:rPr lang="en-US" sz="1000" b="1">
                <a:solidFill>
                  <a:schemeClr val="tx1"/>
                </a:solidFill>
                <a:latin typeface="Gilroy" panose="00000500000000000000"/>
                <a:ea typeface="Lato" panose="020F0502020204030203" pitchFamily="34" charset="0"/>
                <a:cs typeface="Lato" panose="020F0502020204030203" pitchFamily="34" charset="0"/>
              </a:rPr>
              <a:t>Dispositions: </a:t>
            </a:r>
          </a:p>
          <a:p>
            <a:pPr marL="628650" lvl="1" indent="-171450">
              <a:buFont typeface="Arial" panose="020B0604020202020204" pitchFamily="34" charset="0"/>
              <a:buChar char="•"/>
            </a:pPr>
            <a:r>
              <a:rPr lang="en-US" sz="1000">
                <a:solidFill>
                  <a:schemeClr val="tx1"/>
                </a:solidFill>
                <a:latin typeface="Gilroy" panose="00000500000000000000"/>
                <a:ea typeface="Lato" panose="020F0502020204030203" pitchFamily="34" charset="0"/>
                <a:cs typeface="Lato" panose="020F0502020204030203" pitchFamily="34" charset="0"/>
              </a:rPr>
              <a:t>QTD -&gt; 3 dispositions, $18.2M Net Sale Proceeds </a:t>
            </a:r>
            <a:r>
              <a:rPr lang="en-US" sz="1000" b="1">
                <a:solidFill>
                  <a:schemeClr val="tx1"/>
                </a:solidFill>
                <a:latin typeface="Gilroy" panose="00000500000000000000"/>
                <a:ea typeface="Lato" panose="020F0502020204030203" pitchFamily="34" charset="0"/>
                <a:cs typeface="Lato" panose="020F0502020204030203" pitchFamily="34" charset="0"/>
              </a:rPr>
              <a:t>($4.0 Capital Gain)</a:t>
            </a:r>
          </a:p>
          <a:p>
            <a:pPr marL="628650" lvl="1" indent="-171450">
              <a:buFont typeface="Arial" panose="020B0604020202020204" pitchFamily="34" charset="0"/>
              <a:buChar char="•"/>
            </a:pPr>
            <a:r>
              <a:rPr lang="en-US" sz="1000">
                <a:solidFill>
                  <a:schemeClr val="tx1"/>
                </a:solidFill>
                <a:latin typeface="Gilroy" panose="00000500000000000000"/>
                <a:ea typeface="Lato" panose="020F0502020204030203" pitchFamily="34" charset="0"/>
                <a:cs typeface="Lato" panose="020F0502020204030203" pitchFamily="34" charset="0"/>
              </a:rPr>
              <a:t>ITD -&gt; 21 dispositions, $146.6M Net Sale Proceeds </a:t>
            </a:r>
            <a:r>
              <a:rPr lang="en-US" sz="1000" b="1">
                <a:solidFill>
                  <a:schemeClr val="tx1"/>
                </a:solidFill>
                <a:latin typeface="Gilroy" panose="00000500000000000000"/>
                <a:ea typeface="Lato" panose="020F0502020204030203" pitchFamily="34" charset="0"/>
                <a:cs typeface="Lato" panose="020F0502020204030203" pitchFamily="34" charset="0"/>
              </a:rPr>
              <a:t>($27.4M Capital Gain</a:t>
            </a:r>
            <a:r>
              <a:rPr lang="en-US" sz="1000">
                <a:solidFill>
                  <a:schemeClr val="tx1"/>
                </a:solidFill>
                <a:latin typeface="Gilroy" panose="00000500000000000000"/>
                <a:ea typeface="Lato" panose="020F0502020204030203" pitchFamily="34" charset="0"/>
                <a:cs typeface="Lato" panose="020F0502020204030203" pitchFamily="34" charset="0"/>
              </a:rPr>
              <a:t>)</a:t>
            </a:r>
          </a:p>
          <a:p>
            <a:pPr marL="171450" indent="-171450">
              <a:buFont typeface="Arial" panose="020B0604020202020204" pitchFamily="34" charset="0"/>
              <a:buChar char="•"/>
            </a:pPr>
            <a:r>
              <a:rPr lang="en-US" sz="1000" b="1">
                <a:solidFill>
                  <a:schemeClr val="tx1"/>
                </a:solidFill>
                <a:latin typeface="Gilroy" panose="00000500000000000000"/>
                <a:ea typeface="Lato" panose="020F0502020204030203" pitchFamily="34" charset="0"/>
                <a:cs typeface="Lato" panose="020F0502020204030203" pitchFamily="34" charset="0"/>
              </a:rPr>
              <a:t>Q2 Appraisals: </a:t>
            </a:r>
            <a:r>
              <a:rPr lang="en-US" sz="1000">
                <a:solidFill>
                  <a:schemeClr val="tx1"/>
                </a:solidFill>
                <a:latin typeface="Gilroy" panose="00000500000000000000"/>
                <a:ea typeface="Lato" panose="020F0502020204030203" pitchFamily="34" charset="0"/>
                <a:cs typeface="Lato" panose="020F0502020204030203" pitchFamily="34" charset="0"/>
              </a:rPr>
              <a:t>In Q2-25, </a:t>
            </a:r>
            <a:r>
              <a:rPr lang="en-US" sz="1000" b="1">
                <a:solidFill>
                  <a:schemeClr val="tx1"/>
                </a:solidFill>
                <a:latin typeface="Gilroy" panose="00000500000000000000"/>
                <a:ea typeface="Lato" panose="020F0502020204030203" pitchFamily="34" charset="0"/>
                <a:cs typeface="Lato" panose="020F0502020204030203" pitchFamily="34" charset="0"/>
              </a:rPr>
              <a:t>46 properties </a:t>
            </a:r>
            <a:r>
              <a:rPr lang="en-US" sz="1000">
                <a:solidFill>
                  <a:schemeClr val="tx1"/>
                </a:solidFill>
                <a:latin typeface="Gilroy" panose="00000500000000000000"/>
                <a:ea typeface="Lato" panose="020F0502020204030203" pitchFamily="34" charset="0"/>
                <a:cs typeface="Lato" panose="020F0502020204030203" pitchFamily="34" charset="0"/>
              </a:rPr>
              <a:t>were appraised at </a:t>
            </a:r>
            <a:r>
              <a:rPr lang="en-US" sz="1000" b="1">
                <a:solidFill>
                  <a:schemeClr val="tx1"/>
                </a:solidFill>
                <a:latin typeface="Gilroy" panose="00000500000000000000"/>
                <a:ea typeface="Lato" panose="020F0502020204030203" pitchFamily="34" charset="0"/>
                <a:cs typeface="Lato" panose="020F0502020204030203" pitchFamily="34" charset="0"/>
              </a:rPr>
              <a:t>$258.6M</a:t>
            </a:r>
            <a:r>
              <a:rPr lang="en-US" sz="1000">
                <a:solidFill>
                  <a:schemeClr val="tx1"/>
                </a:solidFill>
                <a:latin typeface="Gilroy" panose="00000500000000000000"/>
                <a:ea typeface="Lato" panose="020F0502020204030203" pitchFamily="34" charset="0"/>
                <a:cs typeface="Lato" panose="020F0502020204030203" pitchFamily="34" charset="0"/>
              </a:rPr>
              <a:t>, compared to $256.5M book value, representing </a:t>
            </a:r>
            <a:r>
              <a:rPr lang="en-US" sz="1000" b="1">
                <a:solidFill>
                  <a:schemeClr val="tx1"/>
                </a:solidFill>
                <a:latin typeface="Gilroy" panose="00000500000000000000"/>
                <a:ea typeface="Lato" panose="020F0502020204030203" pitchFamily="34" charset="0"/>
                <a:cs typeface="Lato" panose="020F0502020204030203" pitchFamily="34" charset="0"/>
              </a:rPr>
              <a:t>1%</a:t>
            </a:r>
            <a:r>
              <a:rPr lang="en-US" sz="1000">
                <a:solidFill>
                  <a:schemeClr val="tx1"/>
                </a:solidFill>
                <a:latin typeface="Gilroy" panose="00000500000000000000"/>
                <a:ea typeface="Lato" panose="020F0502020204030203" pitchFamily="34" charset="0"/>
                <a:cs typeface="Lato" panose="020F0502020204030203" pitchFamily="34" charset="0"/>
              </a:rPr>
              <a:t> in unrealized appreciation for this sub-set over book value</a:t>
            </a:r>
          </a:p>
          <a:p>
            <a:endParaRPr lang="en-US" sz="500">
              <a:solidFill>
                <a:schemeClr val="tx1"/>
              </a:solidFill>
              <a:latin typeface="Gilroy" panose="00000500000000000000"/>
              <a:ea typeface="Lato" panose="020F0502020204030203" pitchFamily="34" charset="0"/>
              <a:cs typeface="Lato" panose="020F0502020204030203" pitchFamily="34" charset="0"/>
            </a:endParaRPr>
          </a:p>
          <a:p>
            <a:r>
              <a:rPr lang="en-US" sz="1000" b="1" u="sng">
                <a:solidFill>
                  <a:schemeClr val="tx1"/>
                </a:solidFill>
                <a:latin typeface="Gilroy" panose="00000500000000000000"/>
                <a:ea typeface="Lato" panose="020F0502020204030203" pitchFamily="34" charset="0"/>
                <a:cs typeface="Lato" panose="020F0502020204030203" pitchFamily="34" charset="0"/>
              </a:rPr>
              <a:t>Derivative Instruments</a:t>
            </a:r>
          </a:p>
          <a:p>
            <a:pPr marL="171450" indent="-171450">
              <a:buFont typeface="Arial" panose="020B0604020202020204" pitchFamily="34" charset="0"/>
              <a:buChar char="•"/>
            </a:pPr>
            <a:r>
              <a:rPr lang="en-US" sz="1000" b="1">
                <a:solidFill>
                  <a:schemeClr val="tx1"/>
                </a:solidFill>
                <a:latin typeface="Gilroy" panose="00000500000000000000"/>
                <a:ea typeface="Lato" panose="020F0502020204030203" pitchFamily="34" charset="0"/>
                <a:cs typeface="Lato" panose="020F0502020204030203" pitchFamily="34" charset="0"/>
              </a:rPr>
              <a:t>FMV</a:t>
            </a:r>
            <a:r>
              <a:rPr lang="en-US" sz="1000">
                <a:solidFill>
                  <a:schemeClr val="tx1"/>
                </a:solidFill>
                <a:latin typeface="Gilroy" panose="00000500000000000000"/>
                <a:ea typeface="Lato" panose="020F0502020204030203" pitchFamily="34" charset="0"/>
                <a:cs typeface="Lato" panose="020F0502020204030203" pitchFamily="34" charset="0"/>
              </a:rPr>
              <a:t>: </a:t>
            </a:r>
            <a:r>
              <a:rPr lang="en-US" sz="1000" b="1">
                <a:solidFill>
                  <a:schemeClr val="tx1"/>
                </a:solidFill>
                <a:latin typeface="Gilroy" panose="00000500000000000000"/>
                <a:ea typeface="Lato" panose="020F0502020204030203" pitchFamily="34" charset="0"/>
                <a:cs typeface="Lato" panose="020F0502020204030203" pitchFamily="34" charset="0"/>
              </a:rPr>
              <a:t>$2.6M </a:t>
            </a:r>
            <a:r>
              <a:rPr lang="en-US" sz="1000">
                <a:solidFill>
                  <a:schemeClr val="tx1"/>
                </a:solidFill>
                <a:latin typeface="Gilroy" panose="00000500000000000000"/>
                <a:ea typeface="Lato" panose="020F0502020204030203" pitchFamily="34" charset="0"/>
                <a:cs typeface="Lato" panose="020F0502020204030203" pitchFamily="34" charset="0"/>
              </a:rPr>
              <a:t>as of Q2-25, down from $4.1M in Q1 reflecting change in SOFR forward curve</a:t>
            </a:r>
          </a:p>
          <a:p>
            <a:pPr marL="171450" indent="-171450">
              <a:buFont typeface="Arial" panose="020B0604020202020204" pitchFamily="34" charset="0"/>
              <a:buChar char="•"/>
            </a:pPr>
            <a:r>
              <a:rPr lang="en-US" sz="1000">
                <a:solidFill>
                  <a:schemeClr val="tx1"/>
                </a:solidFill>
                <a:latin typeface="Gilroy" panose="00000500000000000000"/>
                <a:ea typeface="Lato" panose="020F0502020204030203" pitchFamily="34" charset="0"/>
                <a:cs typeface="Lato" panose="020F0502020204030203" pitchFamily="34" charset="0"/>
              </a:rPr>
              <a:t>Hedge Ratio = </a:t>
            </a:r>
            <a:r>
              <a:rPr lang="en-US" sz="1000" b="1">
                <a:solidFill>
                  <a:schemeClr val="tx1"/>
                </a:solidFill>
                <a:latin typeface="Gilroy" panose="00000500000000000000"/>
                <a:ea typeface="Lato" panose="020F0502020204030203" pitchFamily="34" charset="0"/>
                <a:cs typeface="Lato" panose="020F0502020204030203" pitchFamily="34" charset="0"/>
              </a:rPr>
              <a:t>87.5%</a:t>
            </a:r>
            <a:endParaRPr lang="en-US" sz="1000">
              <a:solidFill>
                <a:schemeClr val="tx1"/>
              </a:solidFill>
              <a:latin typeface="Gilroy" panose="00000500000000000000"/>
              <a:ea typeface="Lato" panose="020F0502020204030203" pitchFamily="34" charset="0"/>
              <a:cs typeface="Lato" panose="020F0502020204030203" pitchFamily="34" charset="0"/>
            </a:endParaRPr>
          </a:p>
          <a:p>
            <a:endParaRPr lang="en-US" sz="500" b="1" u="sng">
              <a:solidFill>
                <a:schemeClr val="tx1"/>
              </a:solidFill>
              <a:latin typeface="Gilroy" panose="00000500000000000000"/>
              <a:ea typeface="Lato" panose="020F0502020204030203" pitchFamily="34" charset="0"/>
              <a:cs typeface="Lato" panose="020F0502020204030203" pitchFamily="34" charset="0"/>
            </a:endParaRPr>
          </a:p>
          <a:p>
            <a:r>
              <a:rPr lang="en-US" sz="1000" b="1" u="sng">
                <a:solidFill>
                  <a:schemeClr val="tx1"/>
                </a:solidFill>
                <a:latin typeface="Gilroy" panose="00000500000000000000"/>
                <a:ea typeface="Lato" panose="020F0502020204030203" pitchFamily="34" charset="0"/>
                <a:cs typeface="Lato" panose="020F0502020204030203" pitchFamily="34" charset="0"/>
              </a:rPr>
              <a:t>A/R Tenants, Net</a:t>
            </a:r>
          </a:p>
          <a:p>
            <a:pPr marL="171450" indent="-171450">
              <a:buFont typeface="Arial" panose="020B0604020202020204" pitchFamily="34" charset="0"/>
              <a:buChar char="•"/>
            </a:pPr>
            <a:r>
              <a:rPr lang="en-US" sz="1000" b="1">
                <a:solidFill>
                  <a:schemeClr val="tx1"/>
                </a:solidFill>
                <a:latin typeface="Gilroy" panose="00000500000000000000"/>
                <a:ea typeface="Lato" panose="020F0502020204030203" pitchFamily="34" charset="0"/>
                <a:cs typeface="Lato" panose="020F0502020204030203" pitchFamily="34" charset="0"/>
              </a:rPr>
              <a:t>$1.3M </a:t>
            </a:r>
            <a:r>
              <a:rPr lang="en-US" sz="1000">
                <a:solidFill>
                  <a:schemeClr val="tx1"/>
                </a:solidFill>
                <a:latin typeface="Gilroy" panose="00000500000000000000"/>
                <a:ea typeface="Lato" panose="020F0502020204030203" pitchFamily="34" charset="0"/>
                <a:cs typeface="Lato" panose="020F0502020204030203" pitchFamily="34" charset="0"/>
              </a:rPr>
              <a:t>A/R Tenants, Net of Allowances, as of Q2 2025 ($1.2M as of Q1 2025) </a:t>
            </a:r>
            <a:endParaRPr lang="en-US" sz="1000">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r>
              <a:rPr lang="en-US" sz="1000">
                <a:solidFill>
                  <a:schemeClr val="tx1"/>
                </a:solidFill>
                <a:latin typeface="Gilroy" panose="00000500000000000000"/>
                <a:ea typeface="Lato" panose="020F0502020204030203" pitchFamily="34" charset="0"/>
                <a:cs typeface="Lato" panose="020F0502020204030203" pitchFamily="34" charset="0"/>
              </a:rPr>
              <a:t>(see following slides for analysis)</a:t>
            </a:r>
          </a:p>
          <a:p>
            <a:endParaRPr lang="en-US" sz="500">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r>
              <a:rPr lang="en-US" sz="1000" b="1" u="sng">
                <a:solidFill>
                  <a:schemeClr val="tx1"/>
                </a:solidFill>
                <a:latin typeface="Gilroy" panose="00000500000000000000"/>
                <a:ea typeface="Lato" panose="020F0502020204030203" pitchFamily="34" charset="0"/>
                <a:cs typeface="Lato" panose="020F0502020204030203" pitchFamily="34" charset="0"/>
              </a:rPr>
              <a:t>Debt, Net of Deferred Financing Costs</a:t>
            </a:r>
          </a:p>
          <a:p>
            <a:pPr marL="228600" indent="-228600">
              <a:buFont typeface="Arial" panose="020B0604020202020204" pitchFamily="34" charset="0"/>
              <a:buChar char="•"/>
            </a:pPr>
            <a:r>
              <a:rPr lang="en-US" sz="1000" b="1">
                <a:solidFill>
                  <a:schemeClr val="tx1"/>
                </a:solidFill>
                <a:latin typeface="Gilroy" panose="00000500000000000000"/>
                <a:ea typeface="Lato" panose="020F0502020204030203" pitchFamily="34" charset="0"/>
                <a:cs typeface="Lato" panose="020F0502020204030203" pitchFamily="34" charset="0"/>
              </a:rPr>
              <a:t>$484M </a:t>
            </a:r>
            <a:r>
              <a:rPr lang="en-US" sz="1000">
                <a:solidFill>
                  <a:schemeClr val="tx1"/>
                </a:solidFill>
                <a:latin typeface="Gilroy" panose="00000500000000000000"/>
                <a:ea typeface="Lato" panose="020F0502020204030203" pitchFamily="34" charset="0"/>
                <a:cs typeface="Lato" panose="020F0502020204030203" pitchFamily="34" charset="0"/>
              </a:rPr>
              <a:t>loans ($371.5M KeyBank and $112.5M Apollo), less $2.9M of financing costs</a:t>
            </a:r>
          </a:p>
          <a:p>
            <a:pPr marL="228600" indent="-228600">
              <a:buFont typeface="Arial" panose="020B0604020202020204" pitchFamily="34" charset="0"/>
              <a:buChar char="•"/>
            </a:pPr>
            <a:r>
              <a:rPr lang="en-US" sz="1000">
                <a:solidFill>
                  <a:schemeClr val="tx1"/>
                </a:solidFill>
                <a:latin typeface="Gilroy" panose="00000500000000000000"/>
                <a:ea typeface="Lato" panose="020F0502020204030203" pitchFamily="34" charset="0"/>
                <a:cs typeface="Lato" panose="020F0502020204030203" pitchFamily="34" charset="0"/>
              </a:rPr>
              <a:t>WA LTC: </a:t>
            </a:r>
            <a:r>
              <a:rPr lang="en-US" sz="1000" b="1">
                <a:solidFill>
                  <a:schemeClr val="tx1"/>
                </a:solidFill>
                <a:latin typeface="Gilroy" panose="00000500000000000000"/>
                <a:ea typeface="Lato" panose="020F0502020204030203" pitchFamily="34" charset="0"/>
                <a:cs typeface="Lato" panose="020F0502020204030203" pitchFamily="34" charset="0"/>
              </a:rPr>
              <a:t>47.8%</a:t>
            </a:r>
            <a:r>
              <a:rPr lang="en-US" sz="1000">
                <a:solidFill>
                  <a:schemeClr val="tx1"/>
                </a:solidFill>
                <a:latin typeface="Gilroy" panose="00000500000000000000"/>
                <a:ea typeface="Lato" panose="020F0502020204030203" pitchFamily="34" charset="0"/>
                <a:cs typeface="Lato" panose="020F0502020204030203" pitchFamily="34" charset="0"/>
              </a:rPr>
              <a:t> as of Q2-25 (48.2% as of Q1-25)</a:t>
            </a:r>
            <a:endParaRPr lang="en-US" sz="1000">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endParaRPr lang="en-US" sz="500" b="1" u="sng">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r>
              <a:rPr lang="en-US" sz="1000" b="1" u="sng">
                <a:solidFill>
                  <a:schemeClr val="tx1"/>
                </a:solidFill>
                <a:latin typeface="Gilroy" panose="00000500000000000000"/>
                <a:ea typeface="Lato" panose="020F0502020204030203" pitchFamily="34" charset="0"/>
                <a:cs typeface="Lato" panose="020F0502020204030203" pitchFamily="34" charset="0"/>
              </a:rPr>
              <a:t>Equity Upside</a:t>
            </a:r>
          </a:p>
          <a:p>
            <a:pPr marL="171450" indent="-171450">
              <a:buFont typeface="Arial" panose="020B0604020202020204" pitchFamily="34" charset="0"/>
              <a:buChar char="•"/>
            </a:pPr>
            <a:r>
              <a:rPr lang="en-US" sz="1000">
                <a:solidFill>
                  <a:schemeClr val="tx1"/>
                </a:solidFill>
                <a:latin typeface="Gilroy" panose="00000500000000000000"/>
                <a:ea typeface="Lato" panose="020F0502020204030203" pitchFamily="34" charset="0"/>
                <a:cs typeface="Lato" panose="020F0502020204030203" pitchFamily="34" charset="0"/>
              </a:rPr>
              <a:t>Gross TVPI = </a:t>
            </a:r>
            <a:r>
              <a:rPr lang="en-US" sz="1000" b="1">
                <a:solidFill>
                  <a:schemeClr val="tx1"/>
                </a:solidFill>
                <a:latin typeface="Gilroy" panose="00000500000000000000"/>
                <a:ea typeface="Lato" panose="020F0502020204030203" pitchFamily="34" charset="0"/>
                <a:cs typeface="Lato" panose="020F0502020204030203" pitchFamily="34" charset="0"/>
              </a:rPr>
              <a:t>1.70x </a:t>
            </a:r>
            <a:r>
              <a:rPr lang="en-US" sz="1000">
                <a:solidFill>
                  <a:schemeClr val="tx1"/>
                </a:solidFill>
                <a:latin typeface="Gilroy" panose="00000500000000000000"/>
                <a:ea typeface="Lato" panose="020F0502020204030203" pitchFamily="34" charset="0"/>
                <a:cs typeface="Lato" panose="020F0502020204030203" pitchFamily="34" charset="0"/>
              </a:rPr>
              <a:t>(1.68x Q1); Net TVPI = </a:t>
            </a:r>
            <a:r>
              <a:rPr lang="en-US" sz="1000" b="1">
                <a:solidFill>
                  <a:schemeClr val="tx1"/>
                </a:solidFill>
                <a:latin typeface="Gilroy" panose="00000500000000000000"/>
                <a:ea typeface="Lato" panose="020F0502020204030203" pitchFamily="34" charset="0"/>
                <a:cs typeface="Lato" panose="020F0502020204030203" pitchFamily="34" charset="0"/>
              </a:rPr>
              <a:t>1.54X</a:t>
            </a:r>
            <a:r>
              <a:rPr lang="en-US" sz="1000">
                <a:solidFill>
                  <a:schemeClr val="tx1"/>
                </a:solidFill>
                <a:latin typeface="Gilroy" panose="00000500000000000000"/>
                <a:ea typeface="Lato" panose="020F0502020204030203" pitchFamily="34" charset="0"/>
                <a:cs typeface="Lato" panose="020F0502020204030203" pitchFamily="34" charset="0"/>
              </a:rPr>
              <a:t> (1.52x Q1)</a:t>
            </a:r>
            <a:endParaRPr lang="en-US" sz="1000" b="1">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000">
                <a:solidFill>
                  <a:schemeClr val="tx1"/>
                </a:solidFill>
                <a:latin typeface="Gilroy" panose="00000500000000000000"/>
                <a:ea typeface="Lato" panose="020F0502020204030203" pitchFamily="34" charset="0"/>
                <a:cs typeface="Lato" panose="020F0502020204030203" pitchFamily="34" charset="0"/>
              </a:rPr>
              <a:t>Gross IRR = </a:t>
            </a:r>
            <a:r>
              <a:rPr lang="en-US" sz="1000" b="1">
                <a:solidFill>
                  <a:schemeClr val="tx1"/>
                </a:solidFill>
                <a:latin typeface="Gilroy" panose="00000500000000000000"/>
                <a:ea typeface="Lato" panose="020F0502020204030203" pitchFamily="34" charset="0"/>
                <a:cs typeface="Lato" panose="020F0502020204030203" pitchFamily="34" charset="0"/>
              </a:rPr>
              <a:t>17.1%</a:t>
            </a:r>
            <a:r>
              <a:rPr lang="en-US" sz="1000">
                <a:solidFill>
                  <a:schemeClr val="tx1"/>
                </a:solidFill>
                <a:latin typeface="Gilroy" panose="00000500000000000000"/>
                <a:ea typeface="Lato" panose="020F0502020204030203" pitchFamily="34" charset="0"/>
                <a:cs typeface="Lato" panose="020F0502020204030203" pitchFamily="34" charset="0"/>
              </a:rPr>
              <a:t> (18.0% Q1); Net IRR = </a:t>
            </a:r>
            <a:r>
              <a:rPr lang="en-US" sz="1000" b="1">
                <a:solidFill>
                  <a:schemeClr val="tx1"/>
                </a:solidFill>
                <a:latin typeface="Gilroy" panose="00000500000000000000"/>
                <a:ea typeface="Lato" panose="020F0502020204030203" pitchFamily="34" charset="0"/>
                <a:cs typeface="Lato" panose="020F0502020204030203" pitchFamily="34" charset="0"/>
              </a:rPr>
              <a:t>13.4%</a:t>
            </a:r>
            <a:r>
              <a:rPr lang="en-US" sz="1000">
                <a:solidFill>
                  <a:schemeClr val="tx1"/>
                </a:solidFill>
                <a:latin typeface="Gilroy" panose="00000500000000000000"/>
                <a:ea typeface="Lato" panose="020F0502020204030203" pitchFamily="34" charset="0"/>
                <a:cs typeface="Lato" panose="020F0502020204030203" pitchFamily="34" charset="0"/>
              </a:rPr>
              <a:t> (14.0% Q1) </a:t>
            </a:r>
          </a:p>
        </p:txBody>
      </p:sp>
      <p:cxnSp>
        <p:nvCxnSpPr>
          <p:cNvPr id="6" name="Straight Connector 5">
            <a:extLst>
              <a:ext uri="{FF2B5EF4-FFF2-40B4-BE49-F238E27FC236}">
                <a16:creationId xmlns:a16="http://schemas.microsoft.com/office/drawing/2014/main" id="{A18D7EE6-4F37-2DBA-D7C8-FF5B075E03A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6D892B6-1BDD-BEB8-726A-C5179FB92E1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DB09C3-A5C3-B15F-9E6F-A4FB0092B625}"/>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403C73-3743-AA91-8877-6464D7641632}"/>
              </a:ext>
            </a:extLst>
          </p:cNvPr>
          <p:cNvSpPr>
            <a:spLocks noGrp="1"/>
          </p:cNvSpPr>
          <p:nvPr>
            <p:ph type="title"/>
          </p:nvPr>
        </p:nvSpPr>
        <p:spPr>
          <a:xfrm>
            <a:off x="764801" y="387613"/>
            <a:ext cx="10072437" cy="685481"/>
          </a:xfrm>
        </p:spPr>
        <p:txBody>
          <a:bodyPr>
            <a:normAutofit/>
          </a:bodyPr>
          <a:lstStyle/>
          <a:p>
            <a:r>
              <a:rPr lang="en-US" sz="2400"/>
              <a:t>Balance Sheet</a:t>
            </a:r>
          </a:p>
        </p:txBody>
      </p:sp>
      <p:sp>
        <p:nvSpPr>
          <p:cNvPr id="10" name="Oval 9">
            <a:extLst>
              <a:ext uri="{FF2B5EF4-FFF2-40B4-BE49-F238E27FC236}">
                <a16:creationId xmlns:a16="http://schemas.microsoft.com/office/drawing/2014/main" id="{BF7A5E73-1B6F-925F-2B9E-12BDBE443C47}"/>
              </a:ext>
            </a:extLst>
          </p:cNvPr>
          <p:cNvSpPr/>
          <p:nvPr/>
        </p:nvSpPr>
        <p:spPr>
          <a:xfrm>
            <a:off x="659645" y="1708505"/>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5" name="Oval 14">
            <a:extLst>
              <a:ext uri="{FF2B5EF4-FFF2-40B4-BE49-F238E27FC236}">
                <a16:creationId xmlns:a16="http://schemas.microsoft.com/office/drawing/2014/main" id="{E6969C8F-9CB4-4DCB-BFB9-D307B11D773C}"/>
              </a:ext>
            </a:extLst>
          </p:cNvPr>
          <p:cNvSpPr/>
          <p:nvPr/>
        </p:nvSpPr>
        <p:spPr>
          <a:xfrm>
            <a:off x="6550357" y="2492235"/>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6" name="Oval 15">
            <a:extLst>
              <a:ext uri="{FF2B5EF4-FFF2-40B4-BE49-F238E27FC236}">
                <a16:creationId xmlns:a16="http://schemas.microsoft.com/office/drawing/2014/main" id="{6E73077D-C440-75F9-CB7C-EE50CF6408DB}"/>
              </a:ext>
            </a:extLst>
          </p:cNvPr>
          <p:cNvSpPr/>
          <p:nvPr/>
        </p:nvSpPr>
        <p:spPr>
          <a:xfrm>
            <a:off x="6546957" y="3763937"/>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7" name="Oval 16">
            <a:extLst>
              <a:ext uri="{FF2B5EF4-FFF2-40B4-BE49-F238E27FC236}">
                <a16:creationId xmlns:a16="http://schemas.microsoft.com/office/drawing/2014/main" id="{6E986D50-CC01-6EAD-1A9F-709C24EB7A99}"/>
              </a:ext>
            </a:extLst>
          </p:cNvPr>
          <p:cNvSpPr/>
          <p:nvPr/>
        </p:nvSpPr>
        <p:spPr>
          <a:xfrm>
            <a:off x="660541" y="2175626"/>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8" name="Oval 7">
            <a:extLst>
              <a:ext uri="{FF2B5EF4-FFF2-40B4-BE49-F238E27FC236}">
                <a16:creationId xmlns:a16="http://schemas.microsoft.com/office/drawing/2014/main" id="{8F001F9C-832A-FABD-F2FF-7277D2C6B765}"/>
              </a:ext>
            </a:extLst>
          </p:cNvPr>
          <p:cNvSpPr/>
          <p:nvPr/>
        </p:nvSpPr>
        <p:spPr>
          <a:xfrm>
            <a:off x="6546957" y="445815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1" name="Oval 10">
            <a:extLst>
              <a:ext uri="{FF2B5EF4-FFF2-40B4-BE49-F238E27FC236}">
                <a16:creationId xmlns:a16="http://schemas.microsoft.com/office/drawing/2014/main" id="{2303418C-0979-FBBD-6C8D-68B27A377AD5}"/>
              </a:ext>
            </a:extLst>
          </p:cNvPr>
          <p:cNvSpPr/>
          <p:nvPr/>
        </p:nvSpPr>
        <p:spPr>
          <a:xfrm>
            <a:off x="6556102" y="4977906"/>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sp>
        <p:nvSpPr>
          <p:cNvPr id="19" name="Oval 18">
            <a:extLst>
              <a:ext uri="{FF2B5EF4-FFF2-40B4-BE49-F238E27FC236}">
                <a16:creationId xmlns:a16="http://schemas.microsoft.com/office/drawing/2014/main" id="{9CA97656-3093-7718-53B2-B18B4944D98A}"/>
              </a:ext>
            </a:extLst>
          </p:cNvPr>
          <p:cNvSpPr/>
          <p:nvPr/>
        </p:nvSpPr>
        <p:spPr>
          <a:xfrm>
            <a:off x="659645" y="2423680"/>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22" name="Oval 21">
            <a:extLst>
              <a:ext uri="{FF2B5EF4-FFF2-40B4-BE49-F238E27FC236}">
                <a16:creationId xmlns:a16="http://schemas.microsoft.com/office/drawing/2014/main" id="{DDC80A3C-5520-73BB-D418-63ECB4270A6A}"/>
              </a:ext>
            </a:extLst>
          </p:cNvPr>
          <p:cNvSpPr/>
          <p:nvPr/>
        </p:nvSpPr>
        <p:spPr>
          <a:xfrm>
            <a:off x="678844" y="469365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sp>
        <p:nvSpPr>
          <p:cNvPr id="25" name="TextBox 24">
            <a:extLst>
              <a:ext uri="{FF2B5EF4-FFF2-40B4-BE49-F238E27FC236}">
                <a16:creationId xmlns:a16="http://schemas.microsoft.com/office/drawing/2014/main" id="{6F29BA94-51B9-82C9-E3BF-CF8B5DAB479B}"/>
              </a:ext>
            </a:extLst>
          </p:cNvPr>
          <p:cNvSpPr txBox="1"/>
          <p:nvPr/>
        </p:nvSpPr>
        <p:spPr>
          <a:xfrm>
            <a:off x="869957" y="6438522"/>
            <a:ext cx="7638594" cy="246221"/>
          </a:xfrm>
          <a:prstGeom prst="rect">
            <a:avLst/>
          </a:prstGeom>
          <a:noFill/>
        </p:spPr>
        <p:txBody>
          <a:bodyPr wrap="square" rtlCol="0">
            <a:spAutoFit/>
          </a:bodyPr>
          <a:lstStyle/>
          <a:p>
            <a:r>
              <a:rPr lang="en-US" sz="1000"/>
              <a:t>*</a:t>
            </a:r>
            <a:r>
              <a:rPr lang="en-US" sz="1000" b="1" u="sng"/>
              <a:t>Note</a:t>
            </a:r>
            <a:r>
              <a:rPr lang="en-US" sz="1000"/>
              <a:t>: </a:t>
            </a:r>
            <a:r>
              <a:rPr lang="en-US" sz="1000">
                <a:latin typeface="Gilroy" panose="00000500000000000000"/>
                <a:ea typeface="Lato" panose="020F0502020204030203" pitchFamily="34" charset="0"/>
                <a:cs typeface="Lato" panose="020F0502020204030203" pitchFamily="34" charset="0"/>
              </a:rPr>
              <a:t>Promote liability is presented as of Q1-25 balance, as the Q2-25 promote is not yet approved.</a:t>
            </a:r>
            <a:endParaRPr lang="en-US" sz="1000" b="1" u="sng">
              <a:latin typeface="Gilroy" panose="00000500000000000000"/>
              <a:ea typeface="Lato" panose="020F0502020204030203" pitchFamily="34" charset="0"/>
              <a:cs typeface="Lato" panose="020F0502020204030203" pitchFamily="34" charset="0"/>
            </a:endParaRPr>
          </a:p>
        </p:txBody>
      </p:sp>
      <p:sp>
        <p:nvSpPr>
          <p:cNvPr id="12" name="Oval 11">
            <a:extLst>
              <a:ext uri="{FF2B5EF4-FFF2-40B4-BE49-F238E27FC236}">
                <a16:creationId xmlns:a16="http://schemas.microsoft.com/office/drawing/2014/main" id="{3E156547-5D5C-0015-E230-3CFBA2D83487}"/>
              </a:ext>
            </a:extLst>
          </p:cNvPr>
          <p:cNvSpPr/>
          <p:nvPr/>
        </p:nvSpPr>
        <p:spPr>
          <a:xfrm>
            <a:off x="6560405" y="5670017"/>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5</a:t>
            </a:r>
            <a:endParaRPr lang="en-US" sz="1200" b="1"/>
          </a:p>
        </p:txBody>
      </p:sp>
      <p:sp>
        <p:nvSpPr>
          <p:cNvPr id="30" name="Rectangle 29">
            <a:extLst>
              <a:ext uri="{FF2B5EF4-FFF2-40B4-BE49-F238E27FC236}">
                <a16:creationId xmlns:a16="http://schemas.microsoft.com/office/drawing/2014/main" id="{FABCAD47-99F1-DD7C-17DE-DF73BA1D2F79}"/>
              </a:ext>
            </a:extLst>
          </p:cNvPr>
          <p:cNvSpPr/>
          <p:nvPr/>
        </p:nvSpPr>
        <p:spPr>
          <a:xfrm>
            <a:off x="6784167" y="1132584"/>
            <a:ext cx="4707690" cy="27432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sp>
        <p:nvSpPr>
          <p:cNvPr id="13" name="Oval 12">
            <a:extLst>
              <a:ext uri="{FF2B5EF4-FFF2-40B4-BE49-F238E27FC236}">
                <a16:creationId xmlns:a16="http://schemas.microsoft.com/office/drawing/2014/main" id="{49FE3C2B-03A2-236A-1F6A-CBD68954C78B}"/>
              </a:ext>
            </a:extLst>
          </p:cNvPr>
          <p:cNvSpPr/>
          <p:nvPr/>
        </p:nvSpPr>
        <p:spPr>
          <a:xfrm>
            <a:off x="676193" y="5834607"/>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5</a:t>
            </a:r>
            <a:endParaRPr lang="en-US" sz="1200" b="1"/>
          </a:p>
        </p:txBody>
      </p:sp>
      <p:pic>
        <p:nvPicPr>
          <p:cNvPr id="5" name="Picture 4">
            <a:extLst>
              <a:ext uri="{FF2B5EF4-FFF2-40B4-BE49-F238E27FC236}">
                <a16:creationId xmlns:a16="http://schemas.microsoft.com/office/drawing/2014/main" id="{49841A58-7760-710F-4B4E-7698BEE7FF89}"/>
              </a:ext>
            </a:extLst>
          </p:cNvPr>
          <p:cNvPicPr>
            <a:picLocks noChangeAspect="1"/>
          </p:cNvPicPr>
          <p:nvPr/>
        </p:nvPicPr>
        <p:blipFill>
          <a:blip r:embed="rId4"/>
          <a:stretch>
            <a:fillRect/>
          </a:stretch>
        </p:blipFill>
        <p:spPr>
          <a:xfrm>
            <a:off x="931755" y="1119827"/>
            <a:ext cx="5381431" cy="5274772"/>
          </a:xfrm>
          <a:prstGeom prst="rect">
            <a:avLst/>
          </a:prstGeom>
        </p:spPr>
      </p:pic>
    </p:spTree>
    <p:extLst>
      <p:ext uri="{BB962C8B-B14F-4D97-AF65-F5344CB8AC3E}">
        <p14:creationId xmlns:p14="http://schemas.microsoft.com/office/powerpoint/2010/main" val="1139468196"/>
      </p:ext>
    </p:extLst>
  </p:cSld>
  <p:clrMapOvr>
    <a:masterClrMapping/>
  </p:clrMapOvr>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D439E-F5CF-F100-639C-B6AE58EAD717}"/>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4C7A05C-3EDB-6DA3-4170-812C21E52EF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C0FAD42-9827-F750-C8F9-28B07A17312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67E2631-EC01-E820-185F-9AD79120474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42C2480-5E28-C505-C132-F3AA5E3905E2}"/>
              </a:ext>
            </a:extLst>
          </p:cNvPr>
          <p:cNvSpPr>
            <a:spLocks noGrp="1"/>
          </p:cNvSpPr>
          <p:nvPr>
            <p:ph type="title"/>
          </p:nvPr>
        </p:nvSpPr>
        <p:spPr>
          <a:xfrm>
            <a:off x="707924" y="356568"/>
            <a:ext cx="10205060" cy="685481"/>
          </a:xfrm>
        </p:spPr>
        <p:txBody>
          <a:bodyPr>
            <a:normAutofit/>
          </a:bodyPr>
          <a:lstStyle/>
          <a:p>
            <a:r>
              <a:rPr lang="en-US" sz="2400"/>
              <a:t>Profit and Loss</a:t>
            </a:r>
          </a:p>
        </p:txBody>
      </p:sp>
      <p:sp>
        <p:nvSpPr>
          <p:cNvPr id="12" name="Rectangle 11">
            <a:extLst>
              <a:ext uri="{FF2B5EF4-FFF2-40B4-BE49-F238E27FC236}">
                <a16:creationId xmlns:a16="http://schemas.microsoft.com/office/drawing/2014/main" id="{D013EDBC-0CD9-28B9-B68E-47DC2CF4E5E6}"/>
              </a:ext>
            </a:extLst>
          </p:cNvPr>
          <p:cNvSpPr/>
          <p:nvPr/>
        </p:nvSpPr>
        <p:spPr>
          <a:xfrm>
            <a:off x="6952465" y="1317011"/>
            <a:ext cx="4867499" cy="5369980"/>
          </a:xfrm>
          <a:prstGeom prst="rect">
            <a:avLst/>
          </a:prstGeom>
          <a:solidFill>
            <a:schemeClr val="accent3">
              <a:lumMod val="20000"/>
              <a:lumOff val="80000"/>
            </a:schemeClr>
          </a:solidFill>
          <a:ln w="12700">
            <a:noFill/>
          </a:ln>
        </p:spPr>
        <p:style>
          <a:lnRef idx="2">
            <a:schemeClr val="dk1"/>
          </a:lnRef>
          <a:fillRef idx="1">
            <a:schemeClr val="lt1"/>
          </a:fillRef>
          <a:effectRef idx="0">
            <a:schemeClr val="dk1"/>
          </a:effectRef>
          <a:fontRef idx="minor">
            <a:schemeClr val="dk1"/>
          </a:fontRef>
        </p:style>
        <p:txBody>
          <a:bodyPr numCol="1" rtlCol="0" anchor="t"/>
          <a:lstStyle/>
          <a:p>
            <a:pPr algn="l"/>
            <a:r>
              <a:rPr lang="en-US" sz="1050" b="1" u="sng">
                <a:solidFill>
                  <a:schemeClr val="tx1"/>
                </a:solidFill>
                <a:latin typeface="Gilroy" panose="00000500000000000000"/>
                <a:ea typeface="Lato" panose="020F0502020204030203" pitchFamily="34" charset="0"/>
                <a:cs typeface="Lato" panose="020F0502020204030203" pitchFamily="34" charset="0"/>
              </a:rPr>
              <a:t>Net Operating Income</a:t>
            </a:r>
          </a:p>
          <a:p>
            <a:pPr marL="171450" indent="-171450" algn="l">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Increase of $0.4M in NOI during the quarter (as projected based on budget)</a:t>
            </a:r>
          </a:p>
          <a:p>
            <a:pPr marL="171450" indent="-171450" algn="l">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Overall, YoC has increased to 5.7% (compared to YoC of 5.5% in Q1-2025)</a:t>
            </a:r>
          </a:p>
          <a:p>
            <a:pPr algn="l"/>
            <a:endParaRPr lang="en-US" sz="600" b="1" u="sng">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r>
              <a:rPr lang="en-US" sz="1050" b="1" u="sng">
                <a:solidFill>
                  <a:schemeClr val="tx1"/>
                </a:solidFill>
                <a:latin typeface="Gilroy" panose="00000500000000000000"/>
                <a:ea typeface="Lato" panose="020F0502020204030203" pitchFamily="34" charset="0"/>
                <a:cs typeface="Lato" panose="020F0502020204030203" pitchFamily="34" charset="0"/>
              </a:rPr>
              <a:t>G&amp;A:</a:t>
            </a: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G&amp;A expenses were around </a:t>
            </a:r>
            <a:r>
              <a:rPr lang="en-US" sz="1050" b="1">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~62bps </a:t>
            </a:r>
            <a:r>
              <a:rPr lang="en-US" sz="105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of equity, consistent with prior quarters</a:t>
            </a: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According to our analysis, we project </a:t>
            </a:r>
            <a:r>
              <a:rPr lang="en-US" sz="1050" b="1">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2025 G&amp;A </a:t>
            </a:r>
            <a:r>
              <a:rPr lang="en-US" sz="105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at </a:t>
            </a:r>
            <a:r>
              <a:rPr lang="en-US" sz="1050" b="1">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~65bps </a:t>
            </a:r>
            <a:r>
              <a:rPr lang="en-US" sz="105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out of equity ($500)</a:t>
            </a:r>
          </a:p>
          <a:p>
            <a:pPr algn="l"/>
            <a:endParaRPr lang="en-US" sz="600" b="1" u="sng">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algn="l"/>
            <a:r>
              <a:rPr lang="en-US" sz="1050" b="1" u="sng">
                <a:solidFill>
                  <a:schemeClr val="tx1"/>
                </a:solidFill>
                <a:latin typeface="Gilroy" panose="00000500000000000000"/>
                <a:ea typeface="Lato" panose="020F0502020204030203" pitchFamily="34" charset="0"/>
                <a:cs typeface="Lato" panose="020F0502020204030203" pitchFamily="34" charset="0"/>
              </a:rPr>
              <a:t>Other One-Time Income, Net </a:t>
            </a: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Q2 2025 - $800K termination fee, $2M insurance proceeds (3857 Miller Park)</a:t>
            </a: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Q1 2025 - $600K termination fee, $300K insurance proceeds (3857 Miller Park)</a:t>
            </a:r>
          </a:p>
          <a:p>
            <a:pPr algn="l"/>
            <a:endParaRPr lang="en-US" sz="600" b="1" u="sng">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r>
              <a:rPr lang="en-US" sz="1050" b="1" u="sng">
                <a:solidFill>
                  <a:schemeClr val="tx1"/>
                </a:solidFill>
                <a:latin typeface="Gilroy" panose="00000500000000000000"/>
                <a:ea typeface="Lato" panose="020F0502020204030203" pitchFamily="34" charset="0"/>
                <a:cs typeface="Lato" panose="020F0502020204030203" pitchFamily="34" charset="0"/>
              </a:rPr>
              <a:t>Change in Fair Value of Investment Property</a:t>
            </a: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46 Properties appraised, $2.9M MTM adjustment for the quarter for this sub-set</a:t>
            </a:r>
          </a:p>
          <a:p>
            <a:endParaRPr lang="en-US" sz="600" b="1" u="sng">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r>
              <a:rPr lang="en-US" sz="1050" b="1" u="sng">
                <a:solidFill>
                  <a:schemeClr val="tx1"/>
                </a:solidFill>
                <a:latin typeface="Gilroy" panose="00000500000000000000"/>
                <a:ea typeface="Lato" panose="020F0502020204030203" pitchFamily="34" charset="0"/>
                <a:cs typeface="Lato" panose="020F0502020204030203" pitchFamily="34" charset="0"/>
              </a:rPr>
              <a:t>Interest Expense, Net </a:t>
            </a: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Base Interest Rate = </a:t>
            </a:r>
            <a:r>
              <a:rPr lang="en-US" sz="1050" b="1">
                <a:solidFill>
                  <a:schemeClr val="tx1"/>
                </a:solidFill>
                <a:latin typeface="Gilroy" panose="00000500000000000000"/>
                <a:ea typeface="Lato" panose="020F0502020204030203" pitchFamily="34" charset="0"/>
                <a:cs typeface="Lato" panose="020F0502020204030203" pitchFamily="34" charset="0"/>
              </a:rPr>
              <a:t>5.34%</a:t>
            </a:r>
            <a:r>
              <a:rPr lang="en-US" sz="1050">
                <a:solidFill>
                  <a:schemeClr val="tx1"/>
                </a:solidFill>
                <a:latin typeface="Gilroy" panose="00000500000000000000"/>
                <a:ea typeface="Lato" panose="020F0502020204030203" pitchFamily="34" charset="0"/>
                <a:cs typeface="Lato" panose="020F0502020204030203" pitchFamily="34" charset="0"/>
              </a:rPr>
              <a:t> in Q2-2025, 7bp increase from 5.27% in Q1-2025</a:t>
            </a: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Effective Interest Rate = </a:t>
            </a:r>
            <a:r>
              <a:rPr lang="en-US" sz="1050" b="1">
                <a:solidFill>
                  <a:schemeClr val="tx1"/>
                </a:solidFill>
                <a:latin typeface="Gilroy" panose="00000500000000000000"/>
                <a:ea typeface="Lato" panose="020F0502020204030203" pitchFamily="34" charset="0"/>
                <a:cs typeface="Lato" panose="020F0502020204030203" pitchFamily="34" charset="0"/>
              </a:rPr>
              <a:t>5.95%</a:t>
            </a:r>
            <a:r>
              <a:rPr lang="en-US" sz="1050">
                <a:solidFill>
                  <a:schemeClr val="tx1"/>
                </a:solidFill>
                <a:latin typeface="Gilroy" panose="00000500000000000000"/>
                <a:ea typeface="Lato" panose="020F0502020204030203" pitchFamily="34" charset="0"/>
                <a:cs typeface="Lato" panose="020F0502020204030203" pitchFamily="34" charset="0"/>
              </a:rPr>
              <a:t> in Q2-2025, 6bp increase from 5.89% in Q1-2025</a:t>
            </a:r>
          </a:p>
          <a:p>
            <a:r>
              <a:rPr lang="en-US" sz="1050">
                <a:solidFill>
                  <a:schemeClr val="tx1"/>
                </a:solidFill>
                <a:latin typeface="Gilroy" panose="00000500000000000000"/>
                <a:ea typeface="Lato" panose="020F0502020204030203" pitchFamily="34" charset="0"/>
                <a:cs typeface="Lato" panose="020F0502020204030203" pitchFamily="34" charset="0"/>
              </a:rPr>
              <a:t>          *Adjusts for unused fees, financing and interest rate cap amortization costs, etc.</a:t>
            </a: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Hedge Ratio = 87.5%</a:t>
            </a:r>
          </a:p>
          <a:p>
            <a:endParaRPr lang="en-US" sz="600" b="1" u="sng">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r>
              <a:rPr lang="en-US" sz="1050" b="1" u="sng">
                <a:solidFill>
                  <a:schemeClr val="tx1"/>
                </a:solidFill>
                <a:latin typeface="Gilroy" panose="00000500000000000000"/>
                <a:ea typeface="Lato" panose="020F0502020204030203" pitchFamily="34" charset="0"/>
                <a:cs typeface="Lato" panose="020F0502020204030203" pitchFamily="34" charset="0"/>
              </a:rPr>
              <a:t>Change in Fair Value of Derivative Instruments, Net</a:t>
            </a:r>
          </a:p>
          <a:p>
            <a:pPr marL="171450" indent="-171450">
              <a:buFont typeface="Arial" panose="020B0604020202020204" pitchFamily="34" charset="0"/>
              <a:buChar char="•"/>
            </a:pPr>
            <a:r>
              <a:rPr lang="en-US" sz="1050">
                <a:solidFill>
                  <a:schemeClr val="tx1"/>
                </a:solidFill>
                <a:latin typeface="Gilroy" panose="00000500000000000000"/>
                <a:ea typeface="Lato" panose="020F0502020204030203" pitchFamily="34" charset="0"/>
                <a:cs typeface="Lato" panose="020F0502020204030203" pitchFamily="34" charset="0"/>
              </a:rPr>
              <a:t>Change in FMV went down because the forward SOFR curve decreased and the time to expiration decreased, therefore decreasing the value of the derivatives</a:t>
            </a:r>
            <a:endParaRPr lang="en-US" sz="1000">
              <a:solidFill>
                <a:srgbClr val="44546A"/>
              </a:solidFill>
              <a:latin typeface="Gilroy" panose="00000500000000000000"/>
              <a:ea typeface="Lato" panose="020F0502020204030203" pitchFamily="34" charset="0"/>
              <a:cs typeface="Lato" panose="020F0502020204030203" pitchFamily="34" charset="0"/>
            </a:endParaRPr>
          </a:p>
        </p:txBody>
      </p:sp>
      <p:sp>
        <p:nvSpPr>
          <p:cNvPr id="14" name="Rectangle 13">
            <a:extLst>
              <a:ext uri="{FF2B5EF4-FFF2-40B4-BE49-F238E27FC236}">
                <a16:creationId xmlns:a16="http://schemas.microsoft.com/office/drawing/2014/main" id="{93126B6D-4489-70E1-BE9D-F01908136A9F}"/>
              </a:ext>
            </a:extLst>
          </p:cNvPr>
          <p:cNvSpPr/>
          <p:nvPr/>
        </p:nvSpPr>
        <p:spPr>
          <a:xfrm>
            <a:off x="6952464" y="1022487"/>
            <a:ext cx="4867499" cy="294524"/>
          </a:xfrm>
          <a:prstGeom prst="rect">
            <a:avLst/>
          </a:prstGeom>
          <a:solidFill>
            <a:srgbClr val="44546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chemeClr val="bg1"/>
                </a:solidFill>
                <a:latin typeface="Gilroy" panose="00000500000000000000"/>
                <a:cs typeface="Arial" panose="020B0604020202020204" pitchFamily="34" charset="0"/>
              </a:rPr>
              <a:t>Key Takeaways</a:t>
            </a:r>
          </a:p>
        </p:txBody>
      </p:sp>
      <p:sp>
        <p:nvSpPr>
          <p:cNvPr id="8" name="Oval 7">
            <a:extLst>
              <a:ext uri="{FF2B5EF4-FFF2-40B4-BE49-F238E27FC236}">
                <a16:creationId xmlns:a16="http://schemas.microsoft.com/office/drawing/2014/main" id="{7251650D-072B-326E-5DDB-C1FADFF49D33}"/>
              </a:ext>
            </a:extLst>
          </p:cNvPr>
          <p:cNvSpPr/>
          <p:nvPr/>
        </p:nvSpPr>
        <p:spPr>
          <a:xfrm>
            <a:off x="519844" y="282000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0" name="Oval 9">
            <a:extLst>
              <a:ext uri="{FF2B5EF4-FFF2-40B4-BE49-F238E27FC236}">
                <a16:creationId xmlns:a16="http://schemas.microsoft.com/office/drawing/2014/main" id="{44B41A89-A55C-71C3-7390-9C66DB3E8B99}"/>
              </a:ext>
            </a:extLst>
          </p:cNvPr>
          <p:cNvSpPr/>
          <p:nvPr/>
        </p:nvSpPr>
        <p:spPr>
          <a:xfrm>
            <a:off x="519844" y="3104011"/>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1" name="Oval 10">
            <a:extLst>
              <a:ext uri="{FF2B5EF4-FFF2-40B4-BE49-F238E27FC236}">
                <a16:creationId xmlns:a16="http://schemas.microsoft.com/office/drawing/2014/main" id="{B6BF5B74-8C6D-D847-AB32-9AEF388ABE63}"/>
              </a:ext>
            </a:extLst>
          </p:cNvPr>
          <p:cNvSpPr/>
          <p:nvPr/>
        </p:nvSpPr>
        <p:spPr>
          <a:xfrm>
            <a:off x="523412" y="336535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3" name="Oval 12">
            <a:extLst>
              <a:ext uri="{FF2B5EF4-FFF2-40B4-BE49-F238E27FC236}">
                <a16:creationId xmlns:a16="http://schemas.microsoft.com/office/drawing/2014/main" id="{013F1A21-8D11-13A3-FEE2-253D782F7494}"/>
              </a:ext>
            </a:extLst>
          </p:cNvPr>
          <p:cNvSpPr/>
          <p:nvPr/>
        </p:nvSpPr>
        <p:spPr>
          <a:xfrm>
            <a:off x="523412" y="412686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sp>
        <p:nvSpPr>
          <p:cNvPr id="15" name="Oval 14">
            <a:extLst>
              <a:ext uri="{FF2B5EF4-FFF2-40B4-BE49-F238E27FC236}">
                <a16:creationId xmlns:a16="http://schemas.microsoft.com/office/drawing/2014/main" id="{2D539053-414E-D0E2-1AB7-CB0888C6FCBB}"/>
              </a:ext>
            </a:extLst>
          </p:cNvPr>
          <p:cNvSpPr/>
          <p:nvPr/>
        </p:nvSpPr>
        <p:spPr>
          <a:xfrm>
            <a:off x="523412" y="5149717"/>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5</a:t>
            </a:r>
            <a:endParaRPr lang="en-US" sz="1200" b="1"/>
          </a:p>
        </p:txBody>
      </p:sp>
      <p:sp>
        <p:nvSpPr>
          <p:cNvPr id="16" name="Oval 15">
            <a:extLst>
              <a:ext uri="{FF2B5EF4-FFF2-40B4-BE49-F238E27FC236}">
                <a16:creationId xmlns:a16="http://schemas.microsoft.com/office/drawing/2014/main" id="{7900BC8F-2082-F846-8C9F-48708D87269E}"/>
              </a:ext>
            </a:extLst>
          </p:cNvPr>
          <p:cNvSpPr/>
          <p:nvPr/>
        </p:nvSpPr>
        <p:spPr>
          <a:xfrm>
            <a:off x="6716074" y="1317011"/>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7" name="Oval 16">
            <a:extLst>
              <a:ext uri="{FF2B5EF4-FFF2-40B4-BE49-F238E27FC236}">
                <a16:creationId xmlns:a16="http://schemas.microsoft.com/office/drawing/2014/main" id="{EC3B693A-0C66-AC7A-C0C2-368FB789F8CA}"/>
              </a:ext>
            </a:extLst>
          </p:cNvPr>
          <p:cNvSpPr/>
          <p:nvPr/>
        </p:nvSpPr>
        <p:spPr>
          <a:xfrm>
            <a:off x="6710166" y="1875276"/>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8" name="Oval 17">
            <a:extLst>
              <a:ext uri="{FF2B5EF4-FFF2-40B4-BE49-F238E27FC236}">
                <a16:creationId xmlns:a16="http://schemas.microsoft.com/office/drawing/2014/main" id="{568B713D-D7B6-D7B6-7F2D-BBCCE3770999}"/>
              </a:ext>
            </a:extLst>
          </p:cNvPr>
          <p:cNvSpPr/>
          <p:nvPr/>
        </p:nvSpPr>
        <p:spPr>
          <a:xfrm>
            <a:off x="6699826" y="248867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9" name="Oval 18">
            <a:extLst>
              <a:ext uri="{FF2B5EF4-FFF2-40B4-BE49-F238E27FC236}">
                <a16:creationId xmlns:a16="http://schemas.microsoft.com/office/drawing/2014/main" id="{829DABB9-DE4E-D4E2-4EB7-03FD4873A83D}"/>
              </a:ext>
            </a:extLst>
          </p:cNvPr>
          <p:cNvSpPr/>
          <p:nvPr/>
        </p:nvSpPr>
        <p:spPr>
          <a:xfrm>
            <a:off x="6706550" y="3013588"/>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sp>
        <p:nvSpPr>
          <p:cNvPr id="20" name="Oval 19">
            <a:extLst>
              <a:ext uri="{FF2B5EF4-FFF2-40B4-BE49-F238E27FC236}">
                <a16:creationId xmlns:a16="http://schemas.microsoft.com/office/drawing/2014/main" id="{42EEE408-C8B5-09CE-172A-00745D5CB4FC}"/>
              </a:ext>
            </a:extLst>
          </p:cNvPr>
          <p:cNvSpPr/>
          <p:nvPr/>
        </p:nvSpPr>
        <p:spPr>
          <a:xfrm>
            <a:off x="6720990" y="344764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5</a:t>
            </a:r>
            <a:endParaRPr lang="en-US" sz="1200" b="1"/>
          </a:p>
        </p:txBody>
      </p:sp>
      <p:sp>
        <p:nvSpPr>
          <p:cNvPr id="22" name="Oval 21">
            <a:extLst>
              <a:ext uri="{FF2B5EF4-FFF2-40B4-BE49-F238E27FC236}">
                <a16:creationId xmlns:a16="http://schemas.microsoft.com/office/drawing/2014/main" id="{E7959B35-1D11-9E8F-A4B4-99A6849E87F3}"/>
              </a:ext>
            </a:extLst>
          </p:cNvPr>
          <p:cNvSpPr/>
          <p:nvPr/>
        </p:nvSpPr>
        <p:spPr>
          <a:xfrm>
            <a:off x="6699826" y="4363171"/>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6</a:t>
            </a:r>
            <a:endParaRPr lang="en-US" sz="1200" b="1"/>
          </a:p>
        </p:txBody>
      </p:sp>
      <p:sp>
        <p:nvSpPr>
          <p:cNvPr id="23" name="Oval 22">
            <a:extLst>
              <a:ext uri="{FF2B5EF4-FFF2-40B4-BE49-F238E27FC236}">
                <a16:creationId xmlns:a16="http://schemas.microsoft.com/office/drawing/2014/main" id="{BFEA14D9-14F1-7CD0-0DDF-638BDA9E58EA}"/>
              </a:ext>
            </a:extLst>
          </p:cNvPr>
          <p:cNvSpPr/>
          <p:nvPr/>
        </p:nvSpPr>
        <p:spPr>
          <a:xfrm>
            <a:off x="523412" y="577952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6</a:t>
            </a:r>
            <a:endParaRPr lang="en-US" sz="1200" b="1"/>
          </a:p>
        </p:txBody>
      </p:sp>
      <p:pic>
        <p:nvPicPr>
          <p:cNvPr id="4" name="Picture 3">
            <a:extLst>
              <a:ext uri="{FF2B5EF4-FFF2-40B4-BE49-F238E27FC236}">
                <a16:creationId xmlns:a16="http://schemas.microsoft.com/office/drawing/2014/main" id="{1C5257AF-C0C2-CCAA-6FD7-17D408F7C699}"/>
              </a:ext>
            </a:extLst>
          </p:cNvPr>
          <p:cNvPicPr>
            <a:picLocks noChangeAspect="1"/>
          </p:cNvPicPr>
          <p:nvPr/>
        </p:nvPicPr>
        <p:blipFill>
          <a:blip r:embed="rId4"/>
          <a:stretch>
            <a:fillRect/>
          </a:stretch>
        </p:blipFill>
        <p:spPr>
          <a:xfrm>
            <a:off x="782320" y="990739"/>
            <a:ext cx="5575970" cy="5696253"/>
          </a:xfrm>
          <a:prstGeom prst="rect">
            <a:avLst/>
          </a:prstGeom>
        </p:spPr>
      </p:pic>
    </p:spTree>
    <p:extLst>
      <p:ext uri="{BB962C8B-B14F-4D97-AF65-F5344CB8AC3E}">
        <p14:creationId xmlns:p14="http://schemas.microsoft.com/office/powerpoint/2010/main" val="28573979"/>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ADA13-8282-B2B8-4A25-9223B74958A8}"/>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CD19E58-A533-9C82-C057-5D0ACE96E2F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think-cell data - do not delete" hidden="1">
                        <a:extLst>
                          <a:ext uri="{FF2B5EF4-FFF2-40B4-BE49-F238E27FC236}">
                            <a16:creationId xmlns:a16="http://schemas.microsoft.com/office/drawing/2014/main" id="{0CD19E58-A533-9C82-C057-5D0ACE96E2F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E991EEE-5E9E-2A65-43B0-560D95CB3828}"/>
              </a:ext>
            </a:extLst>
          </p:cNvPr>
          <p:cNvSpPr>
            <a:spLocks noGrp="1"/>
          </p:cNvSpPr>
          <p:nvPr>
            <p:ph type="title"/>
          </p:nvPr>
        </p:nvSpPr>
        <p:spPr/>
        <p:txBody>
          <a:bodyPr vert="horz"/>
          <a:lstStyle/>
          <a:p>
            <a:r>
              <a:rPr lang="en-US"/>
              <a:t>Executive Summary </a:t>
            </a:r>
            <a:r>
              <a:rPr lang="en-US" b="0"/>
              <a:t>| Key Areas to Monitor</a:t>
            </a:r>
          </a:p>
        </p:txBody>
      </p:sp>
      <p:graphicFrame>
        <p:nvGraphicFramePr>
          <p:cNvPr id="8" name="Table 7">
            <a:extLst>
              <a:ext uri="{FF2B5EF4-FFF2-40B4-BE49-F238E27FC236}">
                <a16:creationId xmlns:a16="http://schemas.microsoft.com/office/drawing/2014/main" id="{1AFF2507-0A85-569F-F658-97378715427B}"/>
              </a:ext>
            </a:extLst>
          </p:cNvPr>
          <p:cNvGraphicFramePr>
            <a:graphicFrameLocks noGrp="1"/>
          </p:cNvGraphicFramePr>
          <p:nvPr>
            <p:extLst>
              <p:ext uri="{D42A27DB-BD31-4B8C-83A1-F6EECF244321}">
                <p14:modId xmlns:p14="http://schemas.microsoft.com/office/powerpoint/2010/main" val="3220035078"/>
              </p:ext>
            </p:extLst>
          </p:nvPr>
        </p:nvGraphicFramePr>
        <p:xfrm>
          <a:off x="760476" y="1169821"/>
          <a:ext cx="10671048" cy="5110777"/>
        </p:xfrm>
        <a:graphic>
          <a:graphicData uri="http://schemas.openxmlformats.org/drawingml/2006/table">
            <a:tbl>
              <a:tblPr firstRow="1">
                <a:tableStyleId>{1FECB4D8-DB02-4DC6-A0A2-4F2EBAE1DC90}</a:tableStyleId>
              </a:tblPr>
              <a:tblGrid>
                <a:gridCol w="1371600">
                  <a:extLst>
                    <a:ext uri="{9D8B030D-6E8A-4147-A177-3AD203B41FA5}">
                      <a16:colId xmlns:a16="http://schemas.microsoft.com/office/drawing/2014/main" val="3411246752"/>
                    </a:ext>
                  </a:extLst>
                </a:gridCol>
                <a:gridCol w="9299448">
                  <a:extLst>
                    <a:ext uri="{9D8B030D-6E8A-4147-A177-3AD203B41FA5}">
                      <a16:colId xmlns:a16="http://schemas.microsoft.com/office/drawing/2014/main" val="3709515568"/>
                    </a:ext>
                  </a:extLst>
                </a:gridCol>
              </a:tblGrid>
              <a:tr h="296929">
                <a:tc>
                  <a:txBody>
                    <a:bodyPr/>
                    <a:lstStyle/>
                    <a:p>
                      <a:pPr algn="ctr" fontAlgn="b"/>
                      <a:r>
                        <a:rPr lang="en-US" sz="1400" b="1" i="0" u="none" strike="noStrike">
                          <a:solidFill>
                            <a:srgbClr val="FFFFFF"/>
                          </a:solidFill>
                          <a:effectLst/>
                          <a:latin typeface="Gilroy" panose="00000500000000000000"/>
                        </a:rPr>
                        <a:t>Focus Area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b"/>
                      <a:r>
                        <a:rPr lang="en-US" sz="1400" b="1" i="0" u="none" strike="noStrike">
                          <a:solidFill>
                            <a:srgbClr val="FFFFFF"/>
                          </a:solidFill>
                          <a:effectLst/>
                          <a:latin typeface="Gilroy" panose="00000500000000000000"/>
                        </a:rPr>
                        <a:t>Commentary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340942835"/>
                  </a:ext>
                </a:extLst>
              </a:tr>
              <a:tr h="1686719">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400" b="1" i="0" u="none" strike="noStrike">
                          <a:effectLst/>
                          <a:latin typeface="Gilroy" panose="00000500000000000000"/>
                        </a:rPr>
                        <a:t>Downtime &amp; Vacancies</a:t>
                      </a: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rtl="0">
                        <a:spcBef>
                          <a:spcPts val="300"/>
                        </a:spcBef>
                        <a:spcAft>
                          <a:spcPts val="750"/>
                        </a:spcAft>
                        <a:buFont typeface="Arial" panose="020B0604020202020204" pitchFamily="34" charset="0"/>
                        <a:buChar char="•"/>
                      </a:pPr>
                      <a:r>
                        <a:rPr lang="en-US" sz="1200" b="1">
                          <a:solidFill>
                            <a:schemeClr val="tx1"/>
                          </a:solidFill>
                          <a:latin typeface="Gilroy" panose="00000500000000000000"/>
                          <a:ea typeface="Lato Medium"/>
                          <a:cs typeface="Lato Medium"/>
                        </a:rPr>
                        <a:t>Leasing Activity: </a:t>
                      </a:r>
                      <a:r>
                        <a:rPr lang="en-US" sz="1200">
                          <a:solidFill>
                            <a:schemeClr val="tx1"/>
                          </a:solidFill>
                          <a:latin typeface="Gilroy" panose="00000500000000000000"/>
                          <a:ea typeface="Lato Medium"/>
                          <a:cs typeface="Lato Medium"/>
                        </a:rPr>
                        <a:t>During the quarter, we secured 5 new leases, achieving an 42% leasing spread. Despite this positive development, we experienced a negative net absorption of 175K SF, leading to a decline in physical occupancy to 88% .The economic occupancy is expected to drop to 80% in Q3 &amp; Q4.</a:t>
                      </a:r>
                    </a:p>
                    <a:p>
                      <a:pPr marL="285750" indent="-285750" algn="l" rtl="0">
                        <a:spcBef>
                          <a:spcPts val="300"/>
                        </a:spcBef>
                        <a:spcAft>
                          <a:spcPts val="750"/>
                        </a:spcAft>
                        <a:buFont typeface="Arial" panose="020B0604020202020204" pitchFamily="34" charset="0"/>
                        <a:buChar char="•"/>
                      </a:pPr>
                      <a:r>
                        <a:rPr lang="en-US" sz="1200">
                          <a:solidFill>
                            <a:schemeClr val="tx1"/>
                          </a:solidFill>
                          <a:latin typeface="Gilroy" panose="00000500000000000000"/>
                          <a:ea typeface="Lato Medium"/>
                          <a:cs typeface="Lato Medium"/>
                        </a:rPr>
                        <a:t>The Fund currently has </a:t>
                      </a:r>
                      <a:r>
                        <a:rPr lang="en-US" sz="1200" b="1">
                          <a:solidFill>
                            <a:schemeClr val="tx1"/>
                          </a:solidFill>
                          <a:latin typeface="Gilroy" panose="00000500000000000000"/>
                          <a:ea typeface="Lato Medium"/>
                          <a:cs typeface="Lato Medium"/>
                        </a:rPr>
                        <a:t>32 vacant spaces, </a:t>
                      </a:r>
                      <a:r>
                        <a:rPr lang="en-US" sz="1200">
                          <a:solidFill>
                            <a:schemeClr val="tx1"/>
                          </a:solidFill>
                          <a:latin typeface="Gilroy" panose="00000500000000000000"/>
                          <a:ea typeface="Lato Medium"/>
                          <a:cs typeface="Lato Medium"/>
                        </a:rPr>
                        <a:t>with average downtime of 8 months as of Q2 2025. Vacant spaces are driven by a variety of factors including </a:t>
                      </a:r>
                      <a:r>
                        <a:rPr lang="en-US" sz="1200" b="1">
                          <a:solidFill>
                            <a:schemeClr val="tx1"/>
                          </a:solidFill>
                          <a:latin typeface="Gilroy" panose="00000500000000000000"/>
                          <a:ea typeface="Lato Medium"/>
                          <a:cs typeface="Lato Medium"/>
                        </a:rPr>
                        <a:t>slow leasing activity, delinquencies, delayed timelines due to construction, and/or failed dispositions</a:t>
                      </a:r>
                    </a:p>
                    <a:p>
                      <a:pPr marL="285750" marR="0" lvl="0" indent="-285750" algn="l" defTabSz="914400" rtl="0" eaLnBrk="1" fontAlgn="auto" latinLnBrk="0" hangingPunct="1">
                        <a:lnSpc>
                          <a:spcPct val="100000"/>
                        </a:lnSpc>
                        <a:spcBef>
                          <a:spcPts val="300"/>
                        </a:spcBef>
                        <a:spcAft>
                          <a:spcPts val="750"/>
                        </a:spcAft>
                        <a:buClrTx/>
                        <a:buSzTx/>
                        <a:buFont typeface="Arial" panose="020B0604020202020204" pitchFamily="34" charset="0"/>
                        <a:buChar char="•"/>
                        <a:tabLst/>
                        <a:defRPr/>
                      </a:pPr>
                      <a:r>
                        <a:rPr lang="en-US" sz="1200" b="1">
                          <a:solidFill>
                            <a:schemeClr val="tx1"/>
                          </a:solidFill>
                          <a:latin typeface="Gilroy" panose="00000500000000000000"/>
                          <a:ea typeface="Lato Medium"/>
                          <a:cs typeface="Lato Medium"/>
                        </a:rPr>
                        <a:t>Financial Impact</a:t>
                      </a:r>
                      <a:r>
                        <a:rPr lang="en-US" sz="1200">
                          <a:solidFill>
                            <a:schemeClr val="tx1"/>
                          </a:solidFill>
                          <a:latin typeface="Gilroy" panose="00000500000000000000"/>
                          <a:ea typeface="Lato Medium"/>
                          <a:cs typeface="Lato Medium"/>
                        </a:rPr>
                        <a:t>: As a result, Same Store NOI increased in Q2, driven by successful bad debt recoveries. Over the past year, NOI remained stable, with a 6% increase in base rent per occupied SF highlighting strong leasing execution despite lower occupancy.</a:t>
                      </a: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0367428"/>
                  </a:ext>
                </a:extLst>
              </a:tr>
              <a:tr h="1336178">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400" b="1" i="0" u="none" strike="noStrike">
                          <a:effectLst/>
                          <a:latin typeface="Gilroy" panose="00000500000000000000"/>
                        </a:rPr>
                        <a:t>Financing &amp; Target Leverage</a:t>
                      </a: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94240" lvl="0" indent="-285750" algn="l" rtl="0">
                        <a:spcBef>
                          <a:spcPts val="300"/>
                        </a:spcBef>
                        <a:buFont typeface="Arial" panose="020B0604020202020204" pitchFamily="34" charset="0"/>
                        <a:buChar char="•"/>
                      </a:pPr>
                      <a:r>
                        <a:rPr lang="en-US" sz="1200">
                          <a:solidFill>
                            <a:schemeClr val="tx1"/>
                          </a:solidFill>
                          <a:latin typeface="Gilroy" panose="00000500000000000000"/>
                        </a:rPr>
                        <a:t>We have signed a term sheet with </a:t>
                      </a:r>
                      <a:r>
                        <a:rPr lang="en-US" sz="1200" b="1">
                          <a:solidFill>
                            <a:schemeClr val="tx1"/>
                          </a:solidFill>
                          <a:latin typeface="Gilroy" panose="00000500000000000000"/>
                        </a:rPr>
                        <a:t>JPM &amp; CONA for a refi of 61 properties for $273M loan proceeds </a:t>
                      </a:r>
                      <a:r>
                        <a:rPr lang="en-US" sz="1200">
                          <a:solidFill>
                            <a:schemeClr val="tx1"/>
                          </a:solidFill>
                          <a:latin typeface="Gilroy" panose="00000500000000000000"/>
                        </a:rPr>
                        <a:t>at SOFR + 170bps (expected all-in rate of 5.3%)</a:t>
                      </a:r>
                    </a:p>
                    <a:p>
                      <a:pPr marL="294240" lvl="0" indent="-285750" algn="l" rtl="0">
                        <a:spcBef>
                          <a:spcPts val="300"/>
                        </a:spcBef>
                        <a:buFont typeface="Arial" panose="020B0604020202020204" pitchFamily="34" charset="0"/>
                        <a:buChar char="•"/>
                      </a:pPr>
                      <a:r>
                        <a:rPr lang="en-US" sz="1200">
                          <a:solidFill>
                            <a:schemeClr val="tx1"/>
                          </a:solidFill>
                          <a:latin typeface="Gilroy" panose="00000500000000000000"/>
                        </a:rPr>
                        <a:t>Additionally, we are in discussions with </a:t>
                      </a:r>
                      <a:r>
                        <a:rPr lang="en-US" sz="1200" b="1">
                          <a:solidFill>
                            <a:schemeClr val="tx1"/>
                          </a:solidFill>
                          <a:latin typeface="Gilroy" panose="00000500000000000000"/>
                        </a:rPr>
                        <a:t>KeyBank to restructure the credit facility </a:t>
                      </a:r>
                      <a:r>
                        <a:rPr lang="en-US" sz="1200">
                          <a:solidFill>
                            <a:schemeClr val="tx1"/>
                          </a:solidFill>
                          <a:latin typeface="Gilroy" panose="00000500000000000000"/>
                        </a:rPr>
                        <a:t>to allow for higher leverage and to extend the term beyond the 2026 and 2027 expirations, expected to </a:t>
                      </a:r>
                      <a:r>
                        <a:rPr lang="en-US" sz="1200" b="1">
                          <a:solidFill>
                            <a:schemeClr val="tx1"/>
                          </a:solidFill>
                          <a:latin typeface="Gilroy" panose="00000500000000000000"/>
                        </a:rPr>
                        <a:t>start at $175-200M loan proceeds with an earnout </a:t>
                      </a:r>
                      <a:r>
                        <a:rPr lang="en-US" sz="1200">
                          <a:solidFill>
                            <a:schemeClr val="tx1"/>
                          </a:solidFill>
                          <a:latin typeface="Gilroy" panose="00000500000000000000"/>
                        </a:rPr>
                        <a:t>mechanism to support the significant M2M opportunity of this pool of assets</a:t>
                      </a: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7247823"/>
                  </a:ext>
                </a:extLst>
              </a:tr>
              <a:tr h="1410410">
                <a:tc>
                  <a:txBody>
                    <a:bodyPr/>
                    <a:lstStyle/>
                    <a:p>
                      <a:pPr algn="ctr" fontAlgn="b"/>
                      <a:r>
                        <a:rPr lang="en-US" sz="1400" b="1" i="0" u="none" strike="noStrike">
                          <a:effectLst/>
                          <a:latin typeface="Gilroy" panose="00000500000000000000"/>
                        </a:rPr>
                        <a:t>Availability</a:t>
                      </a: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marR="0" lvl="0" indent="-285750" algn="l" defTabSz="914400" rtl="0" eaLnBrk="1" fontAlgn="b" latinLnBrk="0" hangingPunct="1">
                        <a:lnSpc>
                          <a:spcPct val="100000"/>
                        </a:lnSpc>
                        <a:spcBef>
                          <a:spcPts val="600"/>
                        </a:spcBef>
                        <a:spcAft>
                          <a:spcPts val="0"/>
                        </a:spcAft>
                        <a:buClrTx/>
                        <a:buSzTx/>
                        <a:buFont typeface="Arial" panose="020B0604020202020204" pitchFamily="34" charset="0"/>
                        <a:buChar char="•"/>
                        <a:tabLst/>
                        <a:defRPr/>
                      </a:pPr>
                      <a:r>
                        <a:rPr lang="en-US" sz="1200">
                          <a:solidFill>
                            <a:schemeClr val="tx1"/>
                          </a:solidFill>
                          <a:latin typeface="Gilroy" panose="00000500000000000000"/>
                        </a:rPr>
                        <a:t>In our stress case, the debt availability is </a:t>
                      </a:r>
                      <a:r>
                        <a:rPr lang="en-US" sz="1200" b="1">
                          <a:solidFill>
                            <a:schemeClr val="tx1"/>
                          </a:solidFill>
                          <a:latin typeface="Gilroy" panose="00000500000000000000"/>
                        </a:rPr>
                        <a:t>forecasted hits a low point of +$6M in Q2 2026 with no dispositions or refi, </a:t>
                      </a:r>
                      <a:r>
                        <a:rPr lang="en-US" sz="1200">
                          <a:solidFill>
                            <a:schemeClr val="tx1"/>
                          </a:solidFill>
                          <a:latin typeface="Gilroy" panose="00000500000000000000"/>
                        </a:rPr>
                        <a:t>but it remains at +$45M when factoring in the base case (with no refi). These forecasts assume a $12M distribution this quarter</a:t>
                      </a:r>
                    </a:p>
                    <a:p>
                      <a:pPr marL="285750" marR="0" lvl="0" indent="-285750" algn="l" defTabSz="914400" rtl="0" eaLnBrk="1" fontAlgn="b" latinLnBrk="0" hangingPunct="1">
                        <a:lnSpc>
                          <a:spcPct val="100000"/>
                        </a:lnSpc>
                        <a:spcBef>
                          <a:spcPts val="600"/>
                        </a:spcBef>
                        <a:spcAft>
                          <a:spcPts val="0"/>
                        </a:spcAft>
                        <a:buClrTx/>
                        <a:buSzTx/>
                        <a:buFont typeface="Arial" panose="020B0604020202020204" pitchFamily="34" charset="0"/>
                        <a:buChar char="•"/>
                        <a:tabLst/>
                        <a:defRPr/>
                      </a:pPr>
                      <a:r>
                        <a:rPr lang="en-US" sz="1200">
                          <a:solidFill>
                            <a:schemeClr val="tx1"/>
                          </a:solidFill>
                          <a:latin typeface="Gilroy" panose="00000500000000000000"/>
                        </a:rPr>
                        <a:t>The </a:t>
                      </a:r>
                      <a:r>
                        <a:rPr lang="en-US" sz="1200" b="1">
                          <a:solidFill>
                            <a:schemeClr val="tx1"/>
                          </a:solidFill>
                          <a:latin typeface="Gilroy" panose="00000500000000000000"/>
                        </a:rPr>
                        <a:t>FCCR has also improved</a:t>
                      </a:r>
                      <a:r>
                        <a:rPr lang="en-US" sz="1200">
                          <a:solidFill>
                            <a:schemeClr val="tx1"/>
                          </a:solidFill>
                          <a:latin typeface="Gilroy" panose="00000500000000000000"/>
                        </a:rPr>
                        <a:t> due to NOI coming in as expected and due to additional insurance proceeds and other one-time income.  FCCR is expected to reach a low point of 1.69x in Q2 2026 in the stress test scenario with no dispositions or refi</a:t>
                      </a:r>
                    </a:p>
                    <a:p>
                      <a:pPr marL="285750" marR="0" lvl="0" indent="-285750" algn="l" defTabSz="914400" rtl="0" eaLnBrk="1" fontAlgn="b" latinLnBrk="0" hangingPunct="1">
                        <a:lnSpc>
                          <a:spcPct val="100000"/>
                        </a:lnSpc>
                        <a:spcBef>
                          <a:spcPts val="600"/>
                        </a:spcBef>
                        <a:spcAft>
                          <a:spcPts val="0"/>
                        </a:spcAft>
                        <a:buClrTx/>
                        <a:buSzTx/>
                        <a:buFont typeface="Arial" panose="020B0604020202020204" pitchFamily="34" charset="0"/>
                        <a:buChar char="•"/>
                        <a:tabLst/>
                        <a:defRPr/>
                      </a:pPr>
                      <a:r>
                        <a:rPr lang="en-US" sz="1200">
                          <a:solidFill>
                            <a:schemeClr val="tx1"/>
                          </a:solidFill>
                          <a:latin typeface="Gilroy" panose="00000500000000000000"/>
                        </a:rPr>
                        <a:t>In the refi scenario, the FCCR drops to 1.48x in Q2 2026 in the stress case, but this is with $12M quarterly distributions, which will be reduced if we end up in the stress scenario.  Additionally, we expect to </a:t>
                      </a:r>
                      <a:r>
                        <a:rPr lang="en-US" sz="1200" b="1">
                          <a:solidFill>
                            <a:schemeClr val="tx1"/>
                          </a:solidFill>
                          <a:latin typeface="Gilroy" panose="00000500000000000000"/>
                        </a:rPr>
                        <a:t>adjust/remove the FCCR covenant as part of the facility restructuring </a:t>
                      </a:r>
                      <a:endParaRPr lang="en-US" sz="1200" b="1">
                        <a:solidFill>
                          <a:schemeClr val="tx1"/>
                        </a:solidFill>
                        <a:latin typeface="Gilroy" panose="00000500000000000000"/>
                        <a:ea typeface="Lato Medium"/>
                        <a:cs typeface="Lato Medium"/>
                      </a:endParaRPr>
                    </a:p>
                    <a:p>
                      <a:pPr marL="285750" marR="0" lvl="0" indent="-285750" algn="l" defTabSz="914400" rtl="0" eaLnBrk="1" fontAlgn="b" latinLnBrk="0" hangingPunct="1">
                        <a:lnSpc>
                          <a:spcPct val="100000"/>
                        </a:lnSpc>
                        <a:spcBef>
                          <a:spcPts val="600"/>
                        </a:spcBef>
                        <a:spcAft>
                          <a:spcPts val="0"/>
                        </a:spcAft>
                        <a:buClrTx/>
                        <a:buSzTx/>
                        <a:buFont typeface="Arial" panose="020B0604020202020204" pitchFamily="34" charset="0"/>
                        <a:buChar char="•"/>
                        <a:tabLst/>
                        <a:defRPr/>
                      </a:pPr>
                      <a:r>
                        <a:rPr lang="en-US" sz="1200">
                          <a:solidFill>
                            <a:schemeClr val="tx1"/>
                          </a:solidFill>
                          <a:latin typeface="Gilroy" panose="00000500000000000000"/>
                          <a:ea typeface="Lato Medium"/>
                          <a:cs typeface="Lato Medium"/>
                        </a:rPr>
                        <a:t>Once we will complete the JPM &amp; CONA refi plus facility restructure, we will reset the facility covenants, which gives us further comfort that we will avoid any covenant issues</a:t>
                      </a: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9665811"/>
                  </a:ext>
                </a:extLst>
              </a:tr>
            </a:tbl>
          </a:graphicData>
        </a:graphic>
      </p:graphicFrame>
    </p:spTree>
    <p:extLst>
      <p:ext uri="{BB962C8B-B14F-4D97-AF65-F5344CB8AC3E}">
        <p14:creationId xmlns:p14="http://schemas.microsoft.com/office/powerpoint/2010/main" val="2793208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D369D6BC-4A93-F8EE-6B46-559B935EB5AA}"/>
              </a:ext>
            </a:extLst>
          </p:cNvPr>
          <p:cNvGraphicFramePr>
            <a:graphicFrameLocks noChangeAspect="1"/>
          </p:cNvGraphicFramePr>
          <p:nvPr>
            <p:custDataLst>
              <p:tags r:id="rId1"/>
            </p:custDataLst>
            <p:extLst>
              <p:ext uri="{D42A27DB-BD31-4B8C-83A1-F6EECF244321}">
                <p14:modId xmlns:p14="http://schemas.microsoft.com/office/powerpoint/2010/main" val="15145398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25" name="think-cell data - do not delete" hidden="1">
                        <a:extLst>
                          <a:ext uri="{FF2B5EF4-FFF2-40B4-BE49-F238E27FC236}">
                            <a16:creationId xmlns:a16="http://schemas.microsoft.com/office/drawing/2014/main" id="{D369D6BC-4A93-F8EE-6B46-559B935EB5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2" name="Straight Connector 1">
            <a:extLst>
              <a:ext uri="{FF2B5EF4-FFF2-40B4-BE49-F238E27FC236}">
                <a16:creationId xmlns:a16="http://schemas.microsoft.com/office/drawing/2014/main" id="{A6CA014B-AB5E-EBA5-EFCB-92C7D766A00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19476D9-3E49-7F7B-424A-673B37C95E7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0667CBA-2260-673F-68C0-5699EB8537A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FF8B561F-71C7-196A-1B7E-B2AFA8F82B75}"/>
              </a:ext>
            </a:extLst>
          </p:cNvPr>
          <p:cNvSpPr>
            <a:spLocks noGrp="1"/>
          </p:cNvSpPr>
          <p:nvPr>
            <p:ph type="title"/>
          </p:nvPr>
        </p:nvSpPr>
        <p:spPr>
          <a:xfrm>
            <a:off x="756110" y="532528"/>
            <a:ext cx="10072437" cy="685481"/>
          </a:xfrm>
        </p:spPr>
        <p:txBody>
          <a:bodyPr vert="horz">
            <a:normAutofit fontScale="90000"/>
          </a:bodyPr>
          <a:lstStyle/>
          <a:p>
            <a:r>
              <a:rPr lang="en-US" sz="2400"/>
              <a:t>Properties NOI Actuals vs. Budget</a:t>
            </a:r>
            <a:br>
              <a:rPr lang="en-US" sz="2400"/>
            </a:br>
            <a:endParaRPr lang="en-US" sz="2400"/>
          </a:p>
        </p:txBody>
      </p:sp>
      <p:sp>
        <p:nvSpPr>
          <p:cNvPr id="8" name="Rectangle 7">
            <a:extLst>
              <a:ext uri="{FF2B5EF4-FFF2-40B4-BE49-F238E27FC236}">
                <a16:creationId xmlns:a16="http://schemas.microsoft.com/office/drawing/2014/main" id="{48D34C67-CCDC-C060-CF60-B8E5B0CA354C}"/>
              </a:ext>
            </a:extLst>
          </p:cNvPr>
          <p:cNvSpPr/>
          <p:nvPr/>
        </p:nvSpPr>
        <p:spPr>
          <a:xfrm>
            <a:off x="7062650" y="1315480"/>
            <a:ext cx="4555071" cy="517780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600">
              <a:solidFill>
                <a:schemeClr val="tx1"/>
              </a:solidFill>
              <a:latin typeface="Gilroy" panose="00000500000000000000"/>
              <a:cs typeface="Arial" panose="020B0604020202020204" pitchFamily="34" charset="0"/>
            </a:endParaRPr>
          </a:p>
          <a:p>
            <a:r>
              <a:rPr lang="en-US" sz="1100">
                <a:solidFill>
                  <a:schemeClr val="tx1"/>
                </a:solidFill>
                <a:latin typeface="Gilroy" panose="00000500000000000000"/>
                <a:cs typeface="Arial" panose="020B0604020202020204" pitchFamily="34" charset="0"/>
              </a:rPr>
              <a:t>Overall, Q2-2025 NOI was above budget, primarily due to higher base rent and bad debt recoveries.</a:t>
            </a:r>
          </a:p>
          <a:p>
            <a:endParaRPr lang="en-US" sz="1100">
              <a:solidFill>
                <a:schemeClr val="tx1"/>
              </a:solidFill>
              <a:latin typeface="Gilroy" panose="00000500000000000000"/>
              <a:cs typeface="Arial" panose="020B0604020202020204" pitchFamily="34" charset="0"/>
            </a:endParaRPr>
          </a:p>
          <a:p>
            <a:r>
              <a:rPr lang="en-US" sz="1100" b="1" u="sng">
                <a:solidFill>
                  <a:schemeClr val="tx1"/>
                </a:solidFill>
                <a:latin typeface="Gilroy" panose="00000500000000000000"/>
                <a:cs typeface="Arial" panose="020B0604020202020204" pitchFamily="34" charset="0"/>
              </a:rPr>
              <a:t>Base Rent</a:t>
            </a:r>
          </a:p>
          <a:p>
            <a:r>
              <a:rPr lang="en-US" sz="1100">
                <a:solidFill>
                  <a:schemeClr val="tx1"/>
                </a:solidFill>
                <a:latin typeface="Gilroy" panose="00000500000000000000"/>
                <a:cs typeface="Arial" panose="020B0604020202020204" pitchFamily="34" charset="0"/>
              </a:rPr>
              <a:t>Four tenants drove most of the positive variance:</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Amphenol EEC (170 Birchwood), Economy Tire (11839 Shiloh), and Werner Aero Services (19 Industrial Avenue) continued paying full base rent despite budget assumptions of no rent, reflecting lease renewals.</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Black Walnut (128 Bauer) paid more than budgeted base rent after resolving prior delinquencies.</a:t>
            </a:r>
          </a:p>
          <a:p>
            <a:endParaRPr lang="en-US" sz="1100">
              <a:solidFill>
                <a:schemeClr val="tx1"/>
              </a:solidFill>
              <a:latin typeface="Gilroy" panose="00000500000000000000"/>
              <a:cs typeface="Arial" panose="020B0604020202020204" pitchFamily="34" charset="0"/>
            </a:endParaRPr>
          </a:p>
          <a:p>
            <a:r>
              <a:rPr lang="en-US" sz="1100" b="1" u="sng">
                <a:solidFill>
                  <a:schemeClr val="tx1"/>
                </a:solidFill>
                <a:latin typeface="Gilroy" panose="00000500000000000000"/>
                <a:cs typeface="Arial" panose="020B0604020202020204" pitchFamily="34" charset="0"/>
              </a:rPr>
              <a:t>Other Income</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The entire variance in other income was due to late fee revenue</a:t>
            </a:r>
          </a:p>
          <a:p>
            <a:endParaRPr lang="en-US" sz="1100">
              <a:solidFill>
                <a:schemeClr val="tx1"/>
              </a:solidFill>
              <a:latin typeface="Gilroy" panose="00000500000000000000"/>
              <a:cs typeface="Arial" panose="020B0604020202020204" pitchFamily="34" charset="0"/>
            </a:endParaRPr>
          </a:p>
          <a:p>
            <a:r>
              <a:rPr lang="en-US" sz="1100" b="1" u="sng">
                <a:solidFill>
                  <a:schemeClr val="tx1"/>
                </a:solidFill>
                <a:latin typeface="Gilroy" panose="00000500000000000000"/>
                <a:cs typeface="Arial" panose="020B0604020202020204" pitchFamily="34" charset="0"/>
              </a:rPr>
              <a:t>Operating Expenses</a:t>
            </a:r>
            <a:br>
              <a:rPr lang="en-US" sz="1100">
                <a:solidFill>
                  <a:schemeClr val="tx1"/>
                </a:solidFill>
                <a:latin typeface="Gilroy" panose="00000500000000000000"/>
                <a:cs typeface="Arial" panose="020B0604020202020204" pitchFamily="34" charset="0"/>
              </a:rPr>
            </a:br>
            <a:r>
              <a:rPr lang="en-US" sz="1100">
                <a:solidFill>
                  <a:schemeClr val="tx1"/>
                </a:solidFill>
                <a:latin typeface="Gilroy" panose="00000500000000000000"/>
                <a:cs typeface="Arial" panose="020B0604020202020204" pitchFamily="34" charset="0"/>
              </a:rPr>
              <a:t>Operating Expenses  came in above budget, due to:</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$150K in utilities related to a tenant billback (already reimbursed and included in additional rent).</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Approximately $150K of non-recoverable repair and maintenance expenses.</a:t>
            </a:r>
          </a:p>
          <a:p>
            <a:br>
              <a:rPr lang="en-US" sz="1100" b="1" u="sng">
                <a:solidFill>
                  <a:schemeClr val="tx1"/>
                </a:solidFill>
                <a:latin typeface="Gilroy" panose="00000500000000000000"/>
                <a:cs typeface="Arial" panose="020B0604020202020204" pitchFamily="34" charset="0"/>
              </a:rPr>
            </a:br>
            <a:r>
              <a:rPr lang="en-US" sz="1100" b="1" u="sng">
                <a:solidFill>
                  <a:schemeClr val="tx1"/>
                </a:solidFill>
                <a:latin typeface="Gilroy" panose="00000500000000000000"/>
                <a:cs typeface="Arial" panose="020B0604020202020204" pitchFamily="34" charset="0"/>
              </a:rPr>
              <a:t>Bad Debt Expense</a:t>
            </a:r>
          </a:p>
          <a:p>
            <a:r>
              <a:rPr lang="en-US" sz="1100">
                <a:solidFill>
                  <a:schemeClr val="tx1"/>
                </a:solidFill>
                <a:latin typeface="Gilroy" panose="00000500000000000000"/>
                <a:cs typeface="Arial" panose="020B0604020202020204" pitchFamily="34" charset="0"/>
              </a:rPr>
              <a:t>Recoveries from previously reserved receivables reduced bad debt expense:</a:t>
            </a:r>
          </a:p>
          <a:p>
            <a:pPr marL="628650" lvl="1"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RPI Industries: $175K to be collected under a new lease.</a:t>
            </a:r>
          </a:p>
          <a:p>
            <a:pPr marL="628650" lvl="1"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Global Concentrate: ~$155K recovered</a:t>
            </a:r>
            <a:r>
              <a:rPr lang="en-US" sz="1000">
                <a:solidFill>
                  <a:schemeClr val="tx1"/>
                </a:solidFill>
              </a:rPr>
              <a:t>.</a:t>
            </a:r>
          </a:p>
          <a:p>
            <a:pPr marL="628650" lvl="1"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Jack Daniels Motors: ~$74K recovered.</a:t>
            </a:r>
          </a:p>
          <a:p>
            <a:endParaRPr lang="en-US" sz="1000">
              <a:solidFill>
                <a:schemeClr val="tx1"/>
              </a:solidFill>
              <a:latin typeface="Gilroy" panose="00000500000000000000"/>
              <a:cs typeface="Arial" panose="020B0604020202020204" pitchFamily="34" charset="0"/>
            </a:endParaRPr>
          </a:p>
          <a:p>
            <a:endParaRPr lang="en-US" sz="1000">
              <a:solidFill>
                <a:schemeClr val="tx1"/>
              </a:solidFill>
              <a:latin typeface="Gilroy" panose="00000500000000000000"/>
              <a:cs typeface="Arial" panose="020B0604020202020204" pitchFamily="34" charset="0"/>
            </a:endParaRPr>
          </a:p>
        </p:txBody>
      </p:sp>
      <p:sp>
        <p:nvSpPr>
          <p:cNvPr id="10" name="Rectangle 9">
            <a:extLst>
              <a:ext uri="{FF2B5EF4-FFF2-40B4-BE49-F238E27FC236}">
                <a16:creationId xmlns:a16="http://schemas.microsoft.com/office/drawing/2014/main" id="{7EAB285D-8160-78A2-C31A-1392DBACC82F}"/>
              </a:ext>
            </a:extLst>
          </p:cNvPr>
          <p:cNvSpPr/>
          <p:nvPr/>
        </p:nvSpPr>
        <p:spPr>
          <a:xfrm>
            <a:off x="7062649" y="1063592"/>
            <a:ext cx="4555071" cy="246888"/>
          </a:xfrm>
          <a:prstGeom prst="rect">
            <a:avLst/>
          </a:prstGeom>
          <a:solidFill>
            <a:srgbClr val="44546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Arial" panose="020B0604020202020204" pitchFamily="34" charset="0"/>
                <a:cs typeface="Arial" panose="020B0604020202020204" pitchFamily="34" charset="0"/>
              </a:rPr>
              <a:t>Key Takeaways</a:t>
            </a:r>
          </a:p>
        </p:txBody>
      </p:sp>
      <p:sp>
        <p:nvSpPr>
          <p:cNvPr id="6" name="Oval 5">
            <a:extLst>
              <a:ext uri="{FF2B5EF4-FFF2-40B4-BE49-F238E27FC236}">
                <a16:creationId xmlns:a16="http://schemas.microsoft.com/office/drawing/2014/main" id="{686929B0-912C-0FD9-7B14-731296F1E91E}"/>
              </a:ext>
            </a:extLst>
          </p:cNvPr>
          <p:cNvSpPr/>
          <p:nvPr/>
        </p:nvSpPr>
        <p:spPr>
          <a:xfrm>
            <a:off x="988435" y="1329750"/>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7" name="Oval 6">
            <a:extLst>
              <a:ext uri="{FF2B5EF4-FFF2-40B4-BE49-F238E27FC236}">
                <a16:creationId xmlns:a16="http://schemas.microsoft.com/office/drawing/2014/main" id="{ABEF2312-4895-237B-42AA-312360F14181}"/>
              </a:ext>
            </a:extLst>
          </p:cNvPr>
          <p:cNvSpPr/>
          <p:nvPr/>
        </p:nvSpPr>
        <p:spPr>
          <a:xfrm>
            <a:off x="986046" y="1996678"/>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1" name="Oval 10">
            <a:extLst>
              <a:ext uri="{FF2B5EF4-FFF2-40B4-BE49-F238E27FC236}">
                <a16:creationId xmlns:a16="http://schemas.microsoft.com/office/drawing/2014/main" id="{B13CABA4-DFBC-323A-29FE-719599E588AB}"/>
              </a:ext>
            </a:extLst>
          </p:cNvPr>
          <p:cNvSpPr/>
          <p:nvPr/>
        </p:nvSpPr>
        <p:spPr>
          <a:xfrm>
            <a:off x="970267" y="355243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3" name="Oval 12">
            <a:extLst>
              <a:ext uri="{FF2B5EF4-FFF2-40B4-BE49-F238E27FC236}">
                <a16:creationId xmlns:a16="http://schemas.microsoft.com/office/drawing/2014/main" id="{DD117CCD-850C-2B83-92C5-615EEFC08441}"/>
              </a:ext>
            </a:extLst>
          </p:cNvPr>
          <p:cNvSpPr/>
          <p:nvPr/>
        </p:nvSpPr>
        <p:spPr>
          <a:xfrm>
            <a:off x="6828916" y="1973371"/>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4" name="Oval 13">
            <a:extLst>
              <a:ext uri="{FF2B5EF4-FFF2-40B4-BE49-F238E27FC236}">
                <a16:creationId xmlns:a16="http://schemas.microsoft.com/office/drawing/2014/main" id="{396C0915-0F5A-2B4A-9DF0-B140D9749679}"/>
              </a:ext>
            </a:extLst>
          </p:cNvPr>
          <p:cNvSpPr/>
          <p:nvPr/>
        </p:nvSpPr>
        <p:spPr>
          <a:xfrm>
            <a:off x="6805494" y="331663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5" name="Oval 14">
            <a:extLst>
              <a:ext uri="{FF2B5EF4-FFF2-40B4-BE49-F238E27FC236}">
                <a16:creationId xmlns:a16="http://schemas.microsoft.com/office/drawing/2014/main" id="{B129555E-F169-841E-8D5D-4DBDAEC6DF96}"/>
              </a:ext>
            </a:extLst>
          </p:cNvPr>
          <p:cNvSpPr/>
          <p:nvPr/>
        </p:nvSpPr>
        <p:spPr>
          <a:xfrm>
            <a:off x="6828916" y="3813285"/>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23" name="Oval 22">
            <a:extLst>
              <a:ext uri="{FF2B5EF4-FFF2-40B4-BE49-F238E27FC236}">
                <a16:creationId xmlns:a16="http://schemas.microsoft.com/office/drawing/2014/main" id="{4DE882B8-E276-7722-51CE-2008C7423DDA}"/>
              </a:ext>
            </a:extLst>
          </p:cNvPr>
          <p:cNvSpPr/>
          <p:nvPr/>
        </p:nvSpPr>
        <p:spPr>
          <a:xfrm>
            <a:off x="970267" y="418944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sp>
        <p:nvSpPr>
          <p:cNvPr id="24" name="Oval 23">
            <a:extLst>
              <a:ext uri="{FF2B5EF4-FFF2-40B4-BE49-F238E27FC236}">
                <a16:creationId xmlns:a16="http://schemas.microsoft.com/office/drawing/2014/main" id="{E87443FE-86C6-0CBD-B4CD-EA70ED2308E7}"/>
              </a:ext>
            </a:extLst>
          </p:cNvPr>
          <p:cNvSpPr/>
          <p:nvPr/>
        </p:nvSpPr>
        <p:spPr>
          <a:xfrm>
            <a:off x="6817582" y="4982936"/>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sp>
        <p:nvSpPr>
          <p:cNvPr id="22" name="TextBox 21">
            <a:extLst>
              <a:ext uri="{FF2B5EF4-FFF2-40B4-BE49-F238E27FC236}">
                <a16:creationId xmlns:a16="http://schemas.microsoft.com/office/drawing/2014/main" id="{4FCD5ABE-5705-95F2-B386-F766841DB21A}"/>
              </a:ext>
            </a:extLst>
          </p:cNvPr>
          <p:cNvSpPr txBox="1"/>
          <p:nvPr/>
        </p:nvSpPr>
        <p:spPr>
          <a:xfrm>
            <a:off x="1091202" y="6493285"/>
            <a:ext cx="6755675" cy="253916"/>
          </a:xfrm>
          <a:prstGeom prst="rect">
            <a:avLst/>
          </a:prstGeom>
          <a:noFill/>
        </p:spPr>
        <p:txBody>
          <a:bodyPr wrap="square" rtlCol="0">
            <a:spAutoFit/>
          </a:bodyPr>
          <a:lstStyle/>
          <a:p>
            <a:r>
              <a:rPr lang="en-US" sz="1050">
                <a:latin typeface="Gilroy" panose="00000500000000000000"/>
              </a:rPr>
              <a:t>* Budget column represents 2025 property-level budgets, includes all properties owned by the Fund as of end Q1-2025 </a:t>
            </a:r>
            <a:endParaRPr lang="en-IL" sz="1050">
              <a:latin typeface="Gilroy" panose="00000500000000000000"/>
            </a:endParaRPr>
          </a:p>
        </p:txBody>
      </p:sp>
      <p:pic>
        <p:nvPicPr>
          <p:cNvPr id="9" name="Picture 8">
            <a:extLst>
              <a:ext uri="{FF2B5EF4-FFF2-40B4-BE49-F238E27FC236}">
                <a16:creationId xmlns:a16="http://schemas.microsoft.com/office/drawing/2014/main" id="{CD3AD779-FB8A-39CB-76AA-04F5135C1D7E}"/>
              </a:ext>
            </a:extLst>
          </p:cNvPr>
          <p:cNvPicPr>
            <a:picLocks noChangeAspect="1"/>
          </p:cNvPicPr>
          <p:nvPr/>
        </p:nvPicPr>
        <p:blipFill>
          <a:blip r:embed="rId6"/>
          <a:stretch>
            <a:fillRect/>
          </a:stretch>
        </p:blipFill>
        <p:spPr>
          <a:xfrm>
            <a:off x="1202559" y="1063592"/>
            <a:ext cx="5222284" cy="5429694"/>
          </a:xfrm>
          <a:prstGeom prst="rect">
            <a:avLst/>
          </a:prstGeom>
        </p:spPr>
      </p:pic>
    </p:spTree>
    <p:extLst>
      <p:ext uri="{BB962C8B-B14F-4D97-AF65-F5344CB8AC3E}">
        <p14:creationId xmlns:p14="http://schemas.microsoft.com/office/powerpoint/2010/main" val="1390811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6CD8A-1FD6-ECCB-47BE-1CA028DDBCEF}"/>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8CAC1C8-5043-3F5F-68E8-EB8FE587EB4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15680C4-A77F-A312-3E49-D57DBCE2D9C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AE1599C-ED5D-9743-5075-C5C6A446A2F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CB82B90-BDA9-B3AA-655C-FE9D32770C42}"/>
              </a:ext>
            </a:extLst>
          </p:cNvPr>
          <p:cNvSpPr/>
          <p:nvPr/>
        </p:nvSpPr>
        <p:spPr>
          <a:xfrm>
            <a:off x="6489186" y="1375497"/>
            <a:ext cx="4968982" cy="244312"/>
          </a:xfrm>
          <a:prstGeom prst="rect">
            <a:avLst/>
          </a:prstGeom>
          <a:solidFill>
            <a:srgbClr val="44546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chemeClr val="bg1"/>
                </a:solidFill>
                <a:latin typeface="Gilroy" panose="00000500000000000000"/>
                <a:cs typeface="Arial" panose="020B0604020202020204" pitchFamily="34" charset="0"/>
              </a:rPr>
              <a:t>Key Takeaways</a:t>
            </a:r>
          </a:p>
        </p:txBody>
      </p:sp>
      <p:sp>
        <p:nvSpPr>
          <p:cNvPr id="20" name="Title 9">
            <a:extLst>
              <a:ext uri="{FF2B5EF4-FFF2-40B4-BE49-F238E27FC236}">
                <a16:creationId xmlns:a16="http://schemas.microsoft.com/office/drawing/2014/main" id="{78C05CFB-FE82-55BB-7C2B-D6A9A81195C9}"/>
              </a:ext>
            </a:extLst>
          </p:cNvPr>
          <p:cNvSpPr>
            <a:spLocks noGrp="1"/>
          </p:cNvSpPr>
          <p:nvPr>
            <p:ph type="title"/>
          </p:nvPr>
        </p:nvSpPr>
        <p:spPr>
          <a:xfrm>
            <a:off x="732970" y="427389"/>
            <a:ext cx="10072437" cy="685481"/>
          </a:xfrm>
        </p:spPr>
        <p:txBody>
          <a:bodyPr>
            <a:normAutofit/>
          </a:bodyPr>
          <a:lstStyle/>
          <a:p>
            <a:r>
              <a:rPr lang="en-US" sz="2400"/>
              <a:t>Same Store Analysis</a:t>
            </a:r>
          </a:p>
        </p:txBody>
      </p:sp>
      <p:sp>
        <p:nvSpPr>
          <p:cNvPr id="12" name="Rectangle 11">
            <a:extLst>
              <a:ext uri="{FF2B5EF4-FFF2-40B4-BE49-F238E27FC236}">
                <a16:creationId xmlns:a16="http://schemas.microsoft.com/office/drawing/2014/main" id="{3EE53E36-704B-B395-9AB2-E0DBD3B30016}"/>
              </a:ext>
            </a:extLst>
          </p:cNvPr>
          <p:cNvSpPr/>
          <p:nvPr/>
        </p:nvSpPr>
        <p:spPr>
          <a:xfrm>
            <a:off x="6490048" y="1619808"/>
            <a:ext cx="4968982" cy="3986317"/>
          </a:xfrm>
          <a:prstGeom prst="rect">
            <a:avLst/>
          </a:prstGeom>
          <a:solidFill>
            <a:schemeClr val="accent3">
              <a:lumMod val="20000"/>
              <a:lumOff val="80000"/>
            </a:schemeClr>
          </a:solidFill>
          <a:ln w="12700">
            <a:noFill/>
          </a:ln>
        </p:spPr>
        <p:style>
          <a:lnRef idx="2">
            <a:schemeClr val="dk1"/>
          </a:lnRef>
          <a:fillRef idx="1">
            <a:schemeClr val="lt1"/>
          </a:fillRef>
          <a:effectRef idx="0">
            <a:schemeClr val="dk1"/>
          </a:effectRef>
          <a:fontRef idx="minor">
            <a:schemeClr val="dk1"/>
          </a:fontRef>
        </p:style>
        <p:txBody>
          <a:bodyPr rtlCol="0" anchor="t"/>
          <a:lstStyle/>
          <a:p>
            <a:endParaRPr lang="en-US" sz="700" b="1" u="sng">
              <a:solidFill>
                <a:schemeClr val="tx1"/>
              </a:solidFill>
              <a:latin typeface="Gilroy" panose="00000500000000000000"/>
              <a:cs typeface="Arial" panose="020B0604020202020204" pitchFamily="34" charset="0"/>
            </a:endParaRPr>
          </a:p>
          <a:p>
            <a:r>
              <a:rPr lang="en-US" sz="1100" b="1" u="sng">
                <a:solidFill>
                  <a:schemeClr val="tx1"/>
                </a:solidFill>
                <a:latin typeface="Gilroy" panose="00000500000000000000"/>
                <a:cs typeface="Arial" panose="020B0604020202020204" pitchFamily="34" charset="0"/>
              </a:rPr>
              <a:t>Overall</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Same Store NOI increased ~$0.4M mainly due to bad debt recovery in Q2 2025, compared to Q1 2025</a:t>
            </a:r>
          </a:p>
          <a:p>
            <a:endParaRPr lang="en-US" sz="300">
              <a:solidFill>
                <a:schemeClr val="tx1"/>
              </a:solidFill>
              <a:latin typeface="Gilroy" panose="00000500000000000000"/>
              <a:cs typeface="Arial" panose="020B0604020202020204" pitchFamily="34" charset="0"/>
            </a:endParaRPr>
          </a:p>
          <a:p>
            <a:r>
              <a:rPr lang="en-US" sz="1100" b="1" u="sng">
                <a:solidFill>
                  <a:schemeClr val="tx1"/>
                </a:solidFill>
                <a:latin typeface="Gilroy" panose="00000500000000000000"/>
                <a:cs typeface="Arial" panose="020B0604020202020204" pitchFamily="34" charset="0"/>
              </a:rPr>
              <a:t>Base Rent</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Consistent QoQ, in line with decrease in occupancy</a:t>
            </a:r>
          </a:p>
          <a:p>
            <a:endParaRPr lang="en-US" sz="300">
              <a:solidFill>
                <a:schemeClr val="tx1"/>
              </a:solidFill>
              <a:latin typeface="Gilroy" panose="00000500000000000000"/>
              <a:cs typeface="Arial" panose="020B0604020202020204" pitchFamily="34" charset="0"/>
            </a:endParaRPr>
          </a:p>
          <a:p>
            <a:r>
              <a:rPr lang="en-US" sz="1100" b="1" u="sng">
                <a:solidFill>
                  <a:schemeClr val="tx1"/>
                </a:solidFill>
                <a:latin typeface="Gilroy" panose="00000500000000000000"/>
                <a:cs typeface="Arial" panose="020B0604020202020204" pitchFamily="34" charset="0"/>
              </a:rPr>
              <a:t>Concessions</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Tenants (19-05 Nevins Road) vacated in current quarter were a large % of Concessions in prior quarter</a:t>
            </a:r>
            <a:endParaRPr lang="en-US" sz="300" b="1" u="sng">
              <a:solidFill>
                <a:schemeClr val="tx1"/>
              </a:solidFill>
              <a:latin typeface="Gilroy" panose="00000500000000000000"/>
              <a:cs typeface="Arial" panose="020B0604020202020204" pitchFamily="34" charset="0"/>
            </a:endParaRPr>
          </a:p>
          <a:p>
            <a:r>
              <a:rPr lang="en-US" sz="1100" b="1" u="sng">
                <a:solidFill>
                  <a:schemeClr val="tx1"/>
                </a:solidFill>
                <a:latin typeface="Gilroy" panose="00000500000000000000"/>
                <a:cs typeface="Arial" panose="020B0604020202020204" pitchFamily="34" charset="0"/>
              </a:rPr>
              <a:t>Operating Expenses</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Consistent QoQ, R&amp;M connected to vacated properties</a:t>
            </a:r>
          </a:p>
          <a:p>
            <a:endParaRPr lang="en-US" sz="300" b="1">
              <a:solidFill>
                <a:schemeClr val="tx1"/>
              </a:solidFill>
              <a:highlight>
                <a:srgbClr val="FFFF00"/>
              </a:highlight>
              <a:latin typeface="Gilroy" panose="00000500000000000000"/>
              <a:cs typeface="Arial" panose="020B0604020202020204" pitchFamily="34" charset="0"/>
            </a:endParaRPr>
          </a:p>
          <a:p>
            <a:r>
              <a:rPr lang="en-US" sz="1100" b="1" u="sng">
                <a:solidFill>
                  <a:schemeClr val="tx1"/>
                </a:solidFill>
                <a:latin typeface="Gilroy" panose="00000500000000000000"/>
                <a:cs typeface="Arial" panose="020B0604020202020204" pitchFamily="34" charset="0"/>
              </a:rPr>
              <a:t>Bad Debt Expense</a:t>
            </a:r>
          </a:p>
          <a:p>
            <a:pPr marL="171450" indent="-171450">
              <a:buFont typeface="Arial" panose="020B0604020202020204" pitchFamily="34" charset="0"/>
              <a:buChar char="•"/>
            </a:pPr>
            <a:r>
              <a:rPr lang="en-US" sz="1100">
                <a:solidFill>
                  <a:schemeClr val="tx1"/>
                </a:solidFill>
                <a:latin typeface="Gilroy" panose="00000500000000000000"/>
              </a:rPr>
              <a:t>$475K Recoveries of previously written off A/R</a:t>
            </a:r>
          </a:p>
          <a:p>
            <a:pPr marL="628650" lvl="1" indent="-171450">
              <a:buFont typeface="Arial" panose="020B0604020202020204" pitchFamily="34" charset="0"/>
              <a:buChar char="•"/>
            </a:pPr>
            <a:r>
              <a:rPr lang="en-US" sz="1100">
                <a:solidFill>
                  <a:schemeClr val="tx1"/>
                </a:solidFill>
                <a:latin typeface="Gilroy" panose="00000500000000000000"/>
              </a:rPr>
              <a:t>1) RPI Industries $175K to be recovered in new lease</a:t>
            </a:r>
          </a:p>
          <a:p>
            <a:pPr marL="628650" lvl="1" indent="-171450">
              <a:buFont typeface="Arial" panose="020B0604020202020204" pitchFamily="34" charset="0"/>
              <a:buChar char="•"/>
            </a:pPr>
            <a:r>
              <a:rPr lang="en-US" sz="1100">
                <a:solidFill>
                  <a:schemeClr val="tx1"/>
                </a:solidFill>
                <a:latin typeface="Gilroy" panose="00000500000000000000"/>
              </a:rPr>
              <a:t>2) Global Concentrate ~$155K recovered</a:t>
            </a:r>
          </a:p>
          <a:p>
            <a:pPr marL="628650" lvl="1" indent="-171450">
              <a:buFont typeface="Arial" panose="020B0604020202020204" pitchFamily="34" charset="0"/>
              <a:buChar char="•"/>
            </a:pPr>
            <a:r>
              <a:rPr lang="en-US" sz="1100">
                <a:solidFill>
                  <a:schemeClr val="tx1"/>
                </a:solidFill>
                <a:latin typeface="Gilroy" panose="00000500000000000000"/>
              </a:rPr>
              <a:t>3) Jack Daniels Motors ~$74K recovered</a:t>
            </a:r>
            <a:endParaRPr lang="en-US" sz="1100">
              <a:solidFill>
                <a:schemeClr val="tx1"/>
              </a:solidFill>
              <a:highlight>
                <a:srgbClr val="FFFF00"/>
              </a:highlight>
              <a:latin typeface="Gilroy" panose="00000500000000000000"/>
              <a:cs typeface="Arial" panose="020B0604020202020204" pitchFamily="34" charset="0"/>
            </a:endParaRPr>
          </a:p>
          <a:p>
            <a:endParaRPr lang="en-US" sz="300" b="1" u="sng">
              <a:solidFill>
                <a:srgbClr val="44546A"/>
              </a:solidFill>
              <a:latin typeface="Gilroy" panose="00000500000000000000"/>
              <a:cs typeface="Arial" panose="020B0604020202020204" pitchFamily="34" charset="0"/>
            </a:endParaRPr>
          </a:p>
          <a:p>
            <a:endParaRPr lang="en-US" sz="1100">
              <a:solidFill>
                <a:schemeClr val="tx1"/>
              </a:solidFill>
              <a:latin typeface="Gilroy" panose="00000500000000000000"/>
              <a:cs typeface="Arial" panose="020B0604020202020204" pitchFamily="34" charset="0"/>
            </a:endParaRPr>
          </a:p>
        </p:txBody>
      </p:sp>
      <p:sp>
        <p:nvSpPr>
          <p:cNvPr id="30" name="TextBox 29">
            <a:extLst>
              <a:ext uri="{FF2B5EF4-FFF2-40B4-BE49-F238E27FC236}">
                <a16:creationId xmlns:a16="http://schemas.microsoft.com/office/drawing/2014/main" id="{0940C687-9F22-7FD7-386D-1DBD76C4E55F}"/>
              </a:ext>
            </a:extLst>
          </p:cNvPr>
          <p:cNvSpPr txBox="1"/>
          <p:nvPr/>
        </p:nvSpPr>
        <p:spPr>
          <a:xfrm>
            <a:off x="735891" y="5669642"/>
            <a:ext cx="10232073" cy="253916"/>
          </a:xfrm>
          <a:prstGeom prst="rect">
            <a:avLst/>
          </a:prstGeom>
          <a:noFill/>
        </p:spPr>
        <p:txBody>
          <a:bodyPr wrap="square" rtlCol="0">
            <a:spAutoFit/>
          </a:bodyPr>
          <a:lstStyle/>
          <a:p>
            <a:r>
              <a:rPr lang="en-US" sz="1050"/>
              <a:t>*</a:t>
            </a:r>
            <a:r>
              <a:rPr lang="en-US" sz="1050">
                <a:latin typeface="Gilroy" panose="00000500000000000000"/>
                <a:cs typeface="Arial" panose="020B0604020202020204" pitchFamily="34" charset="0"/>
              </a:rPr>
              <a:t>Physical Occupancy adjusts for Leases pending Yardi Terminations   - Includes all properties owned by the Fund as end of Q1-2025</a:t>
            </a:r>
          </a:p>
        </p:txBody>
      </p:sp>
      <p:sp>
        <p:nvSpPr>
          <p:cNvPr id="8" name="Oval 7">
            <a:extLst>
              <a:ext uri="{FF2B5EF4-FFF2-40B4-BE49-F238E27FC236}">
                <a16:creationId xmlns:a16="http://schemas.microsoft.com/office/drawing/2014/main" id="{E4CEC171-E24B-E7C2-5E39-AA4E792D288D}"/>
              </a:ext>
            </a:extLst>
          </p:cNvPr>
          <p:cNvSpPr/>
          <p:nvPr/>
        </p:nvSpPr>
        <p:spPr>
          <a:xfrm>
            <a:off x="6265934" y="2326997"/>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0" name="Oval 9">
            <a:extLst>
              <a:ext uri="{FF2B5EF4-FFF2-40B4-BE49-F238E27FC236}">
                <a16:creationId xmlns:a16="http://schemas.microsoft.com/office/drawing/2014/main" id="{3365180C-9ADA-7C74-B3B9-831CFBEF0057}"/>
              </a:ext>
            </a:extLst>
          </p:cNvPr>
          <p:cNvSpPr/>
          <p:nvPr/>
        </p:nvSpPr>
        <p:spPr>
          <a:xfrm>
            <a:off x="6263457" y="2710352"/>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1" name="Oval 10">
            <a:extLst>
              <a:ext uri="{FF2B5EF4-FFF2-40B4-BE49-F238E27FC236}">
                <a16:creationId xmlns:a16="http://schemas.microsoft.com/office/drawing/2014/main" id="{D20F7395-4E4F-2EE1-0939-D60F8868F207}"/>
              </a:ext>
            </a:extLst>
          </p:cNvPr>
          <p:cNvSpPr/>
          <p:nvPr/>
        </p:nvSpPr>
        <p:spPr>
          <a:xfrm>
            <a:off x="6263457" y="3242986"/>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3" name="Oval 12">
            <a:extLst>
              <a:ext uri="{FF2B5EF4-FFF2-40B4-BE49-F238E27FC236}">
                <a16:creationId xmlns:a16="http://schemas.microsoft.com/office/drawing/2014/main" id="{AA0083A8-38E8-B8B4-FC47-F4523450E234}"/>
              </a:ext>
            </a:extLst>
          </p:cNvPr>
          <p:cNvSpPr/>
          <p:nvPr/>
        </p:nvSpPr>
        <p:spPr>
          <a:xfrm>
            <a:off x="6266455" y="3626341"/>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sp>
        <p:nvSpPr>
          <p:cNvPr id="16" name="Oval 15">
            <a:extLst>
              <a:ext uri="{FF2B5EF4-FFF2-40B4-BE49-F238E27FC236}">
                <a16:creationId xmlns:a16="http://schemas.microsoft.com/office/drawing/2014/main" id="{B8C9C89D-50F9-63CE-DA79-D32028E7B080}"/>
              </a:ext>
            </a:extLst>
          </p:cNvPr>
          <p:cNvSpPr/>
          <p:nvPr/>
        </p:nvSpPr>
        <p:spPr>
          <a:xfrm>
            <a:off x="509281" y="1681150"/>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7" name="Oval 16">
            <a:extLst>
              <a:ext uri="{FF2B5EF4-FFF2-40B4-BE49-F238E27FC236}">
                <a16:creationId xmlns:a16="http://schemas.microsoft.com/office/drawing/2014/main" id="{EC4C1B1F-4FBD-AEBC-4630-78E9E4ACCFBD}"/>
              </a:ext>
            </a:extLst>
          </p:cNvPr>
          <p:cNvSpPr/>
          <p:nvPr/>
        </p:nvSpPr>
        <p:spPr>
          <a:xfrm>
            <a:off x="501603" y="195371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8" name="Oval 17">
            <a:extLst>
              <a:ext uri="{FF2B5EF4-FFF2-40B4-BE49-F238E27FC236}">
                <a16:creationId xmlns:a16="http://schemas.microsoft.com/office/drawing/2014/main" id="{E8BE9230-D68C-9C76-2184-D2A8D3EB62F5}"/>
              </a:ext>
            </a:extLst>
          </p:cNvPr>
          <p:cNvSpPr/>
          <p:nvPr/>
        </p:nvSpPr>
        <p:spPr>
          <a:xfrm>
            <a:off x="501603" y="313367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9" name="Oval 18">
            <a:extLst>
              <a:ext uri="{FF2B5EF4-FFF2-40B4-BE49-F238E27FC236}">
                <a16:creationId xmlns:a16="http://schemas.microsoft.com/office/drawing/2014/main" id="{F4C01DAE-69C2-73E9-403E-008BCB0CE9B4}"/>
              </a:ext>
            </a:extLst>
          </p:cNvPr>
          <p:cNvSpPr/>
          <p:nvPr/>
        </p:nvSpPr>
        <p:spPr>
          <a:xfrm>
            <a:off x="502306" y="431363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pic>
        <p:nvPicPr>
          <p:cNvPr id="5" name="Picture 4">
            <a:extLst>
              <a:ext uri="{FF2B5EF4-FFF2-40B4-BE49-F238E27FC236}">
                <a16:creationId xmlns:a16="http://schemas.microsoft.com/office/drawing/2014/main" id="{111C1E2C-80AD-B87E-92A2-8D36A1DCC1BD}"/>
              </a:ext>
            </a:extLst>
          </p:cNvPr>
          <p:cNvPicPr>
            <a:picLocks noChangeAspect="1"/>
          </p:cNvPicPr>
          <p:nvPr/>
        </p:nvPicPr>
        <p:blipFill>
          <a:blip r:embed="rId4"/>
          <a:stretch>
            <a:fillRect/>
          </a:stretch>
        </p:blipFill>
        <p:spPr>
          <a:xfrm>
            <a:off x="806044" y="1375497"/>
            <a:ext cx="5213631" cy="4256203"/>
          </a:xfrm>
          <a:prstGeom prst="rect">
            <a:avLst/>
          </a:prstGeom>
        </p:spPr>
      </p:pic>
    </p:spTree>
    <p:extLst>
      <p:ext uri="{BB962C8B-B14F-4D97-AF65-F5344CB8AC3E}">
        <p14:creationId xmlns:p14="http://schemas.microsoft.com/office/powerpoint/2010/main" val="2380109656"/>
      </p:ext>
    </p:extLst>
  </p:cSld>
  <p:clrMapOvr>
    <a:masterClrMapping/>
  </p:clrMapOvr>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2AF7-77C9-2826-9ECC-41B4CEE55CF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619224-80E3-ED16-E8B5-A10DCEA8253F}"/>
              </a:ext>
            </a:extLst>
          </p:cNvPr>
          <p:cNvPicPr>
            <a:picLocks noChangeAspect="1"/>
          </p:cNvPicPr>
          <p:nvPr/>
        </p:nvPicPr>
        <p:blipFill>
          <a:blip r:embed="rId3"/>
          <a:stretch>
            <a:fillRect/>
          </a:stretch>
        </p:blipFill>
        <p:spPr>
          <a:xfrm>
            <a:off x="807949" y="1171207"/>
            <a:ext cx="6632621" cy="4091051"/>
          </a:xfrm>
          <a:prstGeom prst="rect">
            <a:avLst/>
          </a:prstGeom>
        </p:spPr>
      </p:pic>
      <p:cxnSp>
        <p:nvCxnSpPr>
          <p:cNvPr id="6" name="Straight Connector 5">
            <a:extLst>
              <a:ext uri="{FF2B5EF4-FFF2-40B4-BE49-F238E27FC236}">
                <a16:creationId xmlns:a16="http://schemas.microsoft.com/office/drawing/2014/main" id="{57D7E58F-A78F-DF6C-B83D-4A13729280AE}"/>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75C8360-F151-D0C5-1186-5A6303AEC05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610F96-1B9A-E64E-B5B3-5AE4A159A04D}"/>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DB74280-1D85-ABF7-6A04-C3016672D57B}"/>
              </a:ext>
            </a:extLst>
          </p:cNvPr>
          <p:cNvSpPr/>
          <p:nvPr/>
        </p:nvSpPr>
        <p:spPr>
          <a:xfrm>
            <a:off x="8420656" y="1239231"/>
            <a:ext cx="3286246" cy="224652"/>
          </a:xfrm>
          <a:prstGeom prst="rect">
            <a:avLst/>
          </a:prstGeom>
          <a:solidFill>
            <a:srgbClr val="44546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chemeClr val="bg1"/>
                </a:solidFill>
                <a:latin typeface="Gilroy" panose="00000500000000000000"/>
                <a:cs typeface="Arial" panose="020B0604020202020204" pitchFamily="34" charset="0"/>
              </a:rPr>
              <a:t>Key Takeaways</a:t>
            </a:r>
          </a:p>
        </p:txBody>
      </p:sp>
      <p:sp>
        <p:nvSpPr>
          <p:cNvPr id="20" name="Title 9">
            <a:extLst>
              <a:ext uri="{FF2B5EF4-FFF2-40B4-BE49-F238E27FC236}">
                <a16:creationId xmlns:a16="http://schemas.microsoft.com/office/drawing/2014/main" id="{FCCBDE6B-ECA8-F40E-B5B5-C85CEAFA5EB0}"/>
              </a:ext>
            </a:extLst>
          </p:cNvPr>
          <p:cNvSpPr>
            <a:spLocks noGrp="1"/>
          </p:cNvSpPr>
          <p:nvPr>
            <p:ph type="title"/>
          </p:nvPr>
        </p:nvSpPr>
        <p:spPr>
          <a:xfrm>
            <a:off x="771228" y="443405"/>
            <a:ext cx="10072437" cy="685481"/>
          </a:xfrm>
        </p:spPr>
        <p:txBody>
          <a:bodyPr>
            <a:normAutofit/>
          </a:bodyPr>
          <a:lstStyle/>
          <a:p>
            <a:r>
              <a:rPr lang="en-US" sz="2400"/>
              <a:t>Same Store Analysis - QoQ Trend</a:t>
            </a:r>
          </a:p>
        </p:txBody>
      </p:sp>
      <p:sp>
        <p:nvSpPr>
          <p:cNvPr id="12" name="Rectangle 11">
            <a:extLst>
              <a:ext uri="{FF2B5EF4-FFF2-40B4-BE49-F238E27FC236}">
                <a16:creationId xmlns:a16="http://schemas.microsoft.com/office/drawing/2014/main" id="{BCB3A9DE-6F1C-7EC5-DC83-305D95F66E06}"/>
              </a:ext>
            </a:extLst>
          </p:cNvPr>
          <p:cNvSpPr/>
          <p:nvPr/>
        </p:nvSpPr>
        <p:spPr>
          <a:xfrm>
            <a:off x="8417717" y="1459964"/>
            <a:ext cx="3289185" cy="3958357"/>
          </a:xfrm>
          <a:prstGeom prst="rect">
            <a:avLst/>
          </a:prstGeom>
          <a:solidFill>
            <a:schemeClr val="accent3">
              <a:lumMod val="20000"/>
              <a:lumOff val="80000"/>
            </a:schemeClr>
          </a:solidFill>
          <a:ln w="12700">
            <a:noFill/>
          </a:ln>
        </p:spPr>
        <p:style>
          <a:lnRef idx="2">
            <a:schemeClr val="dk1"/>
          </a:lnRef>
          <a:fillRef idx="1">
            <a:schemeClr val="lt1"/>
          </a:fillRef>
          <a:effectRef idx="0">
            <a:schemeClr val="dk1"/>
          </a:effectRef>
          <a:fontRef idx="minor">
            <a:schemeClr val="dk1"/>
          </a:fontRef>
        </p:style>
        <p:txBody>
          <a:bodyPr rtlCol="0" anchor="ctr"/>
          <a:lstStyle/>
          <a:p>
            <a:r>
              <a:rPr lang="en-US" sz="1100" b="1" u="sng">
                <a:solidFill>
                  <a:schemeClr val="tx1"/>
                </a:solidFill>
                <a:latin typeface="Gilroy" panose="00000500000000000000"/>
                <a:cs typeface="Arial" panose="020B0604020202020204" pitchFamily="34" charset="0"/>
              </a:rPr>
              <a:t>Q2 Same Store NOI</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Same store NOI increased in Q2, primarily driven by successful bad debt recoveries.</a:t>
            </a:r>
          </a:p>
          <a:p>
            <a:br>
              <a:rPr lang="en-US" sz="1100">
                <a:solidFill>
                  <a:schemeClr val="tx1"/>
                </a:solidFill>
                <a:latin typeface="Gilroy" panose="00000500000000000000"/>
                <a:cs typeface="Arial" panose="020B0604020202020204" pitchFamily="34" charset="0"/>
              </a:rPr>
            </a:br>
            <a:endParaRPr lang="en-US" sz="1100">
              <a:solidFill>
                <a:schemeClr val="tx1"/>
              </a:solidFill>
              <a:latin typeface="Gilroy" panose="00000500000000000000"/>
              <a:cs typeface="Arial" panose="020B0604020202020204" pitchFamily="34" charset="0"/>
            </a:endParaRPr>
          </a:p>
          <a:p>
            <a:r>
              <a:rPr lang="en-US" sz="1100" b="1" u="sng">
                <a:solidFill>
                  <a:schemeClr val="tx1"/>
                </a:solidFill>
                <a:latin typeface="Gilroy" panose="00000500000000000000"/>
                <a:cs typeface="Arial" panose="020B0604020202020204" pitchFamily="34" charset="0"/>
              </a:rPr>
              <a:t>Same Store NOI – Yearly Trend</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Over the past year, same store NOI remained stable, as higher leasing spreads were offset by a decline in occupancy.</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Importantly, base rent per occupied square foot grew by 6%, rising from $6.70 to $7.10, reflecting the strength of our leasing execution. </a:t>
            </a:r>
          </a:p>
          <a:p>
            <a:endParaRPr lang="en-US" sz="1100">
              <a:solidFill>
                <a:schemeClr val="tx1"/>
              </a:solidFill>
            </a:endParaRPr>
          </a:p>
          <a:p>
            <a:endParaRPr lang="en-US" sz="1100">
              <a:solidFill>
                <a:schemeClr val="tx1"/>
              </a:solidFill>
            </a:endParaRPr>
          </a:p>
          <a:p>
            <a:endParaRPr lang="en-US" sz="1100">
              <a:solidFill>
                <a:schemeClr val="tx1"/>
              </a:solidFill>
            </a:endParaRPr>
          </a:p>
          <a:p>
            <a:endParaRPr lang="en-US" sz="1100">
              <a:solidFill>
                <a:schemeClr val="tx1"/>
              </a:solidFill>
            </a:endParaRPr>
          </a:p>
          <a:p>
            <a:endParaRPr lang="en-US" sz="1100">
              <a:solidFill>
                <a:schemeClr val="tx1"/>
              </a:solidFill>
            </a:endParaRPr>
          </a:p>
          <a:p>
            <a:endParaRPr lang="en-US" sz="1100">
              <a:solidFill>
                <a:schemeClr val="tx1"/>
              </a:solidFill>
            </a:endParaRPr>
          </a:p>
          <a:p>
            <a:endParaRPr lang="en-US" sz="1100">
              <a:solidFill>
                <a:schemeClr val="tx1"/>
              </a:solidFill>
            </a:endParaRPr>
          </a:p>
        </p:txBody>
      </p:sp>
      <p:sp>
        <p:nvSpPr>
          <p:cNvPr id="21" name="TextBox 20">
            <a:extLst>
              <a:ext uri="{FF2B5EF4-FFF2-40B4-BE49-F238E27FC236}">
                <a16:creationId xmlns:a16="http://schemas.microsoft.com/office/drawing/2014/main" id="{7CD0B667-3BF8-387D-2BBD-FA520C2A66E9}"/>
              </a:ext>
            </a:extLst>
          </p:cNvPr>
          <p:cNvSpPr txBox="1"/>
          <p:nvPr/>
        </p:nvSpPr>
        <p:spPr>
          <a:xfrm>
            <a:off x="758153" y="5767399"/>
            <a:ext cx="7638594" cy="600164"/>
          </a:xfrm>
          <a:prstGeom prst="rect">
            <a:avLst/>
          </a:prstGeom>
          <a:noFill/>
        </p:spPr>
        <p:txBody>
          <a:bodyPr wrap="square" rtlCol="0">
            <a:spAutoFit/>
          </a:bodyPr>
          <a:lstStyle/>
          <a:p>
            <a:r>
              <a:rPr lang="en-US" sz="1100"/>
              <a:t>*</a:t>
            </a:r>
            <a:r>
              <a:rPr lang="en-US" sz="1100" u="sng"/>
              <a:t>Note</a:t>
            </a:r>
            <a:r>
              <a:rPr lang="en-US" sz="1100"/>
              <a:t>:</a:t>
            </a:r>
          </a:p>
          <a:p>
            <a:pPr marL="171450" indent="-171450">
              <a:buFont typeface="Arial" panose="020B0604020202020204" pitchFamily="34" charset="0"/>
              <a:buChar char="•"/>
            </a:pPr>
            <a:r>
              <a:rPr lang="en-US" sz="1100"/>
              <a:t>Physical Occupancy adjusts for tenants who are in spaces but not currently paying </a:t>
            </a:r>
            <a:r>
              <a:rPr lang="en-US" sz="1100">
                <a:latin typeface="Gilroy" panose="00000500000000000000"/>
              </a:rPr>
              <a:t>prior quarters.</a:t>
            </a:r>
          </a:p>
          <a:p>
            <a:pPr marL="171450" indent="-171450">
              <a:buFont typeface="Arial" panose="020B0604020202020204" pitchFamily="34" charset="0"/>
              <a:buChar char="•"/>
            </a:pPr>
            <a:r>
              <a:rPr lang="en-US" sz="1100">
                <a:latin typeface="Gilroy" panose="00000500000000000000"/>
              </a:rPr>
              <a:t>SSNOI was adjusted to reflected the fair share of the Cam Reconciliation for the period</a:t>
            </a:r>
            <a:r>
              <a:rPr lang="en-US" sz="1100"/>
              <a:t>.</a:t>
            </a:r>
          </a:p>
        </p:txBody>
      </p:sp>
      <p:sp>
        <p:nvSpPr>
          <p:cNvPr id="15" name="TextBox 14">
            <a:extLst>
              <a:ext uri="{FF2B5EF4-FFF2-40B4-BE49-F238E27FC236}">
                <a16:creationId xmlns:a16="http://schemas.microsoft.com/office/drawing/2014/main" id="{1850C3B0-054A-1773-3A83-916B8A3D0194}"/>
              </a:ext>
            </a:extLst>
          </p:cNvPr>
          <p:cNvSpPr txBox="1"/>
          <p:nvPr/>
        </p:nvSpPr>
        <p:spPr>
          <a:xfrm>
            <a:off x="2730471" y="4637149"/>
            <a:ext cx="519545" cy="253916"/>
          </a:xfrm>
          <a:prstGeom prst="rect">
            <a:avLst/>
          </a:prstGeom>
          <a:solidFill>
            <a:schemeClr val="accent5">
              <a:lumMod val="20000"/>
              <a:lumOff val="80000"/>
            </a:schemeClr>
          </a:solidFill>
        </p:spPr>
        <p:txBody>
          <a:bodyPr wrap="square" rtlCol="0">
            <a:spAutoFit/>
          </a:bodyPr>
          <a:lstStyle>
            <a:defPPr>
              <a:defRPr lang="en-US"/>
            </a:defPPr>
            <a:lvl1pPr>
              <a:defRPr sz="1050" b="1"/>
            </a:lvl1pPr>
          </a:lstStyle>
          <a:p>
            <a:r>
              <a:rPr lang="en-US" sz="1000"/>
              <a:t>92.4%</a:t>
            </a:r>
          </a:p>
        </p:txBody>
      </p:sp>
      <p:sp>
        <p:nvSpPr>
          <p:cNvPr id="16" name="TextBox 15">
            <a:extLst>
              <a:ext uri="{FF2B5EF4-FFF2-40B4-BE49-F238E27FC236}">
                <a16:creationId xmlns:a16="http://schemas.microsoft.com/office/drawing/2014/main" id="{74A7CBC1-C6A9-28BA-489A-D5078D8A6689}"/>
              </a:ext>
            </a:extLst>
          </p:cNvPr>
          <p:cNvSpPr txBox="1"/>
          <p:nvPr/>
        </p:nvSpPr>
        <p:spPr>
          <a:xfrm>
            <a:off x="1370102" y="4618416"/>
            <a:ext cx="519545" cy="253916"/>
          </a:xfrm>
          <a:prstGeom prst="rect">
            <a:avLst/>
          </a:prstGeom>
          <a:solidFill>
            <a:schemeClr val="accent5">
              <a:lumMod val="20000"/>
              <a:lumOff val="80000"/>
            </a:schemeClr>
          </a:solidFill>
        </p:spPr>
        <p:txBody>
          <a:bodyPr wrap="square" rtlCol="0">
            <a:spAutoFit/>
          </a:bodyPr>
          <a:lstStyle>
            <a:defPPr>
              <a:defRPr lang="en-US"/>
            </a:defPPr>
            <a:lvl1pPr>
              <a:defRPr sz="1050" b="1"/>
            </a:lvl1pPr>
          </a:lstStyle>
          <a:p>
            <a:r>
              <a:rPr lang="en-US" sz="1000"/>
              <a:t>94.4%</a:t>
            </a:r>
          </a:p>
        </p:txBody>
      </p:sp>
      <p:sp>
        <p:nvSpPr>
          <p:cNvPr id="17" name="TextBox 16">
            <a:extLst>
              <a:ext uri="{FF2B5EF4-FFF2-40B4-BE49-F238E27FC236}">
                <a16:creationId xmlns:a16="http://schemas.microsoft.com/office/drawing/2014/main" id="{E807D540-32F2-CEFF-FAAB-0406C12CC290}"/>
              </a:ext>
            </a:extLst>
          </p:cNvPr>
          <p:cNvSpPr txBox="1"/>
          <p:nvPr/>
        </p:nvSpPr>
        <p:spPr>
          <a:xfrm>
            <a:off x="5188510" y="4612799"/>
            <a:ext cx="519545" cy="253916"/>
          </a:xfrm>
          <a:prstGeom prst="rect">
            <a:avLst/>
          </a:prstGeom>
          <a:solidFill>
            <a:schemeClr val="accent5">
              <a:lumMod val="20000"/>
              <a:lumOff val="80000"/>
            </a:schemeClr>
          </a:solidFill>
        </p:spPr>
        <p:txBody>
          <a:bodyPr wrap="square" rtlCol="0">
            <a:spAutoFit/>
          </a:bodyPr>
          <a:lstStyle>
            <a:defPPr>
              <a:defRPr lang="en-US"/>
            </a:defPPr>
            <a:lvl1pPr>
              <a:defRPr sz="1050" b="1"/>
            </a:lvl1pPr>
          </a:lstStyle>
          <a:p>
            <a:r>
              <a:rPr lang="en-US" sz="1000"/>
              <a:t>88.3%</a:t>
            </a:r>
          </a:p>
        </p:txBody>
      </p:sp>
      <p:sp>
        <p:nvSpPr>
          <p:cNvPr id="18" name="TextBox 17">
            <a:extLst>
              <a:ext uri="{FF2B5EF4-FFF2-40B4-BE49-F238E27FC236}">
                <a16:creationId xmlns:a16="http://schemas.microsoft.com/office/drawing/2014/main" id="{151E2A41-3FC4-AB8E-4FD6-CF25B284963A}"/>
              </a:ext>
            </a:extLst>
          </p:cNvPr>
          <p:cNvSpPr txBox="1"/>
          <p:nvPr/>
        </p:nvSpPr>
        <p:spPr>
          <a:xfrm>
            <a:off x="6425429" y="4612799"/>
            <a:ext cx="519545" cy="253916"/>
          </a:xfrm>
          <a:prstGeom prst="rect">
            <a:avLst/>
          </a:prstGeom>
          <a:solidFill>
            <a:schemeClr val="accent5">
              <a:lumMod val="20000"/>
              <a:lumOff val="80000"/>
            </a:schemeClr>
          </a:solidFill>
        </p:spPr>
        <p:txBody>
          <a:bodyPr wrap="square" rtlCol="0">
            <a:spAutoFit/>
          </a:bodyPr>
          <a:lstStyle/>
          <a:p>
            <a:r>
              <a:rPr lang="en-US" sz="1000" b="1"/>
              <a:t>87.2%</a:t>
            </a:r>
          </a:p>
        </p:txBody>
      </p:sp>
      <p:sp>
        <p:nvSpPr>
          <p:cNvPr id="19" name="TextBox 18">
            <a:extLst>
              <a:ext uri="{FF2B5EF4-FFF2-40B4-BE49-F238E27FC236}">
                <a16:creationId xmlns:a16="http://schemas.microsoft.com/office/drawing/2014/main" id="{B755EFD5-AD51-3DAE-7EA6-275935385631}"/>
              </a:ext>
            </a:extLst>
          </p:cNvPr>
          <p:cNvSpPr txBox="1"/>
          <p:nvPr/>
        </p:nvSpPr>
        <p:spPr>
          <a:xfrm>
            <a:off x="569521" y="5009486"/>
            <a:ext cx="1420643" cy="230832"/>
          </a:xfrm>
          <a:prstGeom prst="rect">
            <a:avLst/>
          </a:prstGeom>
          <a:solidFill>
            <a:schemeClr val="accent5">
              <a:lumMod val="20000"/>
              <a:lumOff val="80000"/>
            </a:schemeClr>
          </a:solidFill>
        </p:spPr>
        <p:txBody>
          <a:bodyPr wrap="square" rtlCol="0">
            <a:spAutoFit/>
          </a:bodyPr>
          <a:lstStyle/>
          <a:p>
            <a:pPr algn="ctr"/>
            <a:r>
              <a:rPr lang="en-US" sz="900" b="1">
                <a:latin typeface="Gilroy" panose="00000500000000000000"/>
              </a:rPr>
              <a:t>Adj. Physical Occupancy*</a:t>
            </a:r>
          </a:p>
        </p:txBody>
      </p:sp>
      <p:sp>
        <p:nvSpPr>
          <p:cNvPr id="10" name="TextBox 9">
            <a:extLst>
              <a:ext uri="{FF2B5EF4-FFF2-40B4-BE49-F238E27FC236}">
                <a16:creationId xmlns:a16="http://schemas.microsoft.com/office/drawing/2014/main" id="{AC45D147-F12F-8B3D-B975-B432153FF986}"/>
              </a:ext>
            </a:extLst>
          </p:cNvPr>
          <p:cNvSpPr txBox="1"/>
          <p:nvPr/>
        </p:nvSpPr>
        <p:spPr>
          <a:xfrm>
            <a:off x="3951591" y="4618416"/>
            <a:ext cx="519545" cy="253916"/>
          </a:xfrm>
          <a:prstGeom prst="rect">
            <a:avLst/>
          </a:prstGeom>
          <a:solidFill>
            <a:schemeClr val="accent5">
              <a:lumMod val="20000"/>
              <a:lumOff val="80000"/>
            </a:schemeClr>
          </a:solidFill>
        </p:spPr>
        <p:txBody>
          <a:bodyPr wrap="square" rtlCol="0">
            <a:spAutoFit/>
          </a:bodyPr>
          <a:lstStyle>
            <a:defPPr>
              <a:defRPr lang="en-US"/>
            </a:defPPr>
            <a:lvl1pPr>
              <a:defRPr sz="1050" b="1"/>
            </a:lvl1pPr>
          </a:lstStyle>
          <a:p>
            <a:r>
              <a:rPr lang="en-US" sz="1000"/>
              <a:t>89.5%</a:t>
            </a:r>
          </a:p>
        </p:txBody>
      </p:sp>
    </p:spTree>
    <p:extLst>
      <p:ext uri="{BB962C8B-B14F-4D97-AF65-F5344CB8AC3E}">
        <p14:creationId xmlns:p14="http://schemas.microsoft.com/office/powerpoint/2010/main" val="2909720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973487E7-2F35-0C5C-9130-7BA46C049890}"/>
              </a:ext>
            </a:extLst>
          </p:cNvPr>
          <p:cNvGraphicFramePr>
            <a:graphicFrameLocks noChangeAspect="1"/>
          </p:cNvGraphicFramePr>
          <p:nvPr>
            <p:custDataLst>
              <p:tags r:id="rId1"/>
            </p:custDataLst>
            <p:extLst>
              <p:ext uri="{D42A27DB-BD31-4B8C-83A1-F6EECF244321}">
                <p14:modId xmlns:p14="http://schemas.microsoft.com/office/powerpoint/2010/main" val="37913624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24" name="think-cell data - do not delete" hidden="1">
                        <a:extLst>
                          <a:ext uri="{FF2B5EF4-FFF2-40B4-BE49-F238E27FC236}">
                            <a16:creationId xmlns:a16="http://schemas.microsoft.com/office/drawing/2014/main" id="{973487E7-2F35-0C5C-9130-7BA46C04989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4" name="Straight Connector 3">
            <a:extLst>
              <a:ext uri="{FF2B5EF4-FFF2-40B4-BE49-F238E27FC236}">
                <a16:creationId xmlns:a16="http://schemas.microsoft.com/office/drawing/2014/main" id="{C7349D2C-5E8A-639E-2B97-6FC3FBC2319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F5C02D-613F-2F59-E911-670EFE79C65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00E32F64-E95B-876F-8167-983F757C78A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403C73-3743-AA91-8877-6464D7641632}"/>
              </a:ext>
            </a:extLst>
          </p:cNvPr>
          <p:cNvSpPr>
            <a:spLocks noGrp="1"/>
          </p:cNvSpPr>
          <p:nvPr>
            <p:ph type="title"/>
          </p:nvPr>
        </p:nvSpPr>
        <p:spPr>
          <a:xfrm>
            <a:off x="782617" y="399076"/>
            <a:ext cx="9707427" cy="685481"/>
          </a:xfrm>
        </p:spPr>
        <p:txBody>
          <a:bodyPr vert="horz"/>
          <a:lstStyle/>
          <a:p>
            <a:pPr defTabSz="914400"/>
            <a:r>
              <a:rPr lang="en-US" sz="2000"/>
              <a:t>Fund Performance – Non-GAAP KPIs</a:t>
            </a:r>
          </a:p>
        </p:txBody>
      </p:sp>
      <p:sp>
        <p:nvSpPr>
          <p:cNvPr id="7" name="Rectangle 6">
            <a:extLst>
              <a:ext uri="{FF2B5EF4-FFF2-40B4-BE49-F238E27FC236}">
                <a16:creationId xmlns:a16="http://schemas.microsoft.com/office/drawing/2014/main" id="{21FABEC8-F737-05DC-E235-10EC2E369089}"/>
              </a:ext>
            </a:extLst>
          </p:cNvPr>
          <p:cNvSpPr/>
          <p:nvPr/>
        </p:nvSpPr>
        <p:spPr>
          <a:xfrm>
            <a:off x="6925776" y="1084557"/>
            <a:ext cx="4201220" cy="249040"/>
          </a:xfrm>
          <a:prstGeom prst="rect">
            <a:avLst/>
          </a:prstGeom>
          <a:solidFill>
            <a:srgbClr val="445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chemeClr val="bg1"/>
                </a:solidFill>
                <a:latin typeface="Gilroy" panose="00000500000000000000"/>
                <a:cs typeface="Arial" panose="020B0604020202020204" pitchFamily="34" charset="0"/>
              </a:rPr>
              <a:t>Key Takeaways</a:t>
            </a:r>
          </a:p>
        </p:txBody>
      </p:sp>
      <p:sp>
        <p:nvSpPr>
          <p:cNvPr id="14" name="Rectangle 13">
            <a:extLst>
              <a:ext uri="{FF2B5EF4-FFF2-40B4-BE49-F238E27FC236}">
                <a16:creationId xmlns:a16="http://schemas.microsoft.com/office/drawing/2014/main" id="{73C26397-A259-1FB3-C9CC-7441E6B339DA}"/>
              </a:ext>
            </a:extLst>
          </p:cNvPr>
          <p:cNvSpPr/>
          <p:nvPr/>
        </p:nvSpPr>
        <p:spPr>
          <a:xfrm>
            <a:off x="6919052" y="1351255"/>
            <a:ext cx="4201220" cy="4601811"/>
          </a:xfrm>
          <a:prstGeom prst="rect">
            <a:avLst/>
          </a:prstGeom>
          <a:solidFill>
            <a:schemeClr val="accent3">
              <a:lumMod val="20000"/>
              <a:lumOff val="80000"/>
            </a:schemeClr>
          </a:solidFill>
          <a:ln w="12700">
            <a:noFill/>
          </a:ln>
        </p:spPr>
        <p:style>
          <a:lnRef idx="2">
            <a:schemeClr val="dk1"/>
          </a:lnRef>
          <a:fillRef idx="1">
            <a:schemeClr val="lt1"/>
          </a:fillRef>
          <a:effectRef idx="0">
            <a:schemeClr val="dk1"/>
          </a:effectRef>
          <a:fontRef idx="minor">
            <a:schemeClr val="dk1"/>
          </a:fontRef>
        </p:style>
        <p:txBody>
          <a:bodyPr rtlCol="0" anchor="t"/>
          <a:lstStyle/>
          <a:p>
            <a:endParaRPr lang="en-US" sz="500" b="1">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endParaRPr>
          </a:p>
          <a:p>
            <a:r>
              <a:rPr lang="en-US" sz="1100" b="1">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Core FFO increased this quarter to 3.6%, primarily driven by higher NOI.</a:t>
            </a:r>
          </a:p>
          <a:p>
            <a:endParaRPr lang="en-US" sz="700">
              <a:solidFill>
                <a:schemeClr val="tx1"/>
              </a:solidFill>
              <a:highlight>
                <a:srgbClr val="FFFF00"/>
              </a:highlight>
              <a:latin typeface="Gilroy" panose="00000500000000000000"/>
              <a:ea typeface="Lato" panose="020F0502020204030203" pitchFamily="34" charset="0"/>
              <a:cs typeface="Lato" panose="020F0502020204030203" pitchFamily="34" charset="0"/>
              <a:sym typeface="Wingdings" panose="05000000000000000000" pitchFamily="2" charset="2"/>
            </a:endParaRPr>
          </a:p>
          <a:p>
            <a:r>
              <a:rPr lang="en-US" sz="11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Core FFO was impacted by the following:</a:t>
            </a:r>
          </a:p>
          <a:p>
            <a:endParaRPr lang="en-US" sz="700">
              <a:solidFill>
                <a:schemeClr val="tx1"/>
              </a:solidFill>
              <a:highlight>
                <a:srgbClr val="FFFF00"/>
              </a:highlight>
              <a:latin typeface="Gilroy" panose="00000500000000000000"/>
              <a:ea typeface="Lato" panose="020F0502020204030203" pitchFamily="34" charset="0"/>
              <a:cs typeface="Lato" panose="020F0502020204030203" pitchFamily="34" charset="0"/>
              <a:sym typeface="Wingdings" panose="05000000000000000000" pitchFamily="2" charset="2"/>
            </a:endParaRPr>
          </a:p>
          <a:p>
            <a:r>
              <a:rPr lang="en-US" sz="1100" b="1" u="sng">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G&amp;A</a:t>
            </a: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G&amp;A expenses were around </a:t>
            </a:r>
            <a:r>
              <a:rPr lang="en-US" sz="1100" b="1">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~62bps</a:t>
            </a:r>
            <a:r>
              <a:rPr lang="en-US" sz="11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 of equity</a:t>
            </a: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According to our analysis, we project 2025 G&amp;A at </a:t>
            </a:r>
            <a:r>
              <a:rPr lang="en-US" sz="1100" b="1">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~65bps </a:t>
            </a:r>
            <a:r>
              <a:rPr lang="en-US" sz="11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out of equity ($500)</a:t>
            </a:r>
          </a:p>
          <a:p>
            <a:endParaRPr lang="en-US" sz="700">
              <a:solidFill>
                <a:schemeClr val="tx1"/>
              </a:solidFill>
              <a:highlight>
                <a:srgbClr val="FFFF00"/>
              </a:highlight>
              <a:latin typeface="Gilroy" panose="00000500000000000000"/>
              <a:ea typeface="Lato" panose="020F0502020204030203" pitchFamily="34" charset="0"/>
              <a:cs typeface="Lato" panose="020F0502020204030203" pitchFamily="34" charset="0"/>
              <a:sym typeface="Wingdings" panose="05000000000000000000" pitchFamily="2" charset="2"/>
            </a:endParaRPr>
          </a:p>
          <a:p>
            <a:r>
              <a:rPr lang="en-US" sz="1100" b="1" u="sng">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Payout Ratio</a:t>
            </a: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According to the loan agreement, we </a:t>
            </a:r>
            <a:r>
              <a:rPr lang="en-US" sz="1100" u="sng">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include</a:t>
            </a:r>
            <a:r>
              <a:rPr lang="en-US" sz="11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 realized capital gains and </a:t>
            </a:r>
            <a:r>
              <a:rPr lang="en-US" sz="1100" u="sng">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exclude</a:t>
            </a:r>
            <a:r>
              <a:rPr lang="en-US" sz="11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 non-cash expenses such as financing costs amortization in the analysis</a:t>
            </a:r>
          </a:p>
          <a:p>
            <a:endParaRPr lang="en-US" sz="7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endParaRPr>
          </a:p>
          <a:p>
            <a:r>
              <a:rPr lang="en-US" sz="1100" b="1" u="sng">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Feeder-Level Expenses</a:t>
            </a: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Defined as additional G&amp;A expenses specifically allocable to feeder entities not reflected in Fund-level G&amp;A (e.g.,  REIT Compliance, Cayman feeder regulatory compliance, etc.)</a:t>
            </a: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~10bps – ~20bps on equity / year</a:t>
            </a: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No impact to Core FFO, but will reduce the amount of distributable proceeds as costs will not be recouped until future periods</a:t>
            </a:r>
          </a:p>
        </p:txBody>
      </p:sp>
      <p:sp>
        <p:nvSpPr>
          <p:cNvPr id="6" name="TextBox 5">
            <a:extLst>
              <a:ext uri="{FF2B5EF4-FFF2-40B4-BE49-F238E27FC236}">
                <a16:creationId xmlns:a16="http://schemas.microsoft.com/office/drawing/2014/main" id="{F8A594AB-5FDF-20AE-B060-B35173C03D3F}"/>
              </a:ext>
            </a:extLst>
          </p:cNvPr>
          <p:cNvSpPr txBox="1"/>
          <p:nvPr/>
        </p:nvSpPr>
        <p:spPr>
          <a:xfrm>
            <a:off x="914400" y="6104972"/>
            <a:ext cx="6766361" cy="246221"/>
          </a:xfrm>
          <a:prstGeom prst="rect">
            <a:avLst/>
          </a:prstGeom>
          <a:noFill/>
        </p:spPr>
        <p:txBody>
          <a:bodyPr wrap="square" rtlCol="0">
            <a:spAutoFit/>
          </a:bodyPr>
          <a:lstStyle/>
          <a:p>
            <a:pPr>
              <a:defRPr/>
            </a:pPr>
            <a:r>
              <a:rPr lang="en-US" sz="1000">
                <a:latin typeface="Gilroy" panose="00000500000000000000"/>
              </a:rPr>
              <a:t>* Prior quarters results were adjusted to reflected the fair share of the Cam Reconciliation for the period.</a:t>
            </a:r>
            <a:endParaRPr lang="en-US" sz="1000" u="none" strike="noStrike" baseline="0">
              <a:latin typeface="Gilroy" panose="0000050000000000000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26F4E908-8C01-7D01-A9DC-377429351811}"/>
              </a:ext>
            </a:extLst>
          </p:cNvPr>
          <p:cNvPicPr>
            <a:picLocks noChangeAspect="1"/>
          </p:cNvPicPr>
          <p:nvPr/>
        </p:nvPicPr>
        <p:blipFill>
          <a:blip r:embed="rId7"/>
          <a:stretch>
            <a:fillRect/>
          </a:stretch>
        </p:blipFill>
        <p:spPr>
          <a:xfrm>
            <a:off x="914400" y="1084557"/>
            <a:ext cx="5647765" cy="4876828"/>
          </a:xfrm>
          <a:prstGeom prst="rect">
            <a:avLst/>
          </a:prstGeom>
        </p:spPr>
      </p:pic>
    </p:spTree>
    <p:extLst>
      <p:ext uri="{BB962C8B-B14F-4D97-AF65-F5344CB8AC3E}">
        <p14:creationId xmlns:p14="http://schemas.microsoft.com/office/powerpoint/2010/main" val="305816300"/>
      </p:ext>
    </p:extLst>
  </p:cSld>
  <p:clrMapOvr>
    <a:masterClrMapping/>
  </p:clrMapOvr>
  <p:extLst>
    <p:ext uri="{6950BFC3-D8DA-4A85-94F7-54DA5524770B}">
      <p188:commentRel xmlns:p188="http://schemas.microsoft.com/office/powerpoint/2018/8/main" r:id="rId4"/>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957E498-E570-CD8A-AF9B-77D14BE6000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829BE0B-E3CF-C8E3-98F2-4AF66BD6DCE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052D9A88-427A-5B07-813A-E5B965EB5FF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6">
            <a:extLst>
              <a:ext uri="{FF2B5EF4-FFF2-40B4-BE49-F238E27FC236}">
                <a16:creationId xmlns:a16="http://schemas.microsoft.com/office/drawing/2014/main" id="{2DE17FDA-8B13-9F82-3133-88F91637B8EC}"/>
              </a:ext>
            </a:extLst>
          </p:cNvPr>
          <p:cNvSpPr txBox="1">
            <a:spLocks/>
          </p:cNvSpPr>
          <p:nvPr/>
        </p:nvSpPr>
        <p:spPr>
          <a:xfrm>
            <a:off x="785186" y="431441"/>
            <a:ext cx="10072437" cy="685481"/>
          </a:xfrm>
          <a:prstGeom prst="rect">
            <a:avLst/>
          </a:prstGeom>
        </p:spPr>
        <p:txBody>
          <a:bodyPr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kern="0"/>
              <a:t>Fund Performance – Non-GAAP Financial Measures</a:t>
            </a:r>
          </a:p>
        </p:txBody>
      </p:sp>
      <p:sp>
        <p:nvSpPr>
          <p:cNvPr id="12" name="Rectangle 11">
            <a:extLst>
              <a:ext uri="{FF2B5EF4-FFF2-40B4-BE49-F238E27FC236}">
                <a16:creationId xmlns:a16="http://schemas.microsoft.com/office/drawing/2014/main" id="{AF0AF564-74F1-DAAB-32B1-B31505D30442}"/>
              </a:ext>
            </a:extLst>
          </p:cNvPr>
          <p:cNvSpPr/>
          <p:nvPr/>
        </p:nvSpPr>
        <p:spPr>
          <a:xfrm>
            <a:off x="593454" y="4551504"/>
            <a:ext cx="10861127" cy="206619"/>
          </a:xfrm>
          <a:prstGeom prst="rect">
            <a:avLst/>
          </a:prstGeom>
          <a:solidFill>
            <a:srgbClr val="44546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chemeClr val="bg1"/>
                </a:solidFill>
                <a:latin typeface="Gilroy" panose="00000500000000000000"/>
                <a:cs typeface="Arial" panose="020B0604020202020204" pitchFamily="34" charset="0"/>
              </a:rPr>
              <a:t>         Key Takeaways</a:t>
            </a:r>
          </a:p>
        </p:txBody>
      </p:sp>
      <p:graphicFrame>
        <p:nvGraphicFramePr>
          <p:cNvPr id="13" name="Table 12">
            <a:extLst>
              <a:ext uri="{FF2B5EF4-FFF2-40B4-BE49-F238E27FC236}">
                <a16:creationId xmlns:a16="http://schemas.microsoft.com/office/drawing/2014/main" id="{5F651AD2-9A97-2486-C488-F6B2850AF866}"/>
              </a:ext>
            </a:extLst>
          </p:cNvPr>
          <p:cNvGraphicFramePr>
            <a:graphicFrameLocks noGrp="1"/>
          </p:cNvGraphicFramePr>
          <p:nvPr>
            <p:extLst>
              <p:ext uri="{D42A27DB-BD31-4B8C-83A1-F6EECF244321}">
                <p14:modId xmlns:p14="http://schemas.microsoft.com/office/powerpoint/2010/main" val="3106867283"/>
              </p:ext>
            </p:extLst>
          </p:nvPr>
        </p:nvGraphicFramePr>
        <p:xfrm>
          <a:off x="593454" y="4758122"/>
          <a:ext cx="10861127" cy="1645920"/>
        </p:xfrm>
        <a:graphic>
          <a:graphicData uri="http://schemas.openxmlformats.org/drawingml/2006/table">
            <a:tbl>
              <a:tblPr firstRow="1" bandRow="1">
                <a:tableStyleId>{5C22544A-7EE6-4342-B048-85BDC9FD1C3A}</a:tableStyleId>
              </a:tblPr>
              <a:tblGrid>
                <a:gridCol w="5659862">
                  <a:extLst>
                    <a:ext uri="{9D8B030D-6E8A-4147-A177-3AD203B41FA5}">
                      <a16:colId xmlns:a16="http://schemas.microsoft.com/office/drawing/2014/main" val="4123719433"/>
                    </a:ext>
                  </a:extLst>
                </a:gridCol>
                <a:gridCol w="5201265">
                  <a:extLst>
                    <a:ext uri="{9D8B030D-6E8A-4147-A177-3AD203B41FA5}">
                      <a16:colId xmlns:a16="http://schemas.microsoft.com/office/drawing/2014/main" val="1295496110"/>
                    </a:ext>
                  </a:extLst>
                </a:gridCol>
              </a:tblGrid>
              <a:tr h="1629977">
                <a:tc>
                  <a:txBody>
                    <a:bodyPr/>
                    <a:lstStyle/>
                    <a:p>
                      <a:r>
                        <a:rPr lang="en-US" sz="1100" b="1" u="sng">
                          <a:solidFill>
                            <a:schemeClr val="tx1"/>
                          </a:solidFill>
                          <a:latin typeface="Gilroy" panose="00000500000000000000"/>
                          <a:ea typeface="Lato" panose="020F0502020204030203" pitchFamily="34" charset="0"/>
                          <a:cs typeface="Lato" panose="020F0502020204030203" pitchFamily="34" charset="0"/>
                        </a:rPr>
                        <a:t>Q1 2025 </a:t>
                      </a:r>
                      <a:r>
                        <a:rPr lang="en-US" sz="1100" b="1" u="sng">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 Q2 2025 Trend</a:t>
                      </a:r>
                      <a:r>
                        <a:rPr lang="en-US" sz="1100" b="1" u="none">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a:t>
                      </a:r>
                      <a:r>
                        <a:rPr lang="en-US" sz="1100" b="1" u="sng">
                          <a:solidFill>
                            <a:schemeClr val="tx1"/>
                          </a:solidFill>
                          <a:latin typeface="Gilroy" panose="00000500000000000000"/>
                          <a:ea typeface="Lato" panose="020F0502020204030203" pitchFamily="34" charset="0"/>
                          <a:cs typeface="Lato" panose="020F0502020204030203" pitchFamily="34" charset="0"/>
                          <a:sym typeface="Wingdings" panose="05000000000000000000" pitchFamily="2" charset="2"/>
                        </a:rPr>
                        <a:t> </a:t>
                      </a:r>
                    </a:p>
                    <a:p>
                      <a:pPr marL="171450" indent="-171450">
                        <a:buFont typeface="Arial" panose="020B0604020202020204" pitchFamily="34" charset="0"/>
                        <a:buChar char="•"/>
                      </a:pPr>
                      <a:r>
                        <a:rPr lang="en-US" sz="1100" b="0" i="0">
                          <a:solidFill>
                            <a:schemeClr val="tx1"/>
                          </a:solidFill>
                          <a:effectLst/>
                          <a:latin typeface="Gilroy" panose="00000500000000000000"/>
                          <a:ea typeface="Lato" panose="020F0502020204030203" pitchFamily="34" charset="0"/>
                          <a:cs typeface="Lato" panose="020F0502020204030203" pitchFamily="34" charset="0"/>
                        </a:rPr>
                        <a:t>Yield on Cost (YoC%) inc</a:t>
                      </a:r>
                      <a:r>
                        <a:rPr lang="en-US" sz="1100" b="0">
                          <a:solidFill>
                            <a:schemeClr val="tx1"/>
                          </a:solidFill>
                          <a:latin typeface="Gilroy" panose="00000500000000000000"/>
                          <a:ea typeface="Lato" panose="020F0502020204030203" pitchFamily="34" charset="0"/>
                          <a:cs typeface="Lato" panose="020F0502020204030203" pitchFamily="34" charset="0"/>
                        </a:rPr>
                        <a:t>reased QoQ, reflecting 5.68% as of Q2-2025 compared to 5.45% as of Q1-2025</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a:solidFill>
                            <a:schemeClr val="tx1"/>
                          </a:solidFill>
                          <a:effectLst/>
                          <a:latin typeface="Gilroy" panose="00000500000000000000"/>
                          <a:ea typeface="Lato" panose="020F0502020204030203" pitchFamily="34" charset="0"/>
                          <a:cs typeface="Lato" panose="020F0502020204030203" pitchFamily="34" charset="0"/>
                        </a:rPr>
                        <a:t>Core FFO increased QoQ, due to higher NOI driven by higher additional income and lower concessions</a:t>
                      </a:r>
                      <a:endParaRPr lang="en-US" sz="1100">
                        <a:highlight>
                          <a:srgbClr val="FFFF00"/>
                        </a:highligh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sz="1100" b="1" u="sng">
                          <a:solidFill>
                            <a:schemeClr val="tx1"/>
                          </a:solidFill>
                          <a:latin typeface="Gilroy" panose="00000500000000000000"/>
                          <a:ea typeface="Lato" panose="020F0502020204030203" pitchFamily="34" charset="0"/>
                          <a:cs typeface="Lato" panose="020F0502020204030203" pitchFamily="34" charset="0"/>
                        </a:rPr>
                        <a:t>Forecasted Trends</a:t>
                      </a:r>
                      <a:r>
                        <a:rPr lang="en-US" sz="1100" b="1" u="none">
                          <a:solidFill>
                            <a:schemeClr val="tx1"/>
                          </a:solidFill>
                          <a:latin typeface="Gilroy" panose="00000500000000000000"/>
                          <a:ea typeface="Lato" panose="020F0502020204030203" pitchFamily="34" charset="0"/>
                          <a:cs typeface="Lato" panose="020F0502020204030203" pitchFamily="34" charset="0"/>
                        </a:rPr>
                        <a:t>:</a:t>
                      </a:r>
                    </a:p>
                    <a:p>
                      <a:endParaRPr lang="en-US" sz="1100" b="1" u="none">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100" b="0" i="0">
                          <a:solidFill>
                            <a:schemeClr val="tx1"/>
                          </a:solidFill>
                          <a:effectLst/>
                          <a:latin typeface="Gilroy" panose="00000500000000000000"/>
                          <a:ea typeface="Lato" panose="020F0502020204030203" pitchFamily="34" charset="0"/>
                          <a:cs typeface="Lato" panose="020F0502020204030203" pitchFamily="34" charset="0"/>
                        </a:rPr>
                        <a:t>As the Fund’s debt is either fixed or hedged at 87.5%, our interest rate risk exposure is underhedged compared to previous quarters</a:t>
                      </a:r>
                      <a:endParaRPr lang="en-US" sz="1100" b="0">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100" b="0" i="0">
                          <a:solidFill>
                            <a:schemeClr val="tx1"/>
                          </a:solidFill>
                          <a:effectLst/>
                          <a:latin typeface="Gilroy" panose="00000500000000000000"/>
                          <a:ea typeface="Lato" panose="020F0502020204030203" pitchFamily="34" charset="0"/>
                          <a:cs typeface="Lato" panose="020F0502020204030203" pitchFamily="34" charset="0"/>
                        </a:rPr>
                        <a:t>We anticipate future property performance improvements to continue to positively impact Core FFO</a:t>
                      </a:r>
                    </a:p>
                    <a:p>
                      <a:pPr marL="171450" indent="-171450">
                        <a:buFont typeface="Arial" panose="020B0604020202020204" pitchFamily="34" charset="0"/>
                        <a:buChar char="•"/>
                      </a:pPr>
                      <a:r>
                        <a:rPr lang="en-US" sz="1100" b="0" i="0">
                          <a:solidFill>
                            <a:schemeClr val="tx1"/>
                          </a:solidFill>
                          <a:effectLst/>
                          <a:latin typeface="Gilroy" panose="00000500000000000000"/>
                          <a:ea typeface="Lato" panose="020F0502020204030203" pitchFamily="34" charset="0"/>
                          <a:cs typeface="Lato" panose="020F0502020204030203" pitchFamily="34" charset="0"/>
                        </a:rPr>
                        <a:t>Distributions in excess of Core FFO was funded through T12 capital gains. In order to keep distribution pace, additional dispositions are necessary</a:t>
                      </a:r>
                      <a:endParaRPr lang="en-US" sz="1100" b="0">
                        <a:solidFill>
                          <a:schemeClr val="tx1"/>
                        </a:solidFill>
                        <a:latin typeface="Gilroy" panose="00000500000000000000"/>
                        <a:ea typeface="Lato" panose="020F0502020204030203" pitchFamily="34" charset="0"/>
                        <a:cs typeface="Lato" panose="020F0502020204030203" pitchFamily="34" charset="0"/>
                      </a:endParaRPr>
                    </a:p>
                    <a:p>
                      <a:endParaRPr lang="en-US" sz="1400">
                        <a:highlight>
                          <a:srgbClr val="FFFF00"/>
                        </a:highligh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919335705"/>
                  </a:ext>
                </a:extLst>
              </a:tr>
            </a:tbl>
          </a:graphicData>
        </a:graphic>
      </p:graphicFrame>
      <p:sp>
        <p:nvSpPr>
          <p:cNvPr id="14" name="TextBox 13">
            <a:extLst>
              <a:ext uri="{FF2B5EF4-FFF2-40B4-BE49-F238E27FC236}">
                <a16:creationId xmlns:a16="http://schemas.microsoft.com/office/drawing/2014/main" id="{B50416EE-DF6D-B62B-4BD4-BDCA4370EB6A}"/>
              </a:ext>
            </a:extLst>
          </p:cNvPr>
          <p:cNvSpPr txBox="1"/>
          <p:nvPr/>
        </p:nvSpPr>
        <p:spPr>
          <a:xfrm>
            <a:off x="785186" y="6426559"/>
            <a:ext cx="7095866" cy="261610"/>
          </a:xfrm>
          <a:prstGeom prst="rect">
            <a:avLst/>
          </a:prstGeom>
          <a:noFill/>
        </p:spPr>
        <p:txBody>
          <a:bodyPr wrap="square" rtlCol="0">
            <a:spAutoFit/>
          </a:bodyPr>
          <a:lstStyle/>
          <a:p>
            <a:pPr marL="228600" indent="-228600">
              <a:buAutoNum type="arabicParenBoth"/>
              <a:defRPr/>
            </a:pPr>
            <a:r>
              <a:rPr lang="en-US" sz="1050">
                <a:latin typeface="Gilroy" panose="00000500000000000000"/>
              </a:rPr>
              <a:t>Prior quarters YoC%/FFO/AFFO was adjusted to reflected the fair share of the CAM Reconciliation for the period.</a:t>
            </a:r>
            <a:endParaRPr lang="en-US" sz="1050" u="none" strike="noStrike" baseline="0">
              <a:solidFill>
                <a:srgbClr val="000000"/>
              </a:solidFill>
              <a:latin typeface="Gilroy" panose="0000050000000000000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9D113B15-EE3E-02B8-9010-F426E95D13BF}"/>
              </a:ext>
            </a:extLst>
          </p:cNvPr>
          <p:cNvPicPr>
            <a:picLocks noChangeAspect="1"/>
          </p:cNvPicPr>
          <p:nvPr/>
        </p:nvPicPr>
        <p:blipFill>
          <a:blip r:embed="rId3"/>
          <a:stretch>
            <a:fillRect/>
          </a:stretch>
        </p:blipFill>
        <p:spPr>
          <a:xfrm>
            <a:off x="1093956" y="1297640"/>
            <a:ext cx="4727448" cy="3024550"/>
          </a:xfrm>
          <a:prstGeom prst="rect">
            <a:avLst/>
          </a:prstGeom>
        </p:spPr>
      </p:pic>
      <p:pic>
        <p:nvPicPr>
          <p:cNvPr id="9" name="Picture 8">
            <a:extLst>
              <a:ext uri="{FF2B5EF4-FFF2-40B4-BE49-F238E27FC236}">
                <a16:creationId xmlns:a16="http://schemas.microsoft.com/office/drawing/2014/main" id="{4B0C8BC1-85AC-21B6-3B0A-F9449300EC3B}"/>
              </a:ext>
            </a:extLst>
          </p:cNvPr>
          <p:cNvPicPr>
            <a:picLocks noChangeAspect="1"/>
          </p:cNvPicPr>
          <p:nvPr/>
        </p:nvPicPr>
        <p:blipFill>
          <a:blip r:embed="rId4"/>
          <a:stretch>
            <a:fillRect/>
          </a:stretch>
        </p:blipFill>
        <p:spPr>
          <a:xfrm>
            <a:off x="6321795" y="1116922"/>
            <a:ext cx="4727448" cy="303453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5790810-5A6E-711E-E41E-FC233FF3833D}"/>
              </a:ext>
            </a:extLst>
          </p:cNvPr>
          <p:cNvGraphicFramePr>
            <a:graphicFrameLocks noChangeAspect="1"/>
          </p:cNvGraphicFramePr>
          <p:nvPr>
            <p:custDataLst>
              <p:tags r:id="rId1"/>
            </p:custDataLst>
            <p:extLst>
              <p:ext uri="{D42A27DB-BD31-4B8C-83A1-F6EECF244321}">
                <p14:modId xmlns:p14="http://schemas.microsoft.com/office/powerpoint/2010/main" val="3958332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4" name="think-cell data - do not delete" hidden="1">
                        <a:extLst>
                          <a:ext uri="{FF2B5EF4-FFF2-40B4-BE49-F238E27FC236}">
                            <a16:creationId xmlns:a16="http://schemas.microsoft.com/office/drawing/2014/main" id="{95790810-5A6E-711E-E41E-FC233FF3833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4F920EC-51A8-4EAC-DFAC-377944A45A22}"/>
              </a:ext>
            </a:extLst>
          </p:cNvPr>
          <p:cNvSpPr>
            <a:spLocks noGrp="1"/>
          </p:cNvSpPr>
          <p:nvPr>
            <p:ph type="title"/>
          </p:nvPr>
        </p:nvSpPr>
        <p:spPr/>
        <p:txBody>
          <a:bodyPr vert="horz"/>
          <a:lstStyle/>
          <a:p>
            <a:r>
              <a:rPr lang="en-US"/>
              <a:t>Distributions Considerations</a:t>
            </a:r>
          </a:p>
        </p:txBody>
      </p:sp>
      <p:graphicFrame>
        <p:nvGraphicFramePr>
          <p:cNvPr id="6" name="Table 5">
            <a:extLst>
              <a:ext uri="{FF2B5EF4-FFF2-40B4-BE49-F238E27FC236}">
                <a16:creationId xmlns:a16="http://schemas.microsoft.com/office/drawing/2014/main" id="{3EEBDDF5-587A-6436-CB88-A8A9590CBE0C}"/>
              </a:ext>
            </a:extLst>
          </p:cNvPr>
          <p:cNvGraphicFramePr>
            <a:graphicFrameLocks noGrp="1"/>
          </p:cNvGraphicFramePr>
          <p:nvPr>
            <p:extLst>
              <p:ext uri="{D42A27DB-BD31-4B8C-83A1-F6EECF244321}">
                <p14:modId xmlns:p14="http://schemas.microsoft.com/office/powerpoint/2010/main" val="2305162224"/>
              </p:ext>
            </p:extLst>
          </p:nvPr>
        </p:nvGraphicFramePr>
        <p:xfrm>
          <a:off x="389276" y="1472812"/>
          <a:ext cx="10072437" cy="4185744"/>
        </p:xfrm>
        <a:graphic>
          <a:graphicData uri="http://schemas.openxmlformats.org/drawingml/2006/table">
            <a:tbl>
              <a:tblPr firstRow="1">
                <a:tableStyleId>{1FECB4D8-DB02-4DC6-A0A2-4F2EBAE1DC90}</a:tableStyleId>
              </a:tblPr>
              <a:tblGrid>
                <a:gridCol w="4354137">
                  <a:extLst>
                    <a:ext uri="{9D8B030D-6E8A-4147-A177-3AD203B41FA5}">
                      <a16:colId xmlns:a16="http://schemas.microsoft.com/office/drawing/2014/main" val="2021302988"/>
                    </a:ext>
                  </a:extLst>
                </a:gridCol>
                <a:gridCol w="5718300">
                  <a:extLst>
                    <a:ext uri="{9D8B030D-6E8A-4147-A177-3AD203B41FA5}">
                      <a16:colId xmlns:a16="http://schemas.microsoft.com/office/drawing/2014/main" val="2813591230"/>
                    </a:ext>
                  </a:extLst>
                </a:gridCol>
              </a:tblGrid>
              <a:tr h="984812">
                <a:tc>
                  <a:txBody>
                    <a:bodyPr/>
                    <a:lstStyle/>
                    <a:p>
                      <a:pPr algn="ctr" fontAlgn="b">
                        <a:spcBef>
                          <a:spcPts val="600"/>
                        </a:spcBef>
                      </a:pPr>
                      <a:r>
                        <a:rPr lang="en-US" sz="1600" b="1" i="0" u="none" strike="noStrike">
                          <a:solidFill>
                            <a:srgbClr val="FFFFFF"/>
                          </a:solidFill>
                          <a:effectLst/>
                          <a:latin typeface="Gilroy" panose="00000500000000000000"/>
                        </a:rPr>
                        <a:t>Consideration/Suggested Amount</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spcBef>
                          <a:spcPts val="600"/>
                        </a:spcBef>
                      </a:pPr>
                      <a:r>
                        <a:rPr lang="en-US" sz="1600" b="1" i="0" u="none" strike="noStrike">
                          <a:solidFill>
                            <a:srgbClr val="FFFFFF"/>
                          </a:solidFill>
                          <a:effectLst/>
                          <a:latin typeface="Gilroy" panose="00000500000000000000"/>
                        </a:rPr>
                        <a:t>Core FFO + Capital Gain+One Time income</a:t>
                      </a:r>
                    </a:p>
                    <a:p>
                      <a:pPr algn="ctr" fontAlgn="b">
                        <a:spcBef>
                          <a:spcPts val="600"/>
                        </a:spcBef>
                      </a:pPr>
                      <a:r>
                        <a:rPr lang="en-US" sz="1600" b="1" i="0" u="none" strike="noStrike">
                          <a:solidFill>
                            <a:srgbClr val="FFFFFF"/>
                          </a:solidFill>
                          <a:effectLst/>
                          <a:latin typeface="Gilroy" panose="00000500000000000000"/>
                        </a:rPr>
                        <a:t>($12 M / 9.6%)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340942835"/>
                  </a:ext>
                </a:extLst>
              </a:tr>
              <a:tr h="479356">
                <a:tc>
                  <a:txBody>
                    <a:bodyPr/>
                    <a:lstStyle/>
                    <a:p>
                      <a:pPr algn="l" fontAlgn="b">
                        <a:spcBef>
                          <a:spcPts val="600"/>
                        </a:spcBef>
                      </a:pPr>
                      <a:r>
                        <a:rPr lang="en-US" sz="1600" b="1" i="0" u="none" strike="noStrike">
                          <a:effectLst/>
                          <a:latin typeface="Gilroy" panose="00000500000000000000"/>
                        </a:rPr>
                        <a:t>IRR</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t>Boosts IRR without taking additional risk</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3750946"/>
                  </a:ext>
                </a:extLst>
              </a:tr>
              <a:tr h="807840">
                <a:tc>
                  <a:txBody>
                    <a:bodyPr/>
                    <a:lstStyle/>
                    <a:p>
                      <a:pPr algn="l" fontAlgn="b">
                        <a:spcBef>
                          <a:spcPts val="600"/>
                        </a:spcBef>
                      </a:pPr>
                      <a:r>
                        <a:rPr lang="en-US" sz="1600" b="1" i="0" u="none" strike="noStrike">
                          <a:effectLst/>
                          <a:latin typeface="Gilroy" panose="00000500000000000000"/>
                        </a:rPr>
                        <a:t>Consistency</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a:effectLst/>
                          <a:latin typeface="Gilroy" panose="00000500000000000000"/>
                        </a:rPr>
                        <a:t> One-off event; won’t align with prior quarters.</a:t>
                      </a:r>
                    </a:p>
                    <a:p>
                      <a:pPr marL="285750" marR="0" lvl="0" indent="-285750" algn="l" defTabSz="91440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a:effectLst/>
                          <a:latin typeface="Gilroy" panose="00000500000000000000"/>
                        </a:rPr>
                        <a:t>Communicate as special distribution tied to realized gains.</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0367428"/>
                  </a:ext>
                </a:extLst>
              </a:tr>
              <a:tr h="604124">
                <a:tc>
                  <a:txBody>
                    <a:bodyPr/>
                    <a:lstStyle/>
                    <a:p>
                      <a:pPr algn="l" fontAlgn="b">
                        <a:spcBef>
                          <a:spcPts val="600"/>
                        </a:spcBef>
                      </a:pPr>
                      <a:r>
                        <a:rPr lang="en-US" sz="1600" b="1" i="0" u="none" strike="noStrike">
                          <a:effectLst/>
                          <a:latin typeface="Gilroy" panose="00000500000000000000"/>
                        </a:rPr>
                        <a:t>Availability Forecast: Base Case vs. Stress Test</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600"/>
                        </a:spcBef>
                        <a:spcAft>
                          <a:spcPts val="0"/>
                        </a:spcAft>
                        <a:buClrTx/>
                        <a:buSzTx/>
                        <a:buFont typeface="Arial" panose="020B0604020202020204" pitchFamily="34" charset="0"/>
                        <a:buNone/>
                        <a:tabLst/>
                        <a:defRPr/>
                      </a:pPr>
                      <a:r>
                        <a:rPr lang="en-US" sz="1200">
                          <a:solidFill>
                            <a:schemeClr val="tx1"/>
                          </a:solidFill>
                          <a:latin typeface="Gilroy" panose="00000500000000000000"/>
                        </a:rPr>
                        <a:t>In our stress case, the debt availability is </a:t>
                      </a:r>
                      <a:r>
                        <a:rPr lang="en-US" sz="1200" b="1">
                          <a:solidFill>
                            <a:schemeClr val="tx1"/>
                          </a:solidFill>
                          <a:latin typeface="Gilroy" panose="00000500000000000000"/>
                        </a:rPr>
                        <a:t>forecasted hits a low point of +$6M in Q2 2026 with no dispositions or refi, </a:t>
                      </a:r>
                      <a:r>
                        <a:rPr lang="en-US" sz="1200">
                          <a:solidFill>
                            <a:schemeClr val="tx1"/>
                          </a:solidFill>
                          <a:latin typeface="Gilroy" panose="00000500000000000000"/>
                        </a:rPr>
                        <a:t>but it remains at +$45M in the base case (with no refi). These forecasts assume a $12M distribution this quarter</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0605733"/>
                  </a:ext>
                </a:extLst>
              </a:tr>
              <a:tr h="759712">
                <a:tc>
                  <a:txBody>
                    <a:bodyPr/>
                    <a:lstStyle/>
                    <a:p>
                      <a:pPr algn="l" fontAlgn="b">
                        <a:spcBef>
                          <a:spcPts val="600"/>
                        </a:spcBef>
                      </a:pPr>
                      <a:r>
                        <a:rPr lang="en-US" sz="1600" b="1" i="0" u="none" strike="noStrike">
                          <a:effectLst/>
                          <a:latin typeface="Gilroy" panose="00000500000000000000"/>
                        </a:rPr>
                        <a:t>Payout Ratio</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t>Supports payout-ratio test when including  Capital Gains. </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775807"/>
                  </a:ext>
                </a:extLst>
              </a:tr>
              <a:tr h="513944">
                <a:tc>
                  <a:txBody>
                    <a:bodyPr/>
                    <a:lstStyle/>
                    <a:p>
                      <a:pPr algn="l" fontAlgn="b">
                        <a:spcBef>
                          <a:spcPts val="600"/>
                        </a:spcBef>
                      </a:pPr>
                      <a:r>
                        <a:rPr lang="en-US" sz="1600" b="1" i="0" u="none" strike="noStrike">
                          <a:effectLst/>
                          <a:latin typeface="Gilroy" panose="00000500000000000000"/>
                        </a:rPr>
                        <a:t>Taxes (PIE)</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t>• Helps pay accrued shareholder-loan interest.</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4843236"/>
                  </a:ext>
                </a:extLst>
              </a:tr>
            </a:tbl>
          </a:graphicData>
        </a:graphic>
      </p:graphicFrame>
      <p:sp>
        <p:nvSpPr>
          <p:cNvPr id="10" name="TextBox 9">
            <a:extLst>
              <a:ext uri="{FF2B5EF4-FFF2-40B4-BE49-F238E27FC236}">
                <a16:creationId xmlns:a16="http://schemas.microsoft.com/office/drawing/2014/main" id="{F6B08E85-FEA1-4D0C-E196-00A719A2F9C0}"/>
              </a:ext>
            </a:extLst>
          </p:cNvPr>
          <p:cNvSpPr txBox="1"/>
          <p:nvPr/>
        </p:nvSpPr>
        <p:spPr>
          <a:xfrm>
            <a:off x="-6421740" y="-76781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713399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AE610-2E6C-4D50-85B2-3AA0FC29EF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43635F-A4EE-FFFB-4E6E-E1B1F7E36C57}"/>
              </a:ext>
            </a:extLst>
          </p:cNvPr>
          <p:cNvSpPr>
            <a:spLocks noGrp="1"/>
          </p:cNvSpPr>
          <p:nvPr>
            <p:ph type="title"/>
          </p:nvPr>
        </p:nvSpPr>
        <p:spPr/>
        <p:txBody>
          <a:bodyPr/>
          <a:lstStyle/>
          <a:p>
            <a:r>
              <a:rPr lang="en-US"/>
              <a:t>Valuation Summary – Q2 2025</a:t>
            </a:r>
          </a:p>
        </p:txBody>
      </p:sp>
      <p:sp>
        <p:nvSpPr>
          <p:cNvPr id="10" name="Rectangle 9">
            <a:extLst>
              <a:ext uri="{FF2B5EF4-FFF2-40B4-BE49-F238E27FC236}">
                <a16:creationId xmlns:a16="http://schemas.microsoft.com/office/drawing/2014/main" id="{AC360106-4A4A-2889-F00C-43223BB63133}"/>
              </a:ext>
            </a:extLst>
          </p:cNvPr>
          <p:cNvSpPr/>
          <p:nvPr/>
        </p:nvSpPr>
        <p:spPr>
          <a:xfrm>
            <a:off x="500561" y="4462832"/>
            <a:ext cx="11171491" cy="274320"/>
          </a:xfrm>
          <a:prstGeom prst="rect">
            <a:avLst/>
          </a:prstGeom>
          <a:solidFill>
            <a:srgbClr val="44546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Arial" panose="020B0604020202020204" pitchFamily="34" charset="0"/>
                <a:cs typeface="Arial" panose="020B0604020202020204" pitchFamily="34" charset="0"/>
              </a:rPr>
              <a:t>Key Takeaways</a:t>
            </a:r>
          </a:p>
        </p:txBody>
      </p:sp>
      <p:graphicFrame>
        <p:nvGraphicFramePr>
          <p:cNvPr id="18" name="Table 17">
            <a:extLst>
              <a:ext uri="{FF2B5EF4-FFF2-40B4-BE49-F238E27FC236}">
                <a16:creationId xmlns:a16="http://schemas.microsoft.com/office/drawing/2014/main" id="{91B26A2C-36E0-CB0E-E3F5-4016F5EA631E}"/>
              </a:ext>
            </a:extLst>
          </p:cNvPr>
          <p:cNvGraphicFramePr>
            <a:graphicFrameLocks noGrp="1"/>
          </p:cNvGraphicFramePr>
          <p:nvPr>
            <p:extLst>
              <p:ext uri="{D42A27DB-BD31-4B8C-83A1-F6EECF244321}">
                <p14:modId xmlns:p14="http://schemas.microsoft.com/office/powerpoint/2010/main" val="1227868678"/>
              </p:ext>
            </p:extLst>
          </p:nvPr>
        </p:nvGraphicFramePr>
        <p:xfrm>
          <a:off x="500561" y="4729907"/>
          <a:ext cx="11171491" cy="1629977"/>
        </p:xfrm>
        <a:graphic>
          <a:graphicData uri="http://schemas.openxmlformats.org/drawingml/2006/table">
            <a:tbl>
              <a:tblPr firstRow="1" bandRow="1">
                <a:tableStyleId>{5C22544A-7EE6-4342-B048-85BDC9FD1C3A}</a:tableStyleId>
              </a:tblPr>
              <a:tblGrid>
                <a:gridCol w="5602112">
                  <a:extLst>
                    <a:ext uri="{9D8B030D-6E8A-4147-A177-3AD203B41FA5}">
                      <a16:colId xmlns:a16="http://schemas.microsoft.com/office/drawing/2014/main" val="4123719433"/>
                    </a:ext>
                  </a:extLst>
                </a:gridCol>
                <a:gridCol w="5569379">
                  <a:extLst>
                    <a:ext uri="{9D8B030D-6E8A-4147-A177-3AD203B41FA5}">
                      <a16:colId xmlns:a16="http://schemas.microsoft.com/office/drawing/2014/main" val="1295496110"/>
                    </a:ext>
                  </a:extLst>
                </a:gridCol>
              </a:tblGrid>
              <a:tr h="1629977">
                <a:tc>
                  <a:txBody>
                    <a:bodyPr/>
                    <a:lstStyle/>
                    <a:p>
                      <a:pPr marL="171450" indent="-171450" algn="l" defTabSz="1523696">
                        <a:spcBef>
                          <a:spcPts val="1500"/>
                        </a:spcBef>
                        <a:buFont typeface="Wingdings" panose="05000000000000000000" pitchFamily="2" charset="2"/>
                        <a:buChar char="§"/>
                        <a:defRPr/>
                      </a:pPr>
                      <a:r>
                        <a:rPr lang="en-US" sz="1050" b="0">
                          <a:solidFill>
                            <a:sysClr val="windowText" lastClr="000000"/>
                          </a:solidFill>
                          <a:latin typeface="Gilroy" panose="00000500000000000000"/>
                          <a:ea typeface="Lato" panose="020F0502020204030203" pitchFamily="34" charset="0"/>
                          <a:cs typeface="Lato" panose="020F0502020204030203" pitchFamily="34" charset="0"/>
                        </a:rPr>
                        <a:t>Value creation inception to date has resulted in a +22.4% increase in fair market value vs. total cost (purchase price + closing costs + capex + dispositions)</a:t>
                      </a:r>
                    </a:p>
                    <a:p>
                      <a:pPr marL="171450" indent="-171450" algn="l" defTabSz="1523696">
                        <a:spcBef>
                          <a:spcPts val="1500"/>
                        </a:spcBef>
                        <a:buFont typeface="Wingdings" panose="05000000000000000000" pitchFamily="2" charset="2"/>
                        <a:buChar char="§"/>
                        <a:defRPr/>
                      </a:pPr>
                      <a:r>
                        <a:rPr lang="en-US" sz="1050" b="0">
                          <a:solidFill>
                            <a:sysClr val="windowText" lastClr="000000"/>
                          </a:solidFill>
                          <a:latin typeface="Gilroy" panose="00000500000000000000"/>
                          <a:ea typeface="Lato" panose="020F0502020204030203" pitchFamily="34" charset="0"/>
                          <a:cs typeface="Lato" panose="020F0502020204030203" pitchFamily="34" charset="0"/>
                        </a:rPr>
                        <a:t>Since Inception, the fund has incurred a total of $13.7M in closing costs related to the acquisition of the properties. These closing costs have partially offset the overall value creation amount over the specified period</a:t>
                      </a:r>
                    </a:p>
                    <a:p>
                      <a:pPr marL="171450" indent="-171450" algn="l" defTabSz="1523696">
                        <a:spcBef>
                          <a:spcPts val="1500"/>
                        </a:spcBef>
                        <a:buFont typeface="Wingdings" panose="05000000000000000000" pitchFamily="2" charset="2"/>
                        <a:buChar char="§"/>
                        <a:defRPr/>
                      </a:pPr>
                      <a:r>
                        <a:rPr lang="en-US" sz="1050" b="0">
                          <a:solidFill>
                            <a:sysClr val="windowText" lastClr="000000"/>
                          </a:solidFill>
                          <a:latin typeface="Gilroy" panose="00000500000000000000"/>
                          <a:ea typeface="Lato" panose="020F0502020204030203" pitchFamily="34" charset="0"/>
                          <a:cs typeface="Lato" panose="020F0502020204030203" pitchFamily="34" charset="0"/>
                        </a:rPr>
                        <a:t>All of the Fund’s properties were appraised at least once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indent="-171450">
                        <a:buFont typeface="Wingdings" panose="05000000000000000000" pitchFamily="2" charset="2"/>
                        <a:buChar char="§"/>
                      </a:pPr>
                      <a:r>
                        <a:rPr lang="en-US" sz="1050" b="0">
                          <a:solidFill>
                            <a:schemeClr val="tx1"/>
                          </a:solidFill>
                          <a:latin typeface="Gilroy" panose="00000500000000000000"/>
                          <a:ea typeface="Lato" panose="020F0502020204030203" pitchFamily="34" charset="0"/>
                          <a:cs typeface="Lato" panose="020F0502020204030203" pitchFamily="34" charset="0"/>
                        </a:rPr>
                        <a:t>During Q2-25, 46 properties were appraised for a total appraisal value of $258.6M</a:t>
                      </a:r>
                      <a:endParaRPr lang="en-US" sz="1050" b="0">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buFont typeface="Wingdings" panose="05000000000000000000" pitchFamily="2" charset="2"/>
                        <a:buChar char="§"/>
                      </a:pPr>
                      <a:endParaRPr lang="en-US" sz="1050" b="0">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buFont typeface="Wingdings" panose="05000000000000000000" pitchFamily="2" charset="2"/>
                        <a:buChar char="§"/>
                      </a:pPr>
                      <a:r>
                        <a:rPr lang="en-US" sz="1050" b="0">
                          <a:solidFill>
                            <a:schemeClr val="tx1"/>
                          </a:solidFill>
                          <a:latin typeface="Gilroy" panose="00000500000000000000"/>
                          <a:ea typeface="Lato" panose="020F0502020204030203" pitchFamily="34" charset="0"/>
                          <a:cs typeface="Lato" panose="020F0502020204030203" pitchFamily="34" charset="0"/>
                        </a:rPr>
                        <a:t>The Q2-25 value creation of approximately $2.2M represents appraisal mark-to-market (representing 1% in unrealized appreciation for this sub-set over book value)</a:t>
                      </a:r>
                    </a:p>
                    <a:p>
                      <a:pPr marL="171450" indent="-171450">
                        <a:buFont typeface="Wingdings" panose="05000000000000000000" pitchFamily="2" charset="2"/>
                        <a:buChar char="§"/>
                      </a:pPr>
                      <a:endParaRPr lang="en-US" sz="1050" b="0">
                        <a:solidFill>
                          <a:schemeClr val="tx1"/>
                        </a:solidFill>
                        <a:latin typeface="Gilroy" panose="00000500000000000000"/>
                        <a:ea typeface="Lato" panose="020F0502020204030203" pitchFamily="34" charset="0"/>
                        <a:cs typeface="Lato" panose="020F0502020204030203" pitchFamily="34" charset="0"/>
                      </a:endParaRPr>
                    </a:p>
                    <a:p>
                      <a:endParaRPr lang="en-US" sz="1050" b="1">
                        <a:solidFill>
                          <a:schemeClr val="tx1"/>
                        </a:solidFill>
                        <a:latin typeface="Gilroy" panose="00000500000000000000"/>
                        <a:ea typeface="Lato" panose="020F0502020204030203" pitchFamily="34" charset="0"/>
                        <a:cs typeface="Lato" panose="020F0502020204030203" pitchFamily="34" charset="0"/>
                      </a:endParaRPr>
                    </a:p>
                    <a:p>
                      <a:endParaRPr lang="en-US" sz="1050" b="1">
                        <a:solidFill>
                          <a:schemeClr val="tx1"/>
                        </a:solidFill>
                        <a:latin typeface="Gilroy" panose="00000500000000000000"/>
                        <a:ea typeface="Lato" panose="020F0502020204030203" pitchFamily="34" charset="0"/>
                        <a:cs typeface="Lato" panose="020F050202020403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919335705"/>
                  </a:ext>
                </a:extLst>
              </a:tr>
            </a:tbl>
          </a:graphicData>
        </a:graphic>
      </p:graphicFrame>
      <p:pic>
        <p:nvPicPr>
          <p:cNvPr id="9" name="Picture 8">
            <a:extLst>
              <a:ext uri="{FF2B5EF4-FFF2-40B4-BE49-F238E27FC236}">
                <a16:creationId xmlns:a16="http://schemas.microsoft.com/office/drawing/2014/main" id="{C05D21DE-8406-D8BE-D3A9-C8A6D65D474C}"/>
              </a:ext>
            </a:extLst>
          </p:cNvPr>
          <p:cNvPicPr>
            <a:picLocks noChangeAspect="1"/>
          </p:cNvPicPr>
          <p:nvPr/>
        </p:nvPicPr>
        <p:blipFill>
          <a:blip r:embed="rId3"/>
          <a:stretch>
            <a:fillRect/>
          </a:stretch>
        </p:blipFill>
        <p:spPr>
          <a:xfrm>
            <a:off x="445691" y="1377698"/>
            <a:ext cx="5650309" cy="2759867"/>
          </a:xfrm>
          <a:prstGeom prst="rect">
            <a:avLst/>
          </a:prstGeom>
        </p:spPr>
      </p:pic>
      <p:pic>
        <p:nvPicPr>
          <p:cNvPr id="5" name="Picture 4">
            <a:extLst>
              <a:ext uri="{FF2B5EF4-FFF2-40B4-BE49-F238E27FC236}">
                <a16:creationId xmlns:a16="http://schemas.microsoft.com/office/drawing/2014/main" id="{800DF18F-1065-0602-BBE6-2DC57E16FAD7}"/>
              </a:ext>
            </a:extLst>
          </p:cNvPr>
          <p:cNvPicPr>
            <a:picLocks noChangeAspect="1"/>
          </p:cNvPicPr>
          <p:nvPr/>
        </p:nvPicPr>
        <p:blipFill>
          <a:blip r:embed="rId4"/>
          <a:stretch>
            <a:fillRect/>
          </a:stretch>
        </p:blipFill>
        <p:spPr>
          <a:xfrm>
            <a:off x="6025942" y="1377698"/>
            <a:ext cx="6166058" cy="2577614"/>
          </a:xfrm>
          <a:prstGeom prst="rect">
            <a:avLst/>
          </a:prstGeom>
        </p:spPr>
      </p:pic>
      <p:pic>
        <p:nvPicPr>
          <p:cNvPr id="15" name="Picture 14">
            <a:extLst>
              <a:ext uri="{FF2B5EF4-FFF2-40B4-BE49-F238E27FC236}">
                <a16:creationId xmlns:a16="http://schemas.microsoft.com/office/drawing/2014/main" id="{9B5FC7BC-C606-D9BF-92FC-04934A656BFD}"/>
              </a:ext>
            </a:extLst>
          </p:cNvPr>
          <p:cNvPicPr>
            <a:picLocks noChangeAspect="1"/>
          </p:cNvPicPr>
          <p:nvPr/>
        </p:nvPicPr>
        <p:blipFill>
          <a:blip r:embed="rId5"/>
          <a:stretch>
            <a:fillRect/>
          </a:stretch>
        </p:blipFill>
        <p:spPr>
          <a:xfrm>
            <a:off x="153680" y="1342249"/>
            <a:ext cx="5736757" cy="2737305"/>
          </a:xfrm>
          <a:prstGeom prst="rect">
            <a:avLst/>
          </a:prstGeom>
        </p:spPr>
      </p:pic>
    </p:spTree>
    <p:extLst>
      <p:ext uri="{BB962C8B-B14F-4D97-AF65-F5344CB8AC3E}">
        <p14:creationId xmlns:p14="http://schemas.microsoft.com/office/powerpoint/2010/main" val="3189280314"/>
      </p:ext>
    </p:extLst>
  </p:cSld>
  <p:clrMapOvr>
    <a:masterClrMapping/>
  </p:clrMapOvr>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D0125-21DE-9B25-36C0-12EBB3AE51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E23E9-520B-51C4-63D9-40A4B2296FD0}"/>
              </a:ext>
            </a:extLst>
          </p:cNvPr>
          <p:cNvSpPr>
            <a:spLocks noGrp="1"/>
          </p:cNvSpPr>
          <p:nvPr>
            <p:ph type="title"/>
          </p:nvPr>
        </p:nvSpPr>
        <p:spPr/>
        <p:txBody>
          <a:bodyPr/>
          <a:lstStyle/>
          <a:p>
            <a:r>
              <a:rPr lang="en-US"/>
              <a:t>Valuation Summary – FMV Summary over Time ($M)</a:t>
            </a:r>
          </a:p>
        </p:txBody>
      </p:sp>
      <p:pic>
        <p:nvPicPr>
          <p:cNvPr id="7" name="Picture 6">
            <a:extLst>
              <a:ext uri="{FF2B5EF4-FFF2-40B4-BE49-F238E27FC236}">
                <a16:creationId xmlns:a16="http://schemas.microsoft.com/office/drawing/2014/main" id="{8D2CF1A0-B56F-E74D-9071-BF19ED8D7EC9}"/>
              </a:ext>
            </a:extLst>
          </p:cNvPr>
          <p:cNvPicPr>
            <a:picLocks noChangeAspect="1"/>
          </p:cNvPicPr>
          <p:nvPr/>
        </p:nvPicPr>
        <p:blipFill>
          <a:blip r:embed="rId2"/>
          <a:stretch>
            <a:fillRect/>
          </a:stretch>
        </p:blipFill>
        <p:spPr>
          <a:xfrm>
            <a:off x="624038" y="2010354"/>
            <a:ext cx="10834992" cy="3086160"/>
          </a:xfrm>
          <a:prstGeom prst="rect">
            <a:avLst/>
          </a:prstGeom>
        </p:spPr>
      </p:pic>
    </p:spTree>
    <p:extLst>
      <p:ext uri="{BB962C8B-B14F-4D97-AF65-F5344CB8AC3E}">
        <p14:creationId xmlns:p14="http://schemas.microsoft.com/office/powerpoint/2010/main" val="2627017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4C4B76-1FF1-6E16-35FF-13DA6555B044}"/>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EEA7810-6EF2-4F20-1546-A8584516EDF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316998-C0B4-E0ED-EAA0-D8B7665BF3B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80FA32-B4C3-307A-864C-A023BB40A78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0" name="Title 9">
            <a:extLst>
              <a:ext uri="{FF2B5EF4-FFF2-40B4-BE49-F238E27FC236}">
                <a16:creationId xmlns:a16="http://schemas.microsoft.com/office/drawing/2014/main" id="{BD98A36A-1648-00AD-194A-E5D64FA1CBE2}"/>
              </a:ext>
            </a:extLst>
          </p:cNvPr>
          <p:cNvSpPr>
            <a:spLocks noGrp="1"/>
          </p:cNvSpPr>
          <p:nvPr>
            <p:ph type="title"/>
          </p:nvPr>
        </p:nvSpPr>
        <p:spPr>
          <a:xfrm>
            <a:off x="732970" y="454285"/>
            <a:ext cx="10072437" cy="685481"/>
          </a:xfrm>
        </p:spPr>
        <p:txBody>
          <a:bodyPr>
            <a:normAutofit/>
          </a:bodyPr>
          <a:lstStyle/>
          <a:p>
            <a:r>
              <a:rPr lang="en-US" sz="2400"/>
              <a:t>Same Store Analysis – Market Comparison</a:t>
            </a:r>
          </a:p>
        </p:txBody>
      </p:sp>
      <p:sp>
        <p:nvSpPr>
          <p:cNvPr id="30" name="TextBox 29">
            <a:extLst>
              <a:ext uri="{FF2B5EF4-FFF2-40B4-BE49-F238E27FC236}">
                <a16:creationId xmlns:a16="http://schemas.microsoft.com/office/drawing/2014/main" id="{EA3AB53C-8550-1A18-3746-BC80A633F246}"/>
              </a:ext>
            </a:extLst>
          </p:cNvPr>
          <p:cNvSpPr txBox="1"/>
          <p:nvPr/>
        </p:nvSpPr>
        <p:spPr>
          <a:xfrm>
            <a:off x="561984" y="6190698"/>
            <a:ext cx="7638594" cy="553998"/>
          </a:xfrm>
          <a:prstGeom prst="rect">
            <a:avLst/>
          </a:prstGeom>
          <a:noFill/>
        </p:spPr>
        <p:txBody>
          <a:bodyPr wrap="square" rtlCol="0">
            <a:spAutoFit/>
          </a:bodyPr>
          <a:lstStyle/>
          <a:p>
            <a:r>
              <a:rPr lang="en-US" sz="1000">
                <a:solidFill>
                  <a:srgbClr val="44546A"/>
                </a:solidFill>
              </a:rPr>
              <a:t>*</a:t>
            </a:r>
            <a:r>
              <a:rPr lang="en-US" sz="1000" b="1" u="sng">
                <a:solidFill>
                  <a:srgbClr val="44546A"/>
                </a:solidFill>
              </a:rPr>
              <a:t>Note</a:t>
            </a:r>
            <a:r>
              <a:rPr lang="en-US" sz="1000">
                <a:solidFill>
                  <a:srgbClr val="44546A"/>
                </a:solidFill>
              </a:rPr>
              <a:t>: </a:t>
            </a:r>
          </a:p>
          <a:p>
            <a:r>
              <a:rPr lang="en-US" sz="1000">
                <a:solidFill>
                  <a:srgbClr val="44546A"/>
                </a:solidFill>
              </a:rPr>
              <a:t>   - Physical Occupancy adjusts for tenants who are in spaces but not currently paying </a:t>
            </a:r>
            <a:r>
              <a:rPr lang="en-US" sz="1000">
                <a:solidFill>
                  <a:srgbClr val="44546A"/>
                </a:solidFill>
                <a:latin typeface="Gilroy" panose="00000500000000000000"/>
              </a:rPr>
              <a:t>prior quarters</a:t>
            </a:r>
          </a:p>
          <a:p>
            <a:r>
              <a:rPr lang="en-US" sz="1000">
                <a:solidFill>
                  <a:srgbClr val="44546A"/>
                </a:solidFill>
                <a:latin typeface="Gilroy" panose="00000500000000000000"/>
              </a:rPr>
              <a:t>   - Includes all properties owned by the Fund as of Q1-2025</a:t>
            </a:r>
            <a:endParaRPr lang="en-US" sz="1000">
              <a:solidFill>
                <a:srgbClr val="44546A"/>
              </a:solidFill>
            </a:endParaRPr>
          </a:p>
        </p:txBody>
      </p:sp>
      <p:sp>
        <p:nvSpPr>
          <p:cNvPr id="4" name="TextBox 3">
            <a:extLst>
              <a:ext uri="{FF2B5EF4-FFF2-40B4-BE49-F238E27FC236}">
                <a16:creationId xmlns:a16="http://schemas.microsoft.com/office/drawing/2014/main" id="{C9140B58-28E7-85A5-7EBB-036FF9EDE7C0}"/>
              </a:ext>
            </a:extLst>
          </p:cNvPr>
          <p:cNvSpPr txBox="1"/>
          <p:nvPr/>
        </p:nvSpPr>
        <p:spPr>
          <a:xfrm>
            <a:off x="9465638" y="261822"/>
            <a:ext cx="1993392" cy="1200329"/>
          </a:xfrm>
          <a:prstGeom prst="rect">
            <a:avLst/>
          </a:prstGeom>
          <a:solidFill>
            <a:srgbClr val="FFFF00"/>
          </a:solidFill>
          <a:ln>
            <a:solidFill>
              <a:srgbClr val="FFFF00"/>
            </a:solidFill>
          </a:ln>
        </p:spPr>
        <p:txBody>
          <a:bodyPr wrap="square" rtlCol="0">
            <a:spAutoFit/>
          </a:bodyPr>
          <a:lstStyle/>
          <a:p>
            <a:pPr algn="ctr"/>
            <a:r>
              <a:rPr lang="en-US"/>
              <a:t>Still need to provide more context and commentary</a:t>
            </a:r>
          </a:p>
        </p:txBody>
      </p:sp>
      <p:graphicFrame>
        <p:nvGraphicFramePr>
          <p:cNvPr id="10" name="Object 9">
            <a:extLst>
              <a:ext uri="{FF2B5EF4-FFF2-40B4-BE49-F238E27FC236}">
                <a16:creationId xmlns:a16="http://schemas.microsoft.com/office/drawing/2014/main" id="{6DE46EFA-A82A-5C59-ADAC-0709C9EF0CFA}"/>
              </a:ext>
            </a:extLst>
          </p:cNvPr>
          <p:cNvGraphicFramePr>
            <a:graphicFrameLocks noChangeAspect="1"/>
          </p:cNvGraphicFramePr>
          <p:nvPr>
            <p:extLst>
              <p:ext uri="{D42A27DB-BD31-4B8C-83A1-F6EECF244321}">
                <p14:modId xmlns:p14="http://schemas.microsoft.com/office/powerpoint/2010/main" val="1229037113"/>
              </p:ext>
            </p:extLst>
          </p:nvPr>
        </p:nvGraphicFramePr>
        <p:xfrm>
          <a:off x="12607470" y="2795243"/>
          <a:ext cx="10883696" cy="2406403"/>
        </p:xfrm>
        <a:graphic>
          <a:graphicData uri="http://schemas.openxmlformats.org/presentationml/2006/ole">
            <mc:AlternateContent xmlns:mc="http://schemas.openxmlformats.org/markup-compatibility/2006">
              <mc:Choice xmlns:v="urn:schemas-microsoft-com:vml" Requires="v">
                <p:oleObj name="Worksheet" r:id="rId4" imgW="8185212" imgH="1809881" progId="Excel.Sheet.12">
                  <p:embed/>
                </p:oleObj>
              </mc:Choice>
              <mc:Fallback>
                <p:oleObj name="Worksheet" r:id="rId4" imgW="8185212" imgH="1809881" progId="Excel.Sheet.12">
                  <p:embed/>
                  <p:pic>
                    <p:nvPicPr>
                      <p:cNvPr id="10" name="Object 9">
                        <a:extLst>
                          <a:ext uri="{FF2B5EF4-FFF2-40B4-BE49-F238E27FC236}">
                            <a16:creationId xmlns:a16="http://schemas.microsoft.com/office/drawing/2014/main" id="{6DE46EFA-A82A-5C59-ADAC-0709C9EF0CFA}"/>
                          </a:ext>
                        </a:extLst>
                      </p:cNvPr>
                      <p:cNvPicPr/>
                      <p:nvPr/>
                    </p:nvPicPr>
                    <p:blipFill>
                      <a:blip r:embed="rId5"/>
                      <a:stretch>
                        <a:fillRect/>
                      </a:stretch>
                    </p:blipFill>
                    <p:spPr>
                      <a:xfrm>
                        <a:off x="12607470" y="2795243"/>
                        <a:ext cx="10883696" cy="2406403"/>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89906A5C-4C38-9C96-24DA-8557BD10A0D4}"/>
              </a:ext>
            </a:extLst>
          </p:cNvPr>
          <p:cNvGraphicFramePr>
            <a:graphicFrameLocks noChangeAspect="1"/>
          </p:cNvGraphicFramePr>
          <p:nvPr>
            <p:extLst>
              <p:ext uri="{D42A27DB-BD31-4B8C-83A1-F6EECF244321}">
                <p14:modId xmlns:p14="http://schemas.microsoft.com/office/powerpoint/2010/main" val="538518192"/>
              </p:ext>
            </p:extLst>
          </p:nvPr>
        </p:nvGraphicFramePr>
        <p:xfrm>
          <a:off x="765801" y="1517125"/>
          <a:ext cx="7230959" cy="1513983"/>
        </p:xfrm>
        <a:graphic>
          <a:graphicData uri="http://schemas.openxmlformats.org/presentationml/2006/ole">
            <mc:AlternateContent xmlns:mc="http://schemas.openxmlformats.org/markup-compatibility/2006">
              <mc:Choice xmlns:v="urn:schemas-microsoft-com:vml" Requires="v">
                <p:oleObj name="Microsoft Excel Worksheet" r:id="rId6" imgW="8128000" imgH="1701800" progId="">
                  <p:embed/>
                </p:oleObj>
              </mc:Choice>
              <mc:Fallback>
                <p:oleObj name="Microsoft Excel Worksheet" r:id="rId6" imgW="8128000" imgH="1701800" progId="">
                  <p:embed/>
                  <p:pic>
                    <p:nvPicPr>
                      <p:cNvPr id="8" name="Object 7">
                        <a:extLst>
                          <a:ext uri="{FF2B5EF4-FFF2-40B4-BE49-F238E27FC236}">
                            <a16:creationId xmlns:a16="http://schemas.microsoft.com/office/drawing/2014/main" id="{89906A5C-4C38-9C96-24DA-8557BD10A0D4}"/>
                          </a:ext>
                        </a:extLst>
                      </p:cNvPr>
                      <p:cNvPicPr/>
                      <p:nvPr/>
                    </p:nvPicPr>
                    <p:blipFill>
                      <a:blip r:embed="rId7"/>
                      <a:stretch>
                        <a:fillRect/>
                      </a:stretch>
                    </p:blipFill>
                    <p:spPr>
                      <a:xfrm>
                        <a:off x="765801" y="1517125"/>
                        <a:ext cx="7230959" cy="1513983"/>
                      </a:xfrm>
                      <a:prstGeom prst="rect">
                        <a:avLst/>
                      </a:prstGeom>
                    </p:spPr>
                  </p:pic>
                </p:oleObj>
              </mc:Fallback>
            </mc:AlternateContent>
          </a:graphicData>
        </a:graphic>
      </p:graphicFrame>
    </p:spTree>
    <p:extLst>
      <p:ext uri="{BB962C8B-B14F-4D97-AF65-F5344CB8AC3E}">
        <p14:creationId xmlns:p14="http://schemas.microsoft.com/office/powerpoint/2010/main" val="2351836242"/>
      </p:ext>
    </p:extLst>
  </p:cSld>
  <p:clrMapOvr>
    <a:masterClrMapping/>
  </p:clrMapOvr>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FC6182D-DA79-DD15-3577-337A91AF82C2}"/>
            </a:ext>
          </a:extLst>
        </p:cNvPr>
        <p:cNvGrpSpPr/>
        <p:nvPr/>
      </p:nvGrpSpPr>
      <p:grpSpPr>
        <a:xfrm>
          <a:off x="0" y="0"/>
          <a:ext cx="0" cy="0"/>
          <a:chOff x="0" y="0"/>
          <a:chExt cx="0" cy="0"/>
        </a:xfrm>
      </p:grpSpPr>
      <p:graphicFrame>
        <p:nvGraphicFramePr>
          <p:cNvPr id="35" name="Object 34">
            <a:extLst>
              <a:ext uri="{FF2B5EF4-FFF2-40B4-BE49-F238E27FC236}">
                <a16:creationId xmlns:a16="http://schemas.microsoft.com/office/drawing/2014/main" id="{651AF135-8644-1448-58BF-04503A31CF50}"/>
              </a:ext>
            </a:extLst>
          </p:cNvPr>
          <p:cNvGraphicFramePr>
            <a:graphicFrameLocks noChangeAspect="1"/>
          </p:cNvGraphicFramePr>
          <p:nvPr>
            <p:extLst>
              <p:ext uri="{D42A27DB-BD31-4B8C-83A1-F6EECF244321}">
                <p14:modId xmlns:p14="http://schemas.microsoft.com/office/powerpoint/2010/main" val="3472932147"/>
              </p:ext>
            </p:extLst>
          </p:nvPr>
        </p:nvGraphicFramePr>
        <p:xfrm>
          <a:off x="732970" y="1854721"/>
          <a:ext cx="9499600" cy="1701800"/>
        </p:xfrm>
        <a:graphic>
          <a:graphicData uri="http://schemas.openxmlformats.org/presentationml/2006/ole">
            <mc:AlternateContent xmlns:mc="http://schemas.openxmlformats.org/markup-compatibility/2006">
              <mc:Choice xmlns:v="urn:schemas-microsoft-com:vml" Requires="v">
                <p:oleObj name="Microsoft Excel Worksheet" r:id="rId3" imgW="9499600" imgH="1701800" progId="">
                  <p:embed/>
                </p:oleObj>
              </mc:Choice>
              <mc:Fallback>
                <p:oleObj name="Microsoft Excel Worksheet" r:id="rId3" imgW="9499600" imgH="1701800" progId="">
                  <p:embed/>
                  <p:pic>
                    <p:nvPicPr>
                      <p:cNvPr id="35" name="Object 34">
                        <a:extLst>
                          <a:ext uri="{FF2B5EF4-FFF2-40B4-BE49-F238E27FC236}">
                            <a16:creationId xmlns:a16="http://schemas.microsoft.com/office/drawing/2014/main" id="{651AF135-8644-1448-58BF-04503A31CF50}"/>
                          </a:ext>
                        </a:extLst>
                      </p:cNvPr>
                      <p:cNvPicPr/>
                      <p:nvPr/>
                    </p:nvPicPr>
                    <p:blipFill>
                      <a:blip r:embed="rId4"/>
                      <a:stretch>
                        <a:fillRect/>
                      </a:stretch>
                    </p:blipFill>
                    <p:spPr>
                      <a:xfrm>
                        <a:off x="732970" y="1854721"/>
                        <a:ext cx="9499600" cy="1701800"/>
                      </a:xfrm>
                      <a:prstGeom prst="rect">
                        <a:avLst/>
                      </a:prstGeom>
                    </p:spPr>
                  </p:pic>
                </p:oleObj>
              </mc:Fallback>
            </mc:AlternateContent>
          </a:graphicData>
        </a:graphic>
      </p:graphicFrame>
      <p:cxnSp>
        <p:nvCxnSpPr>
          <p:cNvPr id="6" name="Straight Connector 5">
            <a:extLst>
              <a:ext uri="{FF2B5EF4-FFF2-40B4-BE49-F238E27FC236}">
                <a16:creationId xmlns:a16="http://schemas.microsoft.com/office/drawing/2014/main" id="{DFB83A4D-B0D0-2077-EBCB-3D15447CE88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EDC0297-BDEE-CF4B-7A89-D77ED6DD55D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12D96C8-6EA4-C79D-0986-1B7D05C3CEA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0" name="Title 9">
            <a:extLst>
              <a:ext uri="{FF2B5EF4-FFF2-40B4-BE49-F238E27FC236}">
                <a16:creationId xmlns:a16="http://schemas.microsoft.com/office/drawing/2014/main" id="{7C28D4EC-1A69-B08F-F130-1394364D40B1}"/>
              </a:ext>
            </a:extLst>
          </p:cNvPr>
          <p:cNvSpPr>
            <a:spLocks noGrp="1"/>
          </p:cNvSpPr>
          <p:nvPr>
            <p:ph type="title"/>
          </p:nvPr>
        </p:nvSpPr>
        <p:spPr>
          <a:xfrm>
            <a:off x="732970" y="454285"/>
            <a:ext cx="10072437" cy="685481"/>
          </a:xfrm>
        </p:spPr>
        <p:txBody>
          <a:bodyPr>
            <a:normAutofit/>
          </a:bodyPr>
          <a:lstStyle/>
          <a:p>
            <a:r>
              <a:rPr lang="en-US" sz="2400"/>
              <a:t>Same Store Analysis – Market Comparison</a:t>
            </a:r>
          </a:p>
        </p:txBody>
      </p:sp>
      <p:sp>
        <p:nvSpPr>
          <p:cNvPr id="30" name="TextBox 29">
            <a:extLst>
              <a:ext uri="{FF2B5EF4-FFF2-40B4-BE49-F238E27FC236}">
                <a16:creationId xmlns:a16="http://schemas.microsoft.com/office/drawing/2014/main" id="{83A6ECC0-AC25-4CB5-61CB-D672A2DEB2AA}"/>
              </a:ext>
            </a:extLst>
          </p:cNvPr>
          <p:cNvSpPr txBox="1"/>
          <p:nvPr/>
        </p:nvSpPr>
        <p:spPr>
          <a:xfrm>
            <a:off x="561984" y="6190698"/>
            <a:ext cx="7638594" cy="553998"/>
          </a:xfrm>
          <a:prstGeom prst="rect">
            <a:avLst/>
          </a:prstGeom>
          <a:noFill/>
        </p:spPr>
        <p:txBody>
          <a:bodyPr wrap="square" rtlCol="0">
            <a:spAutoFit/>
          </a:bodyPr>
          <a:lstStyle/>
          <a:p>
            <a:r>
              <a:rPr lang="en-US" sz="1000">
                <a:solidFill>
                  <a:srgbClr val="44546A"/>
                </a:solidFill>
              </a:rPr>
              <a:t>*</a:t>
            </a:r>
            <a:r>
              <a:rPr lang="en-US" sz="1000" b="1" u="sng">
                <a:solidFill>
                  <a:srgbClr val="44546A"/>
                </a:solidFill>
              </a:rPr>
              <a:t>Note</a:t>
            </a:r>
            <a:r>
              <a:rPr lang="en-US" sz="1000">
                <a:solidFill>
                  <a:srgbClr val="44546A"/>
                </a:solidFill>
              </a:rPr>
              <a:t>: </a:t>
            </a:r>
          </a:p>
          <a:p>
            <a:r>
              <a:rPr lang="en-US" sz="1000">
                <a:solidFill>
                  <a:srgbClr val="44546A"/>
                </a:solidFill>
              </a:rPr>
              <a:t>   - Physical Occupancy adjusts for tenants who are in spaces but not currently paying </a:t>
            </a:r>
            <a:r>
              <a:rPr lang="en-US" sz="1000">
                <a:solidFill>
                  <a:srgbClr val="44546A"/>
                </a:solidFill>
                <a:latin typeface="Gilroy" panose="00000500000000000000"/>
              </a:rPr>
              <a:t>prior quarters</a:t>
            </a:r>
          </a:p>
          <a:p>
            <a:r>
              <a:rPr lang="en-US" sz="1000">
                <a:solidFill>
                  <a:srgbClr val="44546A"/>
                </a:solidFill>
                <a:latin typeface="Gilroy" panose="00000500000000000000"/>
              </a:rPr>
              <a:t>   - Includes all properties owned by the Fund as of Q1-2025</a:t>
            </a:r>
            <a:endParaRPr lang="en-US" sz="1000">
              <a:solidFill>
                <a:srgbClr val="44546A"/>
              </a:solidFill>
            </a:endParaRPr>
          </a:p>
        </p:txBody>
      </p:sp>
      <p:sp>
        <p:nvSpPr>
          <p:cNvPr id="4" name="TextBox 3">
            <a:extLst>
              <a:ext uri="{FF2B5EF4-FFF2-40B4-BE49-F238E27FC236}">
                <a16:creationId xmlns:a16="http://schemas.microsoft.com/office/drawing/2014/main" id="{3014EC42-08AC-FD8C-CE71-BFB9CE37210B}"/>
              </a:ext>
            </a:extLst>
          </p:cNvPr>
          <p:cNvSpPr txBox="1"/>
          <p:nvPr/>
        </p:nvSpPr>
        <p:spPr>
          <a:xfrm>
            <a:off x="9465638" y="261822"/>
            <a:ext cx="1993392" cy="1200329"/>
          </a:xfrm>
          <a:prstGeom prst="rect">
            <a:avLst/>
          </a:prstGeom>
          <a:solidFill>
            <a:srgbClr val="FFFF00"/>
          </a:solidFill>
          <a:ln>
            <a:solidFill>
              <a:srgbClr val="FFFF00"/>
            </a:solidFill>
          </a:ln>
        </p:spPr>
        <p:txBody>
          <a:bodyPr wrap="square" rtlCol="0">
            <a:spAutoFit/>
          </a:bodyPr>
          <a:lstStyle/>
          <a:p>
            <a:pPr algn="ctr"/>
            <a:r>
              <a:rPr lang="en-US"/>
              <a:t>Still need to provide more context and commentary</a:t>
            </a:r>
          </a:p>
        </p:txBody>
      </p:sp>
      <p:sp>
        <p:nvSpPr>
          <p:cNvPr id="12" name="Isosceles Triangle 12">
            <a:extLst>
              <a:ext uri="{FF2B5EF4-FFF2-40B4-BE49-F238E27FC236}">
                <a16:creationId xmlns:a16="http://schemas.microsoft.com/office/drawing/2014/main" id="{6240A0FB-7F05-4274-ADFB-398494B0B536}"/>
              </a:ext>
            </a:extLst>
          </p:cNvPr>
          <p:cNvSpPr/>
          <p:nvPr/>
        </p:nvSpPr>
        <p:spPr>
          <a:xfrm flipV="1">
            <a:off x="8281735" y="2932433"/>
            <a:ext cx="177227" cy="142261"/>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4">
            <a:extLst>
              <a:ext uri="{FF2B5EF4-FFF2-40B4-BE49-F238E27FC236}">
                <a16:creationId xmlns:a16="http://schemas.microsoft.com/office/drawing/2014/main" id="{B8DC1AF0-DAE3-FB73-0AD1-A890A0A6FCCC}"/>
              </a:ext>
            </a:extLst>
          </p:cNvPr>
          <p:cNvSpPr/>
          <p:nvPr/>
        </p:nvSpPr>
        <p:spPr>
          <a:xfrm>
            <a:off x="8281450" y="2294771"/>
            <a:ext cx="177227" cy="152400"/>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4">
            <a:extLst>
              <a:ext uri="{FF2B5EF4-FFF2-40B4-BE49-F238E27FC236}">
                <a16:creationId xmlns:a16="http://schemas.microsoft.com/office/drawing/2014/main" id="{685D8694-C4F3-AE5A-F289-C714FD5CA9F4}"/>
              </a:ext>
            </a:extLst>
          </p:cNvPr>
          <p:cNvSpPr/>
          <p:nvPr/>
        </p:nvSpPr>
        <p:spPr>
          <a:xfrm>
            <a:off x="8281450" y="2496071"/>
            <a:ext cx="177227" cy="152400"/>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4">
            <a:extLst>
              <a:ext uri="{FF2B5EF4-FFF2-40B4-BE49-F238E27FC236}">
                <a16:creationId xmlns:a16="http://schemas.microsoft.com/office/drawing/2014/main" id="{3A9A2F27-6793-538B-BC1F-4AEFBACD407E}"/>
              </a:ext>
            </a:extLst>
          </p:cNvPr>
          <p:cNvSpPr/>
          <p:nvPr/>
        </p:nvSpPr>
        <p:spPr>
          <a:xfrm>
            <a:off x="8281450" y="2700181"/>
            <a:ext cx="177227" cy="152400"/>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4">
            <a:extLst>
              <a:ext uri="{FF2B5EF4-FFF2-40B4-BE49-F238E27FC236}">
                <a16:creationId xmlns:a16="http://schemas.microsoft.com/office/drawing/2014/main" id="{6E3CAEF9-262C-D704-4060-333DEC488F0E}"/>
              </a:ext>
            </a:extLst>
          </p:cNvPr>
          <p:cNvSpPr/>
          <p:nvPr/>
        </p:nvSpPr>
        <p:spPr>
          <a:xfrm>
            <a:off x="8281449" y="3097805"/>
            <a:ext cx="177227" cy="152400"/>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12">
            <a:extLst>
              <a:ext uri="{FF2B5EF4-FFF2-40B4-BE49-F238E27FC236}">
                <a16:creationId xmlns:a16="http://schemas.microsoft.com/office/drawing/2014/main" id="{6C2BE2CD-B255-0D8F-767F-1E60B658D20B}"/>
              </a:ext>
            </a:extLst>
          </p:cNvPr>
          <p:cNvSpPr/>
          <p:nvPr/>
        </p:nvSpPr>
        <p:spPr>
          <a:xfrm flipV="1">
            <a:off x="5919059" y="2924978"/>
            <a:ext cx="177227" cy="142261"/>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4">
            <a:extLst>
              <a:ext uri="{FF2B5EF4-FFF2-40B4-BE49-F238E27FC236}">
                <a16:creationId xmlns:a16="http://schemas.microsoft.com/office/drawing/2014/main" id="{38CBF9D6-4E92-4D39-80D8-D8440EAE066D}"/>
              </a:ext>
            </a:extLst>
          </p:cNvPr>
          <p:cNvSpPr/>
          <p:nvPr/>
        </p:nvSpPr>
        <p:spPr>
          <a:xfrm>
            <a:off x="5918774" y="2692726"/>
            <a:ext cx="177227" cy="152400"/>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12">
            <a:extLst>
              <a:ext uri="{FF2B5EF4-FFF2-40B4-BE49-F238E27FC236}">
                <a16:creationId xmlns:a16="http://schemas.microsoft.com/office/drawing/2014/main" id="{654D1033-9BCA-1AD9-D6AA-50A1EBF1A04A}"/>
              </a:ext>
            </a:extLst>
          </p:cNvPr>
          <p:cNvSpPr/>
          <p:nvPr/>
        </p:nvSpPr>
        <p:spPr>
          <a:xfrm flipV="1">
            <a:off x="5918773" y="2310261"/>
            <a:ext cx="177227" cy="142261"/>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12">
            <a:extLst>
              <a:ext uri="{FF2B5EF4-FFF2-40B4-BE49-F238E27FC236}">
                <a16:creationId xmlns:a16="http://schemas.microsoft.com/office/drawing/2014/main" id="{48AE8288-A9DB-A45B-2B44-5A1054EB47B9}"/>
              </a:ext>
            </a:extLst>
          </p:cNvPr>
          <p:cNvSpPr/>
          <p:nvPr/>
        </p:nvSpPr>
        <p:spPr>
          <a:xfrm flipV="1">
            <a:off x="5918773" y="2511825"/>
            <a:ext cx="177227" cy="142261"/>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12">
            <a:extLst>
              <a:ext uri="{FF2B5EF4-FFF2-40B4-BE49-F238E27FC236}">
                <a16:creationId xmlns:a16="http://schemas.microsoft.com/office/drawing/2014/main" id="{7B37AC49-8A63-D3DF-128D-52A909C0336D}"/>
              </a:ext>
            </a:extLst>
          </p:cNvPr>
          <p:cNvSpPr/>
          <p:nvPr/>
        </p:nvSpPr>
        <p:spPr>
          <a:xfrm flipV="1">
            <a:off x="5918773" y="3123430"/>
            <a:ext cx="177227" cy="142261"/>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12">
            <a:extLst>
              <a:ext uri="{FF2B5EF4-FFF2-40B4-BE49-F238E27FC236}">
                <a16:creationId xmlns:a16="http://schemas.microsoft.com/office/drawing/2014/main" id="{186B5CAB-CA5A-A8F3-255F-A8D26E454BB7}"/>
              </a:ext>
            </a:extLst>
          </p:cNvPr>
          <p:cNvSpPr/>
          <p:nvPr/>
        </p:nvSpPr>
        <p:spPr>
          <a:xfrm flipV="1">
            <a:off x="3733326" y="2932433"/>
            <a:ext cx="177227" cy="142261"/>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4">
            <a:extLst>
              <a:ext uri="{FF2B5EF4-FFF2-40B4-BE49-F238E27FC236}">
                <a16:creationId xmlns:a16="http://schemas.microsoft.com/office/drawing/2014/main" id="{7D1C5A49-F517-712D-1EE2-49CDBD466BC5}"/>
              </a:ext>
            </a:extLst>
          </p:cNvPr>
          <p:cNvSpPr/>
          <p:nvPr/>
        </p:nvSpPr>
        <p:spPr>
          <a:xfrm>
            <a:off x="3733041" y="2294771"/>
            <a:ext cx="177227" cy="152400"/>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4">
            <a:extLst>
              <a:ext uri="{FF2B5EF4-FFF2-40B4-BE49-F238E27FC236}">
                <a16:creationId xmlns:a16="http://schemas.microsoft.com/office/drawing/2014/main" id="{88C60BA7-4C9D-9C11-E1F1-31D83BC6F048}"/>
              </a:ext>
            </a:extLst>
          </p:cNvPr>
          <p:cNvSpPr/>
          <p:nvPr/>
        </p:nvSpPr>
        <p:spPr>
          <a:xfrm>
            <a:off x="3733041" y="2496071"/>
            <a:ext cx="177227" cy="152400"/>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4">
            <a:extLst>
              <a:ext uri="{FF2B5EF4-FFF2-40B4-BE49-F238E27FC236}">
                <a16:creationId xmlns:a16="http://schemas.microsoft.com/office/drawing/2014/main" id="{68C44AA2-DCD5-B1E4-5E81-1A190CBD4A7F}"/>
              </a:ext>
            </a:extLst>
          </p:cNvPr>
          <p:cNvSpPr/>
          <p:nvPr/>
        </p:nvSpPr>
        <p:spPr>
          <a:xfrm>
            <a:off x="3733041" y="2700181"/>
            <a:ext cx="177227" cy="152400"/>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4">
            <a:extLst>
              <a:ext uri="{FF2B5EF4-FFF2-40B4-BE49-F238E27FC236}">
                <a16:creationId xmlns:a16="http://schemas.microsoft.com/office/drawing/2014/main" id="{557ACB90-8227-212E-7DE8-5C4059110816}"/>
              </a:ext>
            </a:extLst>
          </p:cNvPr>
          <p:cNvSpPr/>
          <p:nvPr/>
        </p:nvSpPr>
        <p:spPr>
          <a:xfrm>
            <a:off x="3733040" y="3097805"/>
            <a:ext cx="177227" cy="152400"/>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1159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333AE-A051-D4C1-435E-8B6AE9E6373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C6A61F0-1424-519F-B634-67B55B161903}"/>
              </a:ext>
            </a:extLst>
          </p:cNvPr>
          <p:cNvGraphicFramePr>
            <a:graphicFrameLocks noChangeAspect="1"/>
          </p:cNvGraphicFramePr>
          <p:nvPr>
            <p:custDataLst>
              <p:tags r:id="rId1"/>
            </p:custDataLst>
            <p:extLst>
              <p:ext uri="{D42A27DB-BD31-4B8C-83A1-F6EECF244321}">
                <p14:modId xmlns:p14="http://schemas.microsoft.com/office/powerpoint/2010/main" val="1049187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think-cell data - do not delete" hidden="1">
                        <a:extLst>
                          <a:ext uri="{FF2B5EF4-FFF2-40B4-BE49-F238E27FC236}">
                            <a16:creationId xmlns:a16="http://schemas.microsoft.com/office/drawing/2014/main" id="{FC6A61F0-1424-519F-B634-67B55B16190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00613A2-5040-5281-57B3-47CE4ED2CA9F}"/>
              </a:ext>
            </a:extLst>
          </p:cNvPr>
          <p:cNvSpPr>
            <a:spLocks noGrp="1"/>
          </p:cNvSpPr>
          <p:nvPr>
            <p:ph type="title"/>
          </p:nvPr>
        </p:nvSpPr>
        <p:spPr/>
        <p:txBody>
          <a:bodyPr vert="horz"/>
          <a:lstStyle/>
          <a:p>
            <a:r>
              <a:rPr lang="en-US"/>
              <a:t>Executive Summary </a:t>
            </a:r>
            <a:r>
              <a:rPr lang="en-US" b="0"/>
              <a:t>| Key Areas to Monitor</a:t>
            </a:r>
          </a:p>
        </p:txBody>
      </p:sp>
      <p:graphicFrame>
        <p:nvGraphicFramePr>
          <p:cNvPr id="8" name="Table 7">
            <a:extLst>
              <a:ext uri="{FF2B5EF4-FFF2-40B4-BE49-F238E27FC236}">
                <a16:creationId xmlns:a16="http://schemas.microsoft.com/office/drawing/2014/main" id="{2067079A-C9FB-08A3-2331-E6788FFC2EB7}"/>
              </a:ext>
            </a:extLst>
          </p:cNvPr>
          <p:cNvGraphicFramePr>
            <a:graphicFrameLocks noGrp="1"/>
          </p:cNvGraphicFramePr>
          <p:nvPr>
            <p:extLst>
              <p:ext uri="{D42A27DB-BD31-4B8C-83A1-F6EECF244321}">
                <p14:modId xmlns:p14="http://schemas.microsoft.com/office/powerpoint/2010/main" val="1540059407"/>
              </p:ext>
            </p:extLst>
          </p:nvPr>
        </p:nvGraphicFramePr>
        <p:xfrm>
          <a:off x="609600" y="1108862"/>
          <a:ext cx="10972800" cy="5122686"/>
        </p:xfrm>
        <a:graphic>
          <a:graphicData uri="http://schemas.openxmlformats.org/drawingml/2006/table">
            <a:tbl>
              <a:tblPr firstRow="1">
                <a:tableStyleId>{1FECB4D8-DB02-4DC6-A0A2-4F2EBAE1DC90}</a:tableStyleId>
              </a:tblPr>
              <a:tblGrid>
                <a:gridCol w="1371600">
                  <a:extLst>
                    <a:ext uri="{9D8B030D-6E8A-4147-A177-3AD203B41FA5}">
                      <a16:colId xmlns:a16="http://schemas.microsoft.com/office/drawing/2014/main" val="3411246752"/>
                    </a:ext>
                  </a:extLst>
                </a:gridCol>
                <a:gridCol w="9601200">
                  <a:extLst>
                    <a:ext uri="{9D8B030D-6E8A-4147-A177-3AD203B41FA5}">
                      <a16:colId xmlns:a16="http://schemas.microsoft.com/office/drawing/2014/main" val="3709515568"/>
                    </a:ext>
                  </a:extLst>
                </a:gridCol>
              </a:tblGrid>
              <a:tr h="292904">
                <a:tc>
                  <a:txBody>
                    <a:bodyPr/>
                    <a:lstStyle/>
                    <a:p>
                      <a:pPr algn="ctr" fontAlgn="b"/>
                      <a:r>
                        <a:rPr lang="en-US" sz="1400" b="1" i="0" u="none" strike="noStrike">
                          <a:solidFill>
                            <a:srgbClr val="FFFFFF"/>
                          </a:solidFill>
                          <a:effectLst/>
                          <a:latin typeface="Gilroy" panose="00000500000000000000"/>
                        </a:rPr>
                        <a:t>Focus Area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b"/>
                      <a:r>
                        <a:rPr lang="en-US" sz="1400" b="1" i="0" u="none" strike="noStrike">
                          <a:solidFill>
                            <a:srgbClr val="FFFFFF"/>
                          </a:solidFill>
                          <a:effectLst/>
                          <a:latin typeface="Gilroy" panose="00000500000000000000"/>
                        </a:rPr>
                        <a:t>Commentary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340942835"/>
                  </a:ext>
                </a:extLst>
              </a:tr>
              <a:tr h="1371600">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400" b="1" i="0" u="none" strike="noStrike">
                          <a:effectLst/>
                          <a:latin typeface="Gilroy" panose="00000500000000000000"/>
                        </a:rPr>
                        <a:t>Delinquencies</a:t>
                      </a: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94240" lvl="0" indent="-285750" algn="l" rtl="0" eaLnBrk="1" hangingPunct="1">
                        <a:spcBef>
                          <a:spcPts val="300"/>
                        </a:spcBef>
                        <a:buFont typeface="Arial" panose="020B0604020202020204" pitchFamily="34" charset="0"/>
                        <a:buChar char="•"/>
                      </a:pPr>
                      <a:r>
                        <a:rPr lang="en-US" sz="1200">
                          <a:solidFill>
                            <a:schemeClr val="tx1"/>
                          </a:solidFill>
                          <a:latin typeface="Gilroy" panose="00000500000000000000"/>
                          <a:ea typeface="+mn-ea"/>
                          <a:cs typeface="+mn-cs"/>
                        </a:rPr>
                        <a:t>Quarterly Overview: Overall, there were no major changes during the quarter.</a:t>
                      </a:r>
                    </a:p>
                    <a:p>
                      <a:pPr marL="294240" lvl="0" indent="-285750" algn="l" rtl="0" eaLnBrk="1" hangingPunct="1">
                        <a:spcBef>
                          <a:spcPts val="300"/>
                        </a:spcBef>
                        <a:buFont typeface="Arial" panose="020B0604020202020204" pitchFamily="34" charset="0"/>
                        <a:buChar char="•"/>
                      </a:pPr>
                      <a:r>
                        <a:rPr lang="en-US" sz="1200">
                          <a:solidFill>
                            <a:schemeClr val="tx1"/>
                          </a:solidFill>
                          <a:latin typeface="Gilroy" panose="00000500000000000000"/>
                          <a:ea typeface="+mn-ea"/>
                          <a:cs typeface="+mn-cs"/>
                        </a:rPr>
                        <a:t>A/R: The Fund's total A/R balance at the end of Q2 was $1.2M, up slightly from $1.1M. </a:t>
                      </a:r>
                    </a:p>
                    <a:p>
                      <a:pPr marL="294240" lvl="0" indent="-285750" algn="l" rtl="0" eaLnBrk="1" hangingPunct="1">
                        <a:spcBef>
                          <a:spcPts val="300"/>
                        </a:spcBef>
                        <a:buFont typeface="Arial" panose="020B0604020202020204" pitchFamily="34" charset="0"/>
                        <a:buChar char="•"/>
                      </a:pPr>
                      <a:r>
                        <a:rPr lang="en-US" sz="1200">
                          <a:solidFill>
                            <a:schemeClr val="tx1"/>
                          </a:solidFill>
                          <a:latin typeface="Gilroy" panose="00000500000000000000"/>
                          <a:ea typeface="+mn-ea"/>
                          <a:cs typeface="+mn-cs"/>
                        </a:rPr>
                        <a:t>Write-offs / Allowances: During the quarter, we successfully recovered $475K, mainly received from two vacated tenants (one cash, one of which is amortized into a new lease).</a:t>
                      </a:r>
                    </a:p>
                    <a:p>
                      <a:pPr marL="294240" lvl="0" indent="-285750" algn="l" rtl="0" eaLnBrk="1" hangingPunct="1">
                        <a:spcBef>
                          <a:spcPts val="300"/>
                        </a:spcBef>
                        <a:buFont typeface="Arial" panose="020B0604020202020204" pitchFamily="34" charset="0"/>
                        <a:buChar char="•"/>
                      </a:pPr>
                      <a:r>
                        <a:rPr lang="en-US" sz="1200">
                          <a:solidFill>
                            <a:schemeClr val="tx1"/>
                          </a:solidFill>
                          <a:latin typeface="Gilroy" panose="00000500000000000000"/>
                          <a:ea typeface="+mn-ea"/>
                          <a:cs typeface="+mn-cs"/>
                        </a:rPr>
                        <a:t>Bad Debt Expenses: Since inception, our bad debt expenses have averaged around 1% of total revenue.</a:t>
                      </a: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0367428"/>
                  </a:ext>
                </a:extLst>
              </a:tr>
              <a:tr h="1728132">
                <a:tc>
                  <a:txBody>
                    <a:bodyPr/>
                    <a:lstStyle/>
                    <a:p>
                      <a:pPr algn="ctr" fontAlgn="b"/>
                      <a:r>
                        <a:rPr lang="en-US" sz="1400" b="1" i="0" u="none" strike="noStrike">
                          <a:effectLst/>
                          <a:latin typeface="Gilroy" panose="00000500000000000000"/>
                        </a:rPr>
                        <a:t>Covenants</a:t>
                      </a: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rtl="0" fontAlgn="b">
                        <a:buFont typeface="Arial" panose="020B0604020202020204" pitchFamily="34" charset="0"/>
                        <a:buChar char="•"/>
                      </a:pPr>
                      <a:r>
                        <a:rPr lang="en-US" sz="1200" b="0" i="0" u="none" strike="noStrike">
                          <a:solidFill>
                            <a:schemeClr val="tx1"/>
                          </a:solidFill>
                          <a:effectLst/>
                          <a:latin typeface="Gilroy" panose="00000500000000000000"/>
                        </a:rPr>
                        <a:t>As of Q2, the Fund is in compliance with all covenants.</a:t>
                      </a:r>
                    </a:p>
                    <a:p>
                      <a:pPr marL="285750" indent="-285750" algn="l" rtl="0" fontAlgn="b">
                        <a:buFont typeface="Arial" panose="020B0604020202020204" pitchFamily="34" charset="0"/>
                        <a:buChar char="•"/>
                      </a:pPr>
                      <a:r>
                        <a:rPr lang="en-US" sz="1200" b="1" i="0" u="none" strike="noStrike">
                          <a:solidFill>
                            <a:schemeClr val="tx1"/>
                          </a:solidFill>
                          <a:effectLst/>
                          <a:latin typeface="Gilroy" panose="00000500000000000000"/>
                        </a:rPr>
                        <a:t>Apollo Loan</a:t>
                      </a:r>
                      <a:r>
                        <a:rPr lang="en-US" sz="1200" b="0" i="0" u="none" strike="noStrike">
                          <a:solidFill>
                            <a:schemeClr val="tx1"/>
                          </a:solidFill>
                          <a:effectLst/>
                          <a:latin typeface="Gilroy" panose="00000500000000000000"/>
                        </a:rPr>
                        <a:t>: As of Q2 2025, the Debt Yield is 9.04% on a T12 basis, compared to the covenant of 8.75%. </a:t>
                      </a:r>
                    </a:p>
                    <a:p>
                      <a:pPr marL="563010" lvl="1" indent="-285750" algn="l" rtl="0" fontAlgn="b">
                        <a:buFont typeface="Arial" panose="020B0604020202020204" pitchFamily="34" charset="0"/>
                        <a:buChar char="•"/>
                      </a:pPr>
                      <a:r>
                        <a:rPr lang="en-US" sz="1200" b="0" i="0" u="none" strike="noStrike">
                          <a:solidFill>
                            <a:schemeClr val="tx1"/>
                          </a:solidFill>
                          <a:effectLst/>
                          <a:latin typeface="Gilroy" panose="00000500000000000000"/>
                        </a:rPr>
                        <a:t>To mitigate the risk of breaching the covenant, and due to the </a:t>
                      </a:r>
                      <a:r>
                        <a:rPr lang="en-US" sz="1200" b="0" i="0" u="none" strike="noStrike">
                          <a:solidFill>
                            <a:schemeClr val="tx1"/>
                          </a:solidFill>
                          <a:effectLst/>
                          <a:latin typeface="Gilroy" pitchFamily="2" charset="77"/>
                        </a:rPr>
                        <a:t>current vacant </a:t>
                      </a:r>
                      <a:r>
                        <a:rPr lang="en-US" sz="1200" b="0" i="0" u="none" strike="noStrike">
                          <a:solidFill>
                            <a:schemeClr val="tx1"/>
                          </a:solidFill>
                          <a:effectLst/>
                          <a:latin typeface="Gilroy" panose="00000500000000000000"/>
                        </a:rPr>
                        <a:t>properties pending disposition, an asset swap was completed in early July. We expect the Debt Yield to improve in the next few quarters as vacant properties in the pool were swapped out.</a:t>
                      </a:r>
                    </a:p>
                    <a:p>
                      <a:pPr marL="285750" indent="-285750" algn="l" rtl="0" fontAlgn="b">
                        <a:buFont typeface="Arial" panose="020B0604020202020204" pitchFamily="34" charset="0"/>
                        <a:buChar char="•"/>
                      </a:pPr>
                      <a:r>
                        <a:rPr lang="en-US" sz="1200" b="1" i="0" u="none" strike="noStrike">
                          <a:solidFill>
                            <a:schemeClr val="tx1"/>
                          </a:solidFill>
                          <a:effectLst/>
                          <a:latin typeface="Gilroy" panose="00000500000000000000"/>
                        </a:rPr>
                        <a:t>KeyBank Occupancy Covenant</a:t>
                      </a:r>
                      <a:r>
                        <a:rPr lang="en-US" sz="1200" b="0" i="0" u="none" strike="noStrike">
                          <a:solidFill>
                            <a:schemeClr val="tx1"/>
                          </a:solidFill>
                          <a:effectLst/>
                          <a:latin typeface="Gilroy" panose="00000500000000000000"/>
                        </a:rPr>
                        <a:t>: As of Q2 2025, the collateral pool occupancy on a weighted average basis is </a:t>
                      </a:r>
                      <a:r>
                        <a:rPr lang="en-US" sz="1200" b="1" i="0" u="none" strike="noStrike">
                          <a:solidFill>
                            <a:schemeClr val="tx1"/>
                          </a:solidFill>
                          <a:effectLst/>
                          <a:latin typeface="Gilroy" panose="00000500000000000000"/>
                        </a:rPr>
                        <a:t>90.4% </a:t>
                      </a:r>
                      <a:r>
                        <a:rPr lang="en-US" sz="1200" b="0" i="0" u="none" strike="noStrike">
                          <a:solidFill>
                            <a:schemeClr val="tx1"/>
                          </a:solidFill>
                          <a:effectLst/>
                          <a:latin typeface="Gilroy" panose="00000500000000000000"/>
                        </a:rPr>
                        <a:t>(Covenant is 85%).</a:t>
                      </a:r>
                    </a:p>
                    <a:p>
                      <a:pPr marL="563010" lvl="1" indent="-285750" algn="l" rtl="0" fontAlgn="b">
                        <a:buFont typeface="Arial" panose="020B0604020202020204" pitchFamily="34" charset="0"/>
                        <a:buChar char="•"/>
                      </a:pPr>
                      <a:r>
                        <a:rPr lang="en-US" sz="1200" b="0" i="0" u="none" strike="noStrike">
                          <a:solidFill>
                            <a:schemeClr val="tx1"/>
                          </a:solidFill>
                          <a:effectLst/>
                          <a:latin typeface="Gilroy" panose="00000500000000000000"/>
                        </a:rPr>
                        <a:t>Given the current low occupancy, the team is closely monitoring the occupancy covenant to ensure we remain compliant.</a:t>
                      </a:r>
                    </a:p>
                    <a:p>
                      <a:pPr marL="563010" lvl="1" indent="-285750" algn="l" rtl="0" fontAlgn="b">
                        <a:buFont typeface="Arial" panose="020B0604020202020204" pitchFamily="34" charset="0"/>
                        <a:buChar char="•"/>
                      </a:pPr>
                      <a:r>
                        <a:rPr lang="en-US" sz="1200" b="0" i="0" u="none" strike="noStrike">
                          <a:solidFill>
                            <a:schemeClr val="tx1"/>
                          </a:solidFill>
                          <a:effectLst/>
                          <a:latin typeface="Gilroy" panose="00000500000000000000"/>
                        </a:rPr>
                        <a:t>During Q2, we </a:t>
                      </a:r>
                      <a:r>
                        <a:rPr lang="en-US" sz="1200" b="1" i="0" u="none" strike="noStrike">
                          <a:solidFill>
                            <a:schemeClr val="tx1"/>
                          </a:solidFill>
                          <a:effectLst/>
                          <a:latin typeface="Gilroy" panose="00000500000000000000"/>
                        </a:rPr>
                        <a:t>removed 9 properties </a:t>
                      </a:r>
                      <a:r>
                        <a:rPr lang="en-US" sz="1200" b="0" i="0" u="none" strike="noStrike">
                          <a:solidFill>
                            <a:schemeClr val="tx1"/>
                          </a:solidFill>
                          <a:effectLst/>
                          <a:latin typeface="Gilroy" panose="00000500000000000000"/>
                        </a:rPr>
                        <a:t>that were either vacant or &lt; 50% occupied. If the 9 properties remained in the pool, the ending Q2 collateral pool occupancy would have been </a:t>
                      </a:r>
                      <a:r>
                        <a:rPr lang="en-US" sz="1200" b="1" i="0" u="none" strike="noStrike">
                          <a:solidFill>
                            <a:schemeClr val="tx1"/>
                          </a:solidFill>
                          <a:effectLst/>
                          <a:latin typeface="Gilroy" panose="00000500000000000000"/>
                        </a:rPr>
                        <a:t>86.6%.</a:t>
                      </a:r>
                    </a:p>
                    <a:p>
                      <a:pPr marL="563010" lvl="1" indent="-285750" algn="l" rtl="0" fontAlgn="b">
                        <a:buFont typeface="Arial" panose="020B0604020202020204" pitchFamily="34" charset="0"/>
                        <a:buChar char="•"/>
                      </a:pPr>
                      <a:r>
                        <a:rPr lang="en-US" sz="1200" b="0" i="0" u="none" strike="noStrike">
                          <a:solidFill>
                            <a:schemeClr val="tx1"/>
                          </a:solidFill>
                          <a:effectLst/>
                          <a:latin typeface="Gilroy" panose="00000500000000000000"/>
                        </a:rPr>
                        <a:t>If necessary, the team is prepared to remove additional properties from the pool to ensure continued compliance.</a:t>
                      </a: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2275884"/>
                  </a:ext>
                </a:extLst>
              </a:tr>
              <a:tr h="1708926">
                <a:tc>
                  <a:txBody>
                    <a:bodyPr/>
                    <a:lstStyle/>
                    <a:p>
                      <a:pPr algn="ctr" fontAlgn="b"/>
                      <a:r>
                        <a:rPr lang="en-US" sz="1400" b="1" i="0" u="none" strike="noStrike">
                          <a:effectLst/>
                          <a:latin typeface="Gilroy" panose="00000500000000000000"/>
                        </a:rPr>
                        <a:t>Cashflow &amp; Distributions</a:t>
                      </a: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94240" lvl="0" indent="-285750" algn="l" rtl="0">
                        <a:spcBef>
                          <a:spcPts val="300"/>
                        </a:spcBef>
                        <a:buFont typeface="Arial" panose="020B0604020202020204" pitchFamily="34" charset="0"/>
                        <a:buChar char="•"/>
                      </a:pPr>
                      <a:r>
                        <a:rPr lang="en-US" sz="1200">
                          <a:solidFill>
                            <a:schemeClr val="tx1"/>
                          </a:solidFill>
                          <a:latin typeface="Gilroy" panose="00000500000000000000"/>
                        </a:rPr>
                        <a:t>For each of the last few quarters, we have </a:t>
                      </a:r>
                      <a:r>
                        <a:rPr lang="en-US" sz="1200" b="1">
                          <a:solidFill>
                            <a:schemeClr val="tx1"/>
                          </a:solidFill>
                          <a:latin typeface="Gilroy" panose="00000500000000000000"/>
                        </a:rPr>
                        <a:t>distributed $4.6M (3.7% Core FFO) </a:t>
                      </a:r>
                    </a:p>
                    <a:p>
                      <a:pPr marL="294240" lvl="0" indent="-285750" algn="l" rtl="0">
                        <a:spcBef>
                          <a:spcPts val="300"/>
                        </a:spcBef>
                        <a:buFont typeface="Arial" panose="020B0604020202020204" pitchFamily="34" charset="0"/>
                        <a:buChar char="•"/>
                      </a:pPr>
                      <a:r>
                        <a:rPr lang="en-US" sz="1200">
                          <a:solidFill>
                            <a:schemeClr val="tx1"/>
                          </a:solidFill>
                          <a:latin typeface="Gilroy" panose="00000500000000000000"/>
                        </a:rPr>
                        <a:t>The Fund can </a:t>
                      </a:r>
                      <a:r>
                        <a:rPr lang="en-US" sz="1200" b="1">
                          <a:solidFill>
                            <a:schemeClr val="tx1"/>
                          </a:solidFill>
                          <a:latin typeface="Gilroy" panose="00000500000000000000"/>
                        </a:rPr>
                        <a:t>distribute $12M in Q2,</a:t>
                      </a:r>
                      <a:r>
                        <a:rPr lang="en-US" sz="1200">
                          <a:solidFill>
                            <a:schemeClr val="tx1"/>
                          </a:solidFill>
                          <a:latin typeface="Gilroy" panose="00000500000000000000"/>
                        </a:rPr>
                        <a:t> higher than in previous quarters due to the successful sale of properties during the quarter and some other one-time income items</a:t>
                      </a:r>
                    </a:p>
                    <a:p>
                      <a:pPr marL="294240" lvl="0" indent="-285750" algn="l" rtl="0">
                        <a:spcBef>
                          <a:spcPts val="300"/>
                        </a:spcBef>
                        <a:buFont typeface="Arial" panose="020B0604020202020204" pitchFamily="34" charset="0"/>
                        <a:buChar char="•"/>
                      </a:pPr>
                      <a:r>
                        <a:rPr lang="en-US" sz="1200" b="1">
                          <a:solidFill>
                            <a:schemeClr val="tx1"/>
                          </a:solidFill>
                          <a:latin typeface="Gilroy" panose="00000500000000000000"/>
                        </a:rPr>
                        <a:t>After refi in Q3, Core FFO will drop to $2.5-3.0M </a:t>
                      </a:r>
                      <a:r>
                        <a:rPr lang="en-US" sz="1200">
                          <a:solidFill>
                            <a:schemeClr val="tx1"/>
                          </a:solidFill>
                          <a:latin typeface="Gilroy" panose="00000500000000000000"/>
                        </a:rPr>
                        <a:t>for the remainder of 2025, but we will be able to distribute ~$75M of refi proceeds back to investors (subject to payout ratio &amp; facility restructure).  In 2026 after refi, the Fund projects to </a:t>
                      </a:r>
                      <a:r>
                        <a:rPr lang="en-US" sz="1200" b="1">
                          <a:solidFill>
                            <a:schemeClr val="tx1"/>
                          </a:solidFill>
                          <a:latin typeface="Gilroy" panose="00000500000000000000"/>
                        </a:rPr>
                        <a:t>average $4.4M (or 3.5%) Core FFO</a:t>
                      </a:r>
                    </a:p>
                    <a:p>
                      <a:pPr marL="294240" lvl="0" indent="-285750" algn="l" rtl="0">
                        <a:spcBef>
                          <a:spcPts val="300"/>
                        </a:spcBef>
                        <a:buFont typeface="Arial" panose="020B0604020202020204" pitchFamily="34" charset="0"/>
                        <a:buChar char="•"/>
                      </a:pPr>
                      <a:r>
                        <a:rPr lang="en-US" sz="1200">
                          <a:solidFill>
                            <a:schemeClr val="tx1"/>
                          </a:solidFill>
                          <a:latin typeface="Gilroy" panose="00000500000000000000"/>
                        </a:rPr>
                        <a:t>In previous quarters, we used proceeds from property dispositions to pay down the loan balance in order to avoid covenant issues. However, now that we are in a more comfortable place with the covenants, we can use the proceeds to increase distributions</a:t>
                      </a:r>
                    </a:p>
                  </a:txBody>
                  <a:tcPr anchor="ctr">
                    <a:lnL>
                      <a:noFill/>
                    </a:lnL>
                    <a:lnR>
                      <a:noFill/>
                    </a:lnR>
                    <a:lnT w="1270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49545601"/>
                  </a:ext>
                </a:extLst>
              </a:tr>
            </a:tbl>
          </a:graphicData>
        </a:graphic>
      </p:graphicFrame>
    </p:spTree>
    <p:extLst>
      <p:ext uri="{BB962C8B-B14F-4D97-AF65-F5344CB8AC3E}">
        <p14:creationId xmlns:p14="http://schemas.microsoft.com/office/powerpoint/2010/main" val="1779821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6FB53-42E9-E690-3175-0D7A94B47F4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E8AEDF2-DFFF-C0AB-3098-D8A5E53B9D59}"/>
              </a:ext>
            </a:extLst>
          </p:cNvPr>
          <p:cNvPicPr>
            <a:picLocks noChangeAspect="1"/>
          </p:cNvPicPr>
          <p:nvPr/>
        </p:nvPicPr>
        <p:blipFill>
          <a:blip r:embed="rId5"/>
          <a:stretch>
            <a:fillRect/>
          </a:stretch>
        </p:blipFill>
        <p:spPr>
          <a:xfrm>
            <a:off x="256485" y="1289170"/>
            <a:ext cx="6713409" cy="4090899"/>
          </a:xfrm>
          <a:prstGeom prst="rect">
            <a:avLst/>
          </a:prstGeom>
        </p:spPr>
      </p:pic>
      <p:graphicFrame>
        <p:nvGraphicFramePr>
          <p:cNvPr id="12" name="think-cell data - do not delete" hidden="1">
            <a:extLst>
              <a:ext uri="{FF2B5EF4-FFF2-40B4-BE49-F238E27FC236}">
                <a16:creationId xmlns:a16="http://schemas.microsoft.com/office/drawing/2014/main" id="{7AE1108B-DAE3-BF2C-9E5A-E18337519CED}"/>
              </a:ext>
            </a:extLst>
          </p:cNvPr>
          <p:cNvGraphicFramePr>
            <a:graphicFrameLocks noChangeAspect="1"/>
          </p:cNvGraphicFramePr>
          <p:nvPr>
            <p:custDataLst>
              <p:tags r:id="rId1"/>
            </p:custDataLst>
            <p:extLst>
              <p:ext uri="{D42A27DB-BD31-4B8C-83A1-F6EECF244321}">
                <p14:modId xmlns:p14="http://schemas.microsoft.com/office/powerpoint/2010/main" val="2306231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04" imgH="405" progId="TCLayout.ActiveDocument.1">
                  <p:embed/>
                </p:oleObj>
              </mc:Choice>
              <mc:Fallback>
                <p:oleObj name="think-cell Slide" r:id="rId6" imgW="404" imgH="405" progId="TCLayout.ActiveDocument.1">
                  <p:embed/>
                  <p:pic>
                    <p:nvPicPr>
                      <p:cNvPr id="12" name="think-cell data - do not delete" hidden="1">
                        <a:extLst>
                          <a:ext uri="{FF2B5EF4-FFF2-40B4-BE49-F238E27FC236}">
                            <a16:creationId xmlns:a16="http://schemas.microsoft.com/office/drawing/2014/main" id="{7AE1108B-DAE3-BF2C-9E5A-E18337519CE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cxnSp>
        <p:nvCxnSpPr>
          <p:cNvPr id="16" name="Straight Connector 15">
            <a:extLst>
              <a:ext uri="{FF2B5EF4-FFF2-40B4-BE49-F238E27FC236}">
                <a16:creationId xmlns:a16="http://schemas.microsoft.com/office/drawing/2014/main" id="{7F971531-C4EB-5661-058B-E8647FD79A5D}"/>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6C239D0-35C0-5068-4BA5-7232183F6CC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8" name="Title 17">
            <a:extLst>
              <a:ext uri="{FF2B5EF4-FFF2-40B4-BE49-F238E27FC236}">
                <a16:creationId xmlns:a16="http://schemas.microsoft.com/office/drawing/2014/main" id="{F901CA4B-9574-330D-088F-B7AEC9D03FFA}"/>
              </a:ext>
            </a:extLst>
          </p:cNvPr>
          <p:cNvSpPr>
            <a:spLocks noGrp="1"/>
          </p:cNvSpPr>
          <p:nvPr>
            <p:ph type="title"/>
          </p:nvPr>
        </p:nvSpPr>
        <p:spPr>
          <a:xfrm>
            <a:off x="1082143" y="569231"/>
            <a:ext cx="10072437" cy="474334"/>
          </a:xfrm>
        </p:spPr>
        <p:txBody>
          <a:bodyPr vert="horz"/>
          <a:lstStyle/>
          <a:p>
            <a:r>
              <a:rPr lang="en-US"/>
              <a:t>AR Trend Summary Q1 ‘25 -&gt; Q2 ’25 </a:t>
            </a:r>
          </a:p>
        </p:txBody>
      </p:sp>
      <p:sp>
        <p:nvSpPr>
          <p:cNvPr id="3" name="Rectangle 2">
            <a:extLst>
              <a:ext uri="{FF2B5EF4-FFF2-40B4-BE49-F238E27FC236}">
                <a16:creationId xmlns:a16="http://schemas.microsoft.com/office/drawing/2014/main" id="{21C6C136-828C-8E44-CA08-56C8831CC351}"/>
              </a:ext>
            </a:extLst>
          </p:cNvPr>
          <p:cNvSpPr/>
          <p:nvPr/>
        </p:nvSpPr>
        <p:spPr>
          <a:xfrm>
            <a:off x="7484657" y="1293496"/>
            <a:ext cx="4567044" cy="266724"/>
          </a:xfrm>
          <a:prstGeom prst="rect">
            <a:avLst/>
          </a:prstGeom>
          <a:solidFill>
            <a:srgbClr val="445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Arial" panose="020B0604020202020204" pitchFamily="34" charset="0"/>
                <a:cs typeface="Arial" panose="020B0604020202020204" pitchFamily="34" charset="0"/>
              </a:rPr>
              <a:t>Key Takeaways</a:t>
            </a:r>
          </a:p>
        </p:txBody>
      </p:sp>
      <p:sp>
        <p:nvSpPr>
          <p:cNvPr id="15" name="Oval 14">
            <a:extLst>
              <a:ext uri="{FF2B5EF4-FFF2-40B4-BE49-F238E27FC236}">
                <a16:creationId xmlns:a16="http://schemas.microsoft.com/office/drawing/2014/main" id="{30326B3C-126D-484A-FCFF-BA532D342D0B}"/>
              </a:ext>
            </a:extLst>
          </p:cNvPr>
          <p:cNvSpPr/>
          <p:nvPr/>
        </p:nvSpPr>
        <p:spPr>
          <a:xfrm>
            <a:off x="2432457" y="3095155"/>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7" name="Oval 16">
            <a:extLst>
              <a:ext uri="{FF2B5EF4-FFF2-40B4-BE49-F238E27FC236}">
                <a16:creationId xmlns:a16="http://schemas.microsoft.com/office/drawing/2014/main" id="{32E5AA54-FF16-8082-907D-4D8088F69D48}"/>
              </a:ext>
            </a:extLst>
          </p:cNvPr>
          <p:cNvSpPr/>
          <p:nvPr/>
        </p:nvSpPr>
        <p:spPr>
          <a:xfrm>
            <a:off x="3703137" y="3095155"/>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9" name="Oval 18">
            <a:extLst>
              <a:ext uri="{FF2B5EF4-FFF2-40B4-BE49-F238E27FC236}">
                <a16:creationId xmlns:a16="http://schemas.microsoft.com/office/drawing/2014/main" id="{F0FB72D9-9CBC-53F6-C21E-52094B96FF5B}"/>
              </a:ext>
            </a:extLst>
          </p:cNvPr>
          <p:cNvSpPr/>
          <p:nvPr/>
        </p:nvSpPr>
        <p:spPr>
          <a:xfrm>
            <a:off x="4957748" y="397439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21" name="Oval 20">
            <a:extLst>
              <a:ext uri="{FF2B5EF4-FFF2-40B4-BE49-F238E27FC236}">
                <a16:creationId xmlns:a16="http://schemas.microsoft.com/office/drawing/2014/main" id="{B1AECB32-826E-4F0F-4E4E-0F892FB26A1F}"/>
              </a:ext>
            </a:extLst>
          </p:cNvPr>
          <p:cNvSpPr/>
          <p:nvPr/>
        </p:nvSpPr>
        <p:spPr>
          <a:xfrm>
            <a:off x="7231045" y="2051907"/>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22" name="Oval 21">
            <a:extLst>
              <a:ext uri="{FF2B5EF4-FFF2-40B4-BE49-F238E27FC236}">
                <a16:creationId xmlns:a16="http://schemas.microsoft.com/office/drawing/2014/main" id="{6400DFDF-1ADC-45F9-0B33-C0E69485C495}"/>
              </a:ext>
            </a:extLst>
          </p:cNvPr>
          <p:cNvSpPr/>
          <p:nvPr/>
        </p:nvSpPr>
        <p:spPr>
          <a:xfrm>
            <a:off x="7223089" y="3506567"/>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23" name="Oval 22">
            <a:extLst>
              <a:ext uri="{FF2B5EF4-FFF2-40B4-BE49-F238E27FC236}">
                <a16:creationId xmlns:a16="http://schemas.microsoft.com/office/drawing/2014/main" id="{CCA2F448-5C08-506A-C3C2-7E2C9EC6278D}"/>
              </a:ext>
            </a:extLst>
          </p:cNvPr>
          <p:cNvSpPr/>
          <p:nvPr/>
        </p:nvSpPr>
        <p:spPr>
          <a:xfrm>
            <a:off x="7223089" y="421543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7" name="Rectangle 6">
            <a:extLst>
              <a:ext uri="{FF2B5EF4-FFF2-40B4-BE49-F238E27FC236}">
                <a16:creationId xmlns:a16="http://schemas.microsoft.com/office/drawing/2014/main" id="{791F880F-477F-5211-460C-8055DA93050B}"/>
              </a:ext>
            </a:extLst>
          </p:cNvPr>
          <p:cNvSpPr/>
          <p:nvPr/>
        </p:nvSpPr>
        <p:spPr>
          <a:xfrm>
            <a:off x="7484657" y="1566482"/>
            <a:ext cx="4567044" cy="3423208"/>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a:solidFill>
                  <a:schemeClr val="tx1"/>
                </a:solidFill>
                <a:latin typeface="Gilroy" panose="00000500000000000000"/>
                <a:cs typeface="Arial" panose="020B0604020202020204" pitchFamily="34" charset="0"/>
              </a:rPr>
              <a:t>Net AR Balance increased by $100K during Q2 2025 </a:t>
            </a:r>
          </a:p>
          <a:p>
            <a:endParaRPr lang="en-US" sz="1100">
              <a:solidFill>
                <a:schemeClr val="tx1"/>
              </a:solidFill>
              <a:latin typeface="Gilroy" panose="00000500000000000000"/>
              <a:cs typeface="Arial" panose="020B0604020202020204" pitchFamily="34" charset="0"/>
            </a:endParaRPr>
          </a:p>
          <a:p>
            <a:r>
              <a:rPr lang="en-US" sz="1100" b="1">
                <a:solidFill>
                  <a:schemeClr val="tx1"/>
                </a:solidFill>
                <a:latin typeface="Gilroy" panose="00000500000000000000"/>
                <a:cs typeface="Arial" panose="020B0604020202020204" pitchFamily="34" charset="0"/>
              </a:rPr>
              <a:t>Bad Debt Recovery:</a:t>
            </a:r>
          </a:p>
          <a:p>
            <a:pPr marL="171450" indent="-171450">
              <a:buFont typeface="Arial" panose="020B0604020202020204" pitchFamily="34" charset="0"/>
              <a:buChar char="•"/>
            </a:pPr>
            <a:endParaRPr lang="en-US" sz="1100" b="1">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The Bad Debt Recovery is composed of Actual Write offs and specific bad debt allowance</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Two highest AR collections (RPI Industries and Global Concentrate) netted ~$0.35M</a:t>
            </a:r>
          </a:p>
          <a:p>
            <a:r>
              <a:rPr lang="en-US" sz="1100" b="1">
                <a:solidFill>
                  <a:schemeClr val="tx1"/>
                </a:solidFill>
                <a:latin typeface="Gilroy" panose="00000500000000000000"/>
                <a:cs typeface="Arial" panose="020B0604020202020204" pitchFamily="34" charset="0"/>
              </a:rPr>
              <a:t>General Allowance </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Calculated in accordance with the General Allowance methodology, slight decrease in line with the overall decrease in AR balance QoQ</a:t>
            </a:r>
          </a:p>
          <a:p>
            <a:endParaRPr lang="en-US" sz="1100">
              <a:solidFill>
                <a:schemeClr val="tx1"/>
              </a:solidFill>
              <a:latin typeface="Gilroy" panose="00000500000000000000"/>
              <a:cs typeface="Arial" panose="020B0604020202020204" pitchFamily="34" charset="0"/>
            </a:endParaRPr>
          </a:p>
          <a:p>
            <a:r>
              <a:rPr lang="en-US" sz="1100" b="1">
                <a:solidFill>
                  <a:schemeClr val="tx1"/>
                </a:solidFill>
                <a:latin typeface="Gilroy" panose="00000500000000000000"/>
                <a:cs typeface="Arial" panose="020B0604020202020204" pitchFamily="34" charset="0"/>
              </a:rPr>
              <a:t>Net Collections</a:t>
            </a: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Significantly smaller than in prior quarter; final A/R slightly higher than previous quarter</a:t>
            </a:r>
          </a:p>
        </p:txBody>
      </p:sp>
    </p:spTree>
    <p:extLst>
      <p:ext uri="{BB962C8B-B14F-4D97-AF65-F5344CB8AC3E}">
        <p14:creationId xmlns:p14="http://schemas.microsoft.com/office/powerpoint/2010/main" val="3415053092"/>
      </p:ext>
    </p:extLst>
  </p:cSld>
  <p:clrMapOvr>
    <a:masterClrMapping/>
  </p:clrMapOvr>
  <p:extLst>
    <p:ext uri="{6950BFC3-D8DA-4A85-94F7-54DA5524770B}">
      <p188:commentRel xmlns:p188="http://schemas.microsoft.com/office/powerpoint/2018/8/main" r:id="rId4"/>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9593D-EE0E-CA14-A903-64532A931892}"/>
            </a:ext>
          </a:extLst>
        </p:cNvPr>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24530A0D-06F5-7144-2E0C-F48A60118ED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2" name="think-cell data - do not delete" hidden="1">
                        <a:extLst>
                          <a:ext uri="{FF2B5EF4-FFF2-40B4-BE49-F238E27FC236}">
                            <a16:creationId xmlns:a16="http://schemas.microsoft.com/office/drawing/2014/main" id="{24530A0D-06F5-7144-2E0C-F48A60118ED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6" name="Straight Connector 15">
            <a:extLst>
              <a:ext uri="{FF2B5EF4-FFF2-40B4-BE49-F238E27FC236}">
                <a16:creationId xmlns:a16="http://schemas.microsoft.com/office/drawing/2014/main" id="{56BC7492-447B-BFB4-AF4F-895E7193E25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DB6AD7D-D1DE-0140-0E9D-2BCACFAE2B3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8" name="Title 17">
            <a:extLst>
              <a:ext uri="{FF2B5EF4-FFF2-40B4-BE49-F238E27FC236}">
                <a16:creationId xmlns:a16="http://schemas.microsoft.com/office/drawing/2014/main" id="{CC85A77E-9617-E6FC-C233-714F36BF5177}"/>
              </a:ext>
            </a:extLst>
          </p:cNvPr>
          <p:cNvSpPr>
            <a:spLocks noGrp="1"/>
          </p:cNvSpPr>
          <p:nvPr>
            <p:ph type="title"/>
          </p:nvPr>
        </p:nvSpPr>
        <p:spPr>
          <a:xfrm>
            <a:off x="1082143" y="569231"/>
            <a:ext cx="10072437" cy="474334"/>
          </a:xfrm>
        </p:spPr>
        <p:txBody>
          <a:bodyPr vert="horz"/>
          <a:lstStyle/>
          <a:p>
            <a:r>
              <a:rPr lang="en-US"/>
              <a:t>Bad Debt % out of Revenue</a:t>
            </a:r>
          </a:p>
        </p:txBody>
      </p:sp>
      <p:sp>
        <p:nvSpPr>
          <p:cNvPr id="3" name="Rectangle 2">
            <a:extLst>
              <a:ext uri="{FF2B5EF4-FFF2-40B4-BE49-F238E27FC236}">
                <a16:creationId xmlns:a16="http://schemas.microsoft.com/office/drawing/2014/main" id="{449CCEBC-286B-5850-1E7D-D26F83138104}"/>
              </a:ext>
            </a:extLst>
          </p:cNvPr>
          <p:cNvSpPr/>
          <p:nvPr/>
        </p:nvSpPr>
        <p:spPr>
          <a:xfrm>
            <a:off x="7074540" y="1459043"/>
            <a:ext cx="4567044" cy="266724"/>
          </a:xfrm>
          <a:prstGeom prst="rect">
            <a:avLst/>
          </a:prstGeom>
          <a:solidFill>
            <a:srgbClr val="445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Arial" panose="020B0604020202020204" pitchFamily="34" charset="0"/>
                <a:cs typeface="Arial" panose="020B0604020202020204" pitchFamily="34" charset="0"/>
              </a:rPr>
              <a:t>Key Takeaways</a:t>
            </a:r>
          </a:p>
        </p:txBody>
      </p:sp>
      <p:sp>
        <p:nvSpPr>
          <p:cNvPr id="7" name="Rectangle 6">
            <a:extLst>
              <a:ext uri="{FF2B5EF4-FFF2-40B4-BE49-F238E27FC236}">
                <a16:creationId xmlns:a16="http://schemas.microsoft.com/office/drawing/2014/main" id="{C38D3126-044B-ABE5-CC24-CCABC3E7833A}"/>
              </a:ext>
            </a:extLst>
          </p:cNvPr>
          <p:cNvSpPr/>
          <p:nvPr/>
        </p:nvSpPr>
        <p:spPr>
          <a:xfrm>
            <a:off x="7076849" y="1725767"/>
            <a:ext cx="4567044" cy="2406470"/>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Gilroy" panose="00000500000000000000"/>
                <a:ea typeface="Lato" panose="020F0502020204030203" pitchFamily="34" charset="0"/>
                <a:cs typeface="Lato" panose="020F0502020204030203" pitchFamily="34" charset="0"/>
              </a:rPr>
              <a:t>As of the end of Q2 2025 we have observed a decrease in bad debt from the peak in 2024. So far in 2025 we were able to recover amounts that had been written off in the past.</a:t>
            </a:r>
          </a:p>
          <a:p>
            <a:endParaRPr lang="en-US" sz="1100">
              <a:solidFill>
                <a:schemeClr val="tx1"/>
              </a:solidFill>
              <a:latin typeface="Gilroy" panose="00000500000000000000"/>
              <a:ea typeface="Lato" panose="020F0502020204030203" pitchFamily="34" charset="0"/>
              <a:cs typeface="Lato" panose="020F0502020204030203" pitchFamily="34" charset="0"/>
            </a:endParaRPr>
          </a:p>
          <a:p>
            <a:r>
              <a:rPr lang="en-US" sz="1100">
                <a:solidFill>
                  <a:schemeClr val="tx1"/>
                </a:solidFill>
                <a:latin typeface="Gilroy" panose="00000500000000000000"/>
                <a:ea typeface="Lato" panose="020F0502020204030203" pitchFamily="34" charset="0"/>
                <a:cs typeface="Lato" panose="020F0502020204030203" pitchFamily="34" charset="0"/>
              </a:rPr>
              <a:t>Historically, particularly in 2021 and 2022, there were instances where, instead of recording bad debt, revenue was reversed at the property level. The chart is based solely on the "bad debt expense" recorded in the books.</a:t>
            </a:r>
          </a:p>
          <a:p>
            <a:endParaRPr lang="he-IL" sz="1100">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endParaRPr lang="en-US" sz="1100">
              <a:solidFill>
                <a:schemeClr val="tx1"/>
              </a:solidFill>
              <a:highlight>
                <a:srgbClr val="FFFF00"/>
              </a:highlight>
              <a:latin typeface="Gilroy" panose="00000500000000000000"/>
              <a:cs typeface="Arial" panose="020B0604020202020204" pitchFamily="34" charset="0"/>
            </a:endParaRPr>
          </a:p>
          <a:p>
            <a:pPr marL="171450" indent="-171450">
              <a:buFont typeface="Arial" panose="020B0604020202020204" pitchFamily="34" charset="0"/>
              <a:buChar char="•"/>
            </a:pPr>
            <a:endParaRPr lang="en-US" sz="1100">
              <a:solidFill>
                <a:schemeClr val="tx1"/>
              </a:solidFill>
              <a:highlight>
                <a:srgbClr val="FFFF00"/>
              </a:highlight>
              <a:latin typeface="Gilroy" panose="00000500000000000000"/>
              <a:cs typeface="Arial" panose="020B0604020202020204" pitchFamily="34" charset="0"/>
            </a:endParaRPr>
          </a:p>
        </p:txBody>
      </p:sp>
      <p:pic>
        <p:nvPicPr>
          <p:cNvPr id="5" name="Picture 4">
            <a:extLst>
              <a:ext uri="{FF2B5EF4-FFF2-40B4-BE49-F238E27FC236}">
                <a16:creationId xmlns:a16="http://schemas.microsoft.com/office/drawing/2014/main" id="{402DE5EA-D73D-3FC9-3A4C-A7A948B7E0DD}"/>
              </a:ext>
            </a:extLst>
          </p:cNvPr>
          <p:cNvPicPr>
            <a:picLocks noChangeAspect="1"/>
          </p:cNvPicPr>
          <p:nvPr/>
        </p:nvPicPr>
        <p:blipFill>
          <a:blip r:embed="rId6"/>
          <a:stretch>
            <a:fillRect/>
          </a:stretch>
        </p:blipFill>
        <p:spPr>
          <a:xfrm>
            <a:off x="1082143" y="1459043"/>
            <a:ext cx="4901255" cy="3477813"/>
          </a:xfrm>
          <a:prstGeom prst="rect">
            <a:avLst/>
          </a:prstGeom>
        </p:spPr>
      </p:pic>
    </p:spTree>
    <p:extLst>
      <p:ext uri="{BB962C8B-B14F-4D97-AF65-F5344CB8AC3E}">
        <p14:creationId xmlns:p14="http://schemas.microsoft.com/office/powerpoint/2010/main" val="2847427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5ADC10-DE4D-BAE7-2EA5-473ADAAA215F}"/>
              </a:ext>
            </a:extLst>
          </p:cNvPr>
          <p:cNvPicPr>
            <a:picLocks noChangeAspect="1"/>
          </p:cNvPicPr>
          <p:nvPr/>
        </p:nvPicPr>
        <p:blipFill>
          <a:blip r:embed="rId5"/>
          <a:stretch>
            <a:fillRect/>
          </a:stretch>
        </p:blipFill>
        <p:spPr>
          <a:xfrm>
            <a:off x="689441" y="1101232"/>
            <a:ext cx="7800975" cy="2600325"/>
          </a:xfrm>
          <a:prstGeom prst="rect">
            <a:avLst/>
          </a:prstGeom>
        </p:spPr>
      </p:pic>
      <p:graphicFrame>
        <p:nvGraphicFramePr>
          <p:cNvPr id="26" name="think-cell data - do not delete" hidden="1">
            <a:extLst>
              <a:ext uri="{FF2B5EF4-FFF2-40B4-BE49-F238E27FC236}">
                <a16:creationId xmlns:a16="http://schemas.microsoft.com/office/drawing/2014/main" id="{D7B042BE-768A-E030-B680-F7CE3155B30C}"/>
              </a:ext>
            </a:extLst>
          </p:cNvPr>
          <p:cNvGraphicFramePr>
            <a:graphicFrameLocks noChangeAspect="1"/>
          </p:cNvGraphicFramePr>
          <p:nvPr>
            <p:custDataLst>
              <p:tags r:id="rId1"/>
            </p:custDataLst>
            <p:extLst>
              <p:ext uri="{D42A27DB-BD31-4B8C-83A1-F6EECF244321}">
                <p14:modId xmlns:p14="http://schemas.microsoft.com/office/powerpoint/2010/main" val="40524521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04" imgH="405" progId="TCLayout.ActiveDocument.1">
                  <p:embed/>
                </p:oleObj>
              </mc:Choice>
              <mc:Fallback>
                <p:oleObj name="think-cell Slide" r:id="rId6" imgW="404" imgH="405" progId="TCLayout.ActiveDocument.1">
                  <p:embed/>
                  <p:pic>
                    <p:nvPicPr>
                      <p:cNvPr id="26" name="think-cell data - do not delete" hidden="1">
                        <a:extLst>
                          <a:ext uri="{FF2B5EF4-FFF2-40B4-BE49-F238E27FC236}">
                            <a16:creationId xmlns:a16="http://schemas.microsoft.com/office/drawing/2014/main" id="{D7B042BE-768A-E030-B680-F7CE3155B30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cxnSp>
        <p:nvCxnSpPr>
          <p:cNvPr id="5" name="Straight Connector 4">
            <a:extLst>
              <a:ext uri="{FF2B5EF4-FFF2-40B4-BE49-F238E27FC236}">
                <a16:creationId xmlns:a16="http://schemas.microsoft.com/office/drawing/2014/main" id="{364A2B17-A625-C915-47D3-054DFF7C35AD}"/>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258A8E6B-15A1-95A7-ABFA-5EA35E5A5594}"/>
              </a:ext>
            </a:extLst>
          </p:cNvPr>
          <p:cNvSpPr>
            <a:spLocks noGrp="1"/>
          </p:cNvSpPr>
          <p:nvPr>
            <p:ph type="title"/>
          </p:nvPr>
        </p:nvSpPr>
        <p:spPr>
          <a:xfrm>
            <a:off x="762555" y="546306"/>
            <a:ext cx="10072437" cy="464933"/>
          </a:xfrm>
        </p:spPr>
        <p:txBody>
          <a:bodyPr vert="horz"/>
          <a:lstStyle/>
          <a:p>
            <a:r>
              <a:rPr lang="en-US"/>
              <a:t>CAPEX, Tenants Improvements &amp; Leasing Commissions</a:t>
            </a:r>
          </a:p>
        </p:txBody>
      </p:sp>
      <p:sp>
        <p:nvSpPr>
          <p:cNvPr id="19" name="Rectangle 18">
            <a:extLst>
              <a:ext uri="{FF2B5EF4-FFF2-40B4-BE49-F238E27FC236}">
                <a16:creationId xmlns:a16="http://schemas.microsoft.com/office/drawing/2014/main" id="{FF6224C7-D094-8D19-FFBA-AC43C4386E2F}"/>
              </a:ext>
            </a:extLst>
          </p:cNvPr>
          <p:cNvSpPr/>
          <p:nvPr/>
        </p:nvSpPr>
        <p:spPr>
          <a:xfrm>
            <a:off x="5445457" y="1099460"/>
            <a:ext cx="738155" cy="26003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F8C949-5679-B808-D9FB-174A3A55DD30}"/>
              </a:ext>
            </a:extLst>
          </p:cNvPr>
          <p:cNvSpPr/>
          <p:nvPr/>
        </p:nvSpPr>
        <p:spPr>
          <a:xfrm>
            <a:off x="6215721" y="1099460"/>
            <a:ext cx="685439" cy="26003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E9E25FF-0F2A-B8FD-7746-C1A9652D8CB9}"/>
              </a:ext>
            </a:extLst>
          </p:cNvPr>
          <p:cNvSpPr txBox="1"/>
          <p:nvPr/>
        </p:nvSpPr>
        <p:spPr>
          <a:xfrm>
            <a:off x="8490416" y="3853553"/>
            <a:ext cx="3471847" cy="1061829"/>
          </a:xfrm>
          <a:prstGeom prst="rect">
            <a:avLst/>
          </a:prstGeom>
          <a:noFill/>
        </p:spPr>
        <p:txBody>
          <a:bodyPr wrap="square" rtlCol="0">
            <a:spAutoFit/>
          </a:bodyPr>
          <a:lstStyle/>
          <a:p>
            <a:r>
              <a:rPr lang="en-US" sz="900"/>
              <a:t>*</a:t>
            </a:r>
            <a:r>
              <a:rPr lang="en-US" sz="900" u="sng"/>
              <a:t>Property Improvements</a:t>
            </a:r>
            <a:r>
              <a:rPr lang="en-US" sz="900"/>
              <a:t> include non-recoverable CapEx and CM Fees.</a:t>
            </a:r>
          </a:p>
          <a:p>
            <a:r>
              <a:rPr lang="en-US" sz="900"/>
              <a:t>**</a:t>
            </a:r>
            <a:r>
              <a:rPr lang="en-US" sz="900" u="sng">
                <a:latin typeface="Gilroy" panose="00000500000000000000"/>
              </a:rPr>
              <a:t>Turnover Costs</a:t>
            </a:r>
            <a:r>
              <a:rPr lang="en-US" sz="900">
                <a:latin typeface="Gilroy" panose="00000500000000000000"/>
              </a:rPr>
              <a:t> represent the estimated obligations incurred in connection with the signing of a lease; including leasing commissions and tenant improvements.</a:t>
            </a:r>
          </a:p>
          <a:p>
            <a:r>
              <a:rPr lang="en-US" sz="900">
                <a:latin typeface="Gilroy" panose="00000500000000000000"/>
              </a:rPr>
              <a:t>***</a:t>
            </a:r>
            <a:r>
              <a:rPr lang="en-US" sz="900" u="sng">
                <a:latin typeface="Gilroy" panose="00000500000000000000"/>
              </a:rPr>
              <a:t>Property Improvements per WA SQFT </a:t>
            </a:r>
            <a:r>
              <a:rPr lang="en-US" sz="900">
                <a:latin typeface="Gilroy" panose="00000500000000000000"/>
              </a:rPr>
              <a:t>is calculated as Property Improvements for the period divided by the WASF (weighted average square footage) for the period.</a:t>
            </a:r>
            <a:endParaRPr lang="en-IL" sz="900">
              <a:latin typeface="Gilroy" panose="00000500000000000000"/>
            </a:endParaRPr>
          </a:p>
        </p:txBody>
      </p:sp>
      <p:sp>
        <p:nvSpPr>
          <p:cNvPr id="3" name="Rectangle 2">
            <a:extLst>
              <a:ext uri="{FF2B5EF4-FFF2-40B4-BE49-F238E27FC236}">
                <a16:creationId xmlns:a16="http://schemas.microsoft.com/office/drawing/2014/main" id="{854FD7A4-370A-3B56-9A30-9A6AE68717E6}"/>
              </a:ext>
            </a:extLst>
          </p:cNvPr>
          <p:cNvSpPr/>
          <p:nvPr/>
        </p:nvSpPr>
        <p:spPr>
          <a:xfrm>
            <a:off x="8579224" y="1099459"/>
            <a:ext cx="3471846" cy="258693"/>
          </a:xfrm>
          <a:prstGeom prst="rect">
            <a:avLst/>
          </a:prstGeom>
          <a:solidFill>
            <a:srgbClr val="44546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chemeClr val="bg1"/>
                </a:solidFill>
                <a:latin typeface="Gilroy" panose="00000500000000000000"/>
                <a:cs typeface="Arial" panose="020B0604020202020204" pitchFamily="34" charset="0"/>
              </a:rPr>
              <a:t>Key Takeaways</a:t>
            </a:r>
          </a:p>
        </p:txBody>
      </p:sp>
      <p:sp>
        <p:nvSpPr>
          <p:cNvPr id="4" name="Rectangle 3">
            <a:extLst>
              <a:ext uri="{FF2B5EF4-FFF2-40B4-BE49-F238E27FC236}">
                <a16:creationId xmlns:a16="http://schemas.microsoft.com/office/drawing/2014/main" id="{45B58862-2F8C-A43D-0C4F-21EFAB671EB1}"/>
              </a:ext>
            </a:extLst>
          </p:cNvPr>
          <p:cNvSpPr/>
          <p:nvPr/>
        </p:nvSpPr>
        <p:spPr>
          <a:xfrm>
            <a:off x="8579223" y="1358152"/>
            <a:ext cx="3471847" cy="2341633"/>
          </a:xfrm>
          <a:prstGeom prst="rect">
            <a:avLst/>
          </a:prstGeom>
          <a:solidFill>
            <a:schemeClr val="accent3">
              <a:lumMod val="20000"/>
              <a:lumOff val="80000"/>
            </a:schemeClr>
          </a:solidFill>
          <a:ln w="12700">
            <a:noFill/>
          </a:ln>
        </p:spPr>
        <p:style>
          <a:lnRef idx="2">
            <a:schemeClr val="dk1"/>
          </a:lnRef>
          <a:fillRef idx="1">
            <a:schemeClr val="lt1"/>
          </a:fillRef>
          <a:effectRef idx="0">
            <a:schemeClr val="dk1"/>
          </a:effectRef>
          <a:fontRef idx="minor">
            <a:schemeClr val="dk1"/>
          </a:fontRef>
        </p:style>
        <p:txBody>
          <a:bodyPr rtlCol="0" anchor="ctr"/>
          <a:lstStyle/>
          <a:p>
            <a:r>
              <a:rPr lang="en-US" sz="1000" b="1" u="sng">
                <a:solidFill>
                  <a:schemeClr val="tx1"/>
                </a:solidFill>
                <a:latin typeface="Gilroy" panose="00000500000000000000"/>
                <a:cs typeface="Arial" panose="020B0604020202020204" pitchFamily="34" charset="0"/>
              </a:rPr>
              <a:t>Q2 2025</a:t>
            </a:r>
          </a:p>
          <a:p>
            <a:pPr marL="171450" indent="-171450">
              <a:buFont typeface="Arial" panose="020B0604020202020204" pitchFamily="34" charset="0"/>
              <a:buChar char="•"/>
            </a:pPr>
            <a:r>
              <a:rPr lang="en-US" sz="1000">
                <a:solidFill>
                  <a:schemeClr val="tx1"/>
                </a:solidFill>
                <a:latin typeface="Gilroy" panose="00000500000000000000"/>
                <a:cs typeface="Arial" panose="020B0604020202020204" pitchFamily="34" charset="0"/>
              </a:rPr>
              <a:t>$2.8M </a:t>
            </a:r>
            <a:r>
              <a:rPr lang="en-US" sz="1000" err="1">
                <a:solidFill>
                  <a:schemeClr val="tx1"/>
                </a:solidFill>
                <a:latin typeface="Gilroy" panose="00000500000000000000"/>
                <a:cs typeface="Arial" panose="020B0604020202020204" pitchFamily="34" charset="0"/>
              </a:rPr>
              <a:t>CapEx</a:t>
            </a:r>
            <a:r>
              <a:rPr lang="en-US" sz="1000">
                <a:solidFill>
                  <a:schemeClr val="tx1"/>
                </a:solidFill>
                <a:latin typeface="Gilroy" panose="00000500000000000000"/>
                <a:cs typeface="Arial" panose="020B0604020202020204" pitchFamily="34" charset="0"/>
              </a:rPr>
              <a:t> invested, representing 19.6% of NOI and $0.60/</a:t>
            </a:r>
            <a:r>
              <a:rPr lang="en-US" sz="1000" err="1">
                <a:solidFill>
                  <a:schemeClr val="tx1"/>
                </a:solidFill>
                <a:latin typeface="Gilroy" panose="00000500000000000000"/>
                <a:cs typeface="Arial" panose="020B0604020202020204" pitchFamily="34" charset="0"/>
              </a:rPr>
              <a:t>sqft</a:t>
            </a:r>
            <a:r>
              <a:rPr lang="en-US" sz="1000">
                <a:solidFill>
                  <a:schemeClr val="tx1"/>
                </a:solidFill>
                <a:latin typeface="Gilroy" panose="00000500000000000000"/>
                <a:cs typeface="Arial" panose="020B0604020202020204" pitchFamily="34" charset="0"/>
              </a:rPr>
              <a:t> for the quarter</a:t>
            </a:r>
          </a:p>
          <a:p>
            <a:pPr marL="171450" indent="-171450">
              <a:buFont typeface="Arial" panose="020B0604020202020204" pitchFamily="34" charset="0"/>
              <a:buChar char="•"/>
            </a:pPr>
            <a:endParaRPr lang="en-US" sz="1000">
              <a:solidFill>
                <a:schemeClr val="tx1"/>
              </a:solidFill>
              <a:latin typeface="Gilroy" panose="00000500000000000000"/>
              <a:cs typeface="Arial" panose="020B0604020202020204" pitchFamily="34" charset="0"/>
            </a:endParaRPr>
          </a:p>
          <a:p>
            <a:r>
              <a:rPr lang="en-US" sz="1000" b="1" u="sng">
                <a:solidFill>
                  <a:schemeClr val="tx1"/>
                </a:solidFill>
                <a:latin typeface="Gilroy" panose="00000500000000000000"/>
                <a:cs typeface="Arial" panose="020B0604020202020204" pitchFamily="34" charset="0"/>
              </a:rPr>
              <a:t>Inception to Date</a:t>
            </a:r>
          </a:p>
          <a:p>
            <a:pPr marL="171450" indent="-171450">
              <a:buFont typeface="Arial" panose="020B0604020202020204" pitchFamily="34" charset="0"/>
              <a:buChar char="•"/>
            </a:pPr>
            <a:r>
              <a:rPr lang="en-US" sz="1000">
                <a:solidFill>
                  <a:schemeClr val="tx1"/>
                </a:solidFill>
                <a:latin typeface="Gilroy" panose="00000500000000000000"/>
                <a:cs typeface="Arial" panose="020B0604020202020204" pitchFamily="34" charset="0"/>
              </a:rPr>
              <a:t>$57.1M </a:t>
            </a:r>
            <a:r>
              <a:rPr lang="en-US" sz="1000" err="1">
                <a:solidFill>
                  <a:schemeClr val="tx1"/>
                </a:solidFill>
                <a:latin typeface="Gilroy" panose="00000500000000000000"/>
                <a:cs typeface="Arial" panose="020B0604020202020204" pitchFamily="34" charset="0"/>
              </a:rPr>
              <a:t>CapEx</a:t>
            </a:r>
            <a:r>
              <a:rPr lang="en-US" sz="1000">
                <a:solidFill>
                  <a:schemeClr val="tx1"/>
                </a:solidFill>
                <a:latin typeface="Gilroy" panose="00000500000000000000"/>
                <a:cs typeface="Arial" panose="020B0604020202020204" pitchFamily="34" charset="0"/>
              </a:rPr>
              <a:t> invested, representing 28.9% of accumulated NOI</a:t>
            </a:r>
          </a:p>
          <a:p>
            <a:pPr marL="171450" indent="-171450">
              <a:buFont typeface="Arial" panose="020B0604020202020204" pitchFamily="34" charset="0"/>
              <a:buChar char="•"/>
            </a:pPr>
            <a:r>
              <a:rPr lang="en-US" sz="1000">
                <a:solidFill>
                  <a:schemeClr val="tx1"/>
                </a:solidFill>
                <a:latin typeface="Gilroy" panose="00000500000000000000"/>
                <a:cs typeface="Arial" panose="020B0604020202020204" pitchFamily="34" charset="0"/>
              </a:rPr>
              <a:t>45 properties have had roof replacements, totaling ~10.4M</a:t>
            </a:r>
          </a:p>
          <a:p>
            <a:pPr marL="171450" indent="-171450">
              <a:buFont typeface="Arial" panose="020B0604020202020204" pitchFamily="34" charset="0"/>
              <a:buChar char="•"/>
            </a:pPr>
            <a:endParaRPr lang="en-US" sz="1000">
              <a:solidFill>
                <a:schemeClr val="tx1"/>
              </a:solidFill>
              <a:latin typeface="Gilroy" panose="00000500000000000000"/>
              <a:cs typeface="Arial" panose="020B0604020202020204" pitchFamily="34" charset="0"/>
            </a:endParaRPr>
          </a:p>
          <a:p>
            <a:r>
              <a:rPr lang="en-US" sz="1000" b="1" u="sng">
                <a:solidFill>
                  <a:schemeClr val="tx1"/>
                </a:solidFill>
                <a:latin typeface="Gilroy" panose="00000500000000000000"/>
                <a:cs typeface="Arial" panose="020B0604020202020204" pitchFamily="34" charset="0"/>
              </a:rPr>
              <a:t>Comparison to UW</a:t>
            </a:r>
            <a:endParaRPr lang="en-US" sz="1000">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000">
                <a:solidFill>
                  <a:schemeClr val="tx1"/>
                </a:solidFill>
                <a:latin typeface="Gilroy" panose="00000500000000000000"/>
                <a:cs typeface="Arial" panose="020B0604020202020204" pitchFamily="34" charset="0"/>
              </a:rPr>
              <a:t>$7.6M </a:t>
            </a:r>
            <a:r>
              <a:rPr lang="en-US" sz="1000" err="1">
                <a:solidFill>
                  <a:schemeClr val="tx1"/>
                </a:solidFill>
                <a:latin typeface="Gilroy" panose="00000500000000000000"/>
                <a:cs typeface="Arial" panose="020B0604020202020204" pitchFamily="34" charset="0"/>
              </a:rPr>
              <a:t>CapEx</a:t>
            </a:r>
            <a:r>
              <a:rPr lang="en-US" sz="1000">
                <a:solidFill>
                  <a:schemeClr val="tx1"/>
                </a:solidFill>
                <a:latin typeface="Gilroy" panose="00000500000000000000"/>
                <a:cs typeface="Arial" panose="020B0604020202020204" pitchFamily="34" charset="0"/>
              </a:rPr>
              <a:t> invested compared to the initial underwriting data provided by the Construction team</a:t>
            </a:r>
            <a:endParaRPr lang="en-US" sz="1000">
              <a:solidFill>
                <a:schemeClr val="tx1"/>
              </a:solidFill>
            </a:endParaRPr>
          </a:p>
          <a:p>
            <a:pPr marL="171450" indent="-171450">
              <a:buFont typeface="Arial" panose="020B0604020202020204" pitchFamily="34" charset="0"/>
              <a:buChar char="•"/>
            </a:pPr>
            <a:endParaRPr lang="en-US" sz="1000">
              <a:solidFill>
                <a:schemeClr val="tx1"/>
              </a:solidFill>
            </a:endParaRPr>
          </a:p>
        </p:txBody>
      </p:sp>
      <p:pic>
        <p:nvPicPr>
          <p:cNvPr id="11" name="Picture 10">
            <a:extLst>
              <a:ext uri="{FF2B5EF4-FFF2-40B4-BE49-F238E27FC236}">
                <a16:creationId xmlns:a16="http://schemas.microsoft.com/office/drawing/2014/main" id="{2AB59B08-D9B0-3F80-5468-7A68A10B7CA4}"/>
              </a:ext>
            </a:extLst>
          </p:cNvPr>
          <p:cNvPicPr>
            <a:picLocks noChangeAspect="1"/>
          </p:cNvPicPr>
          <p:nvPr/>
        </p:nvPicPr>
        <p:blipFill>
          <a:blip r:embed="rId8"/>
          <a:stretch>
            <a:fillRect/>
          </a:stretch>
        </p:blipFill>
        <p:spPr>
          <a:xfrm>
            <a:off x="4551335" y="3853553"/>
            <a:ext cx="3674282" cy="2322326"/>
          </a:xfrm>
          <a:prstGeom prst="rect">
            <a:avLst/>
          </a:prstGeom>
        </p:spPr>
      </p:pic>
      <p:pic>
        <p:nvPicPr>
          <p:cNvPr id="15" name="Picture 14">
            <a:extLst>
              <a:ext uri="{FF2B5EF4-FFF2-40B4-BE49-F238E27FC236}">
                <a16:creationId xmlns:a16="http://schemas.microsoft.com/office/drawing/2014/main" id="{563AF99F-F37A-195B-EFE3-8FE30B95C72C}"/>
              </a:ext>
            </a:extLst>
          </p:cNvPr>
          <p:cNvPicPr>
            <a:picLocks noChangeAspect="1"/>
          </p:cNvPicPr>
          <p:nvPr/>
        </p:nvPicPr>
        <p:blipFill>
          <a:blip r:embed="rId9"/>
          <a:stretch>
            <a:fillRect/>
          </a:stretch>
        </p:blipFill>
        <p:spPr>
          <a:xfrm>
            <a:off x="914401" y="3853553"/>
            <a:ext cx="3295934" cy="2551265"/>
          </a:xfrm>
          <a:prstGeom prst="rect">
            <a:avLst/>
          </a:prstGeom>
        </p:spPr>
      </p:pic>
    </p:spTree>
    <p:extLst>
      <p:ext uri="{BB962C8B-B14F-4D97-AF65-F5344CB8AC3E}">
        <p14:creationId xmlns:p14="http://schemas.microsoft.com/office/powerpoint/2010/main" val="3645453158"/>
      </p:ext>
    </p:extLst>
  </p:cSld>
  <p:clrMapOvr>
    <a:masterClrMapping/>
  </p:clrMapOvr>
  <p:extLst>
    <p:ext uri="{6950BFC3-D8DA-4A85-94F7-54DA5524770B}">
      <p188:commentRel xmlns:p188="http://schemas.microsoft.com/office/powerpoint/2018/8/main" r:id="rId4"/>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88C2748-579F-FADE-24B0-31C8B9C05E59}"/>
              </a:ext>
            </a:extLst>
          </p:cNvPr>
          <p:cNvGraphicFramePr>
            <a:graphicFrameLocks noChangeAspect="1"/>
          </p:cNvGraphicFramePr>
          <p:nvPr>
            <p:custDataLst>
              <p:tags r:id="rId1"/>
            </p:custDataLst>
            <p:extLst>
              <p:ext uri="{D42A27DB-BD31-4B8C-83A1-F6EECF244321}">
                <p14:modId xmlns:p14="http://schemas.microsoft.com/office/powerpoint/2010/main" val="30439685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4" name="think-cell data - do not delete" hidden="1">
                        <a:extLst>
                          <a:ext uri="{FF2B5EF4-FFF2-40B4-BE49-F238E27FC236}">
                            <a16:creationId xmlns:a16="http://schemas.microsoft.com/office/drawing/2014/main" id="{688C2748-579F-FADE-24B0-31C8B9C05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4E7BCE8-067E-CA34-5BDC-632450C65442}"/>
              </a:ext>
            </a:extLst>
          </p:cNvPr>
          <p:cNvSpPr>
            <a:spLocks noGrp="1"/>
          </p:cNvSpPr>
          <p:nvPr>
            <p:ph type="title"/>
          </p:nvPr>
        </p:nvSpPr>
        <p:spPr>
          <a:xfrm>
            <a:off x="1059781" y="619221"/>
            <a:ext cx="10072437" cy="685481"/>
          </a:xfrm>
        </p:spPr>
        <p:txBody>
          <a:bodyPr vert="horz"/>
          <a:lstStyle/>
          <a:p>
            <a:r>
              <a:rPr lang="en-US"/>
              <a:t>Main Debt Covenants Overview</a:t>
            </a:r>
          </a:p>
        </p:txBody>
      </p:sp>
      <p:graphicFrame>
        <p:nvGraphicFramePr>
          <p:cNvPr id="8" name="Table 7">
            <a:extLst>
              <a:ext uri="{FF2B5EF4-FFF2-40B4-BE49-F238E27FC236}">
                <a16:creationId xmlns:a16="http://schemas.microsoft.com/office/drawing/2014/main" id="{FF8211EC-AF88-6349-8BAA-94DB78FF8221}"/>
              </a:ext>
            </a:extLst>
          </p:cNvPr>
          <p:cNvGraphicFramePr>
            <a:graphicFrameLocks noGrp="1"/>
          </p:cNvGraphicFramePr>
          <p:nvPr>
            <p:extLst>
              <p:ext uri="{D42A27DB-BD31-4B8C-83A1-F6EECF244321}">
                <p14:modId xmlns:p14="http://schemas.microsoft.com/office/powerpoint/2010/main" val="2787635383"/>
              </p:ext>
            </p:extLst>
          </p:nvPr>
        </p:nvGraphicFramePr>
        <p:xfrm>
          <a:off x="1034550" y="1488031"/>
          <a:ext cx="10160126" cy="3145602"/>
        </p:xfrm>
        <a:graphic>
          <a:graphicData uri="http://schemas.openxmlformats.org/drawingml/2006/table">
            <a:tbl>
              <a:tblPr firstRow="1">
                <a:tableStyleId>{1FECB4D8-DB02-4DC6-A0A2-4F2EBAE1DC90}</a:tableStyleId>
              </a:tblPr>
              <a:tblGrid>
                <a:gridCol w="1423012">
                  <a:extLst>
                    <a:ext uri="{9D8B030D-6E8A-4147-A177-3AD203B41FA5}">
                      <a16:colId xmlns:a16="http://schemas.microsoft.com/office/drawing/2014/main" val="2021302988"/>
                    </a:ext>
                  </a:extLst>
                </a:gridCol>
                <a:gridCol w="1226932">
                  <a:extLst>
                    <a:ext uri="{9D8B030D-6E8A-4147-A177-3AD203B41FA5}">
                      <a16:colId xmlns:a16="http://schemas.microsoft.com/office/drawing/2014/main" val="2813591230"/>
                    </a:ext>
                  </a:extLst>
                </a:gridCol>
                <a:gridCol w="1042147">
                  <a:extLst>
                    <a:ext uri="{9D8B030D-6E8A-4147-A177-3AD203B41FA5}">
                      <a16:colId xmlns:a16="http://schemas.microsoft.com/office/drawing/2014/main" val="3605371561"/>
                    </a:ext>
                  </a:extLst>
                </a:gridCol>
                <a:gridCol w="921124">
                  <a:extLst>
                    <a:ext uri="{9D8B030D-6E8A-4147-A177-3AD203B41FA5}">
                      <a16:colId xmlns:a16="http://schemas.microsoft.com/office/drawing/2014/main" val="867593600"/>
                    </a:ext>
                  </a:extLst>
                </a:gridCol>
                <a:gridCol w="2823882">
                  <a:extLst>
                    <a:ext uri="{9D8B030D-6E8A-4147-A177-3AD203B41FA5}">
                      <a16:colId xmlns:a16="http://schemas.microsoft.com/office/drawing/2014/main" val="3413412050"/>
                    </a:ext>
                  </a:extLst>
                </a:gridCol>
                <a:gridCol w="894229">
                  <a:extLst>
                    <a:ext uri="{9D8B030D-6E8A-4147-A177-3AD203B41FA5}">
                      <a16:colId xmlns:a16="http://schemas.microsoft.com/office/drawing/2014/main" val="810563024"/>
                    </a:ext>
                  </a:extLst>
                </a:gridCol>
                <a:gridCol w="779930">
                  <a:extLst>
                    <a:ext uri="{9D8B030D-6E8A-4147-A177-3AD203B41FA5}">
                      <a16:colId xmlns:a16="http://schemas.microsoft.com/office/drawing/2014/main" val="811522527"/>
                    </a:ext>
                  </a:extLst>
                </a:gridCol>
                <a:gridCol w="1048870">
                  <a:extLst>
                    <a:ext uri="{9D8B030D-6E8A-4147-A177-3AD203B41FA5}">
                      <a16:colId xmlns:a16="http://schemas.microsoft.com/office/drawing/2014/main" val="3901942223"/>
                    </a:ext>
                  </a:extLst>
                </a:gridCol>
              </a:tblGrid>
              <a:tr h="337053">
                <a:tc>
                  <a:txBody>
                    <a:bodyPr/>
                    <a:lstStyle/>
                    <a:p>
                      <a:pPr algn="ctr" fontAlgn="b">
                        <a:spcBef>
                          <a:spcPts val="600"/>
                        </a:spcBef>
                      </a:pPr>
                      <a:r>
                        <a:rPr lang="en-US" sz="1400" b="1" i="0" u="none" strike="noStrike">
                          <a:solidFill>
                            <a:schemeClr val="bg1"/>
                          </a:solidFill>
                          <a:effectLst/>
                          <a:latin typeface="Gilroy" panose="00000500000000000000"/>
                        </a:rPr>
                        <a:t>Loan</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chemeClr val="bg1">
                          <a:lumMod val="75000"/>
                        </a:schemeClr>
                      </a:solid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spcBef>
                          <a:spcPts val="600"/>
                        </a:spcBef>
                      </a:pPr>
                      <a:r>
                        <a:rPr lang="en-US" sz="1400" b="1" i="0" u="none" strike="noStrike">
                          <a:solidFill>
                            <a:schemeClr val="bg1"/>
                          </a:solidFill>
                          <a:effectLst/>
                          <a:latin typeface="Gilroy" panose="00000500000000000000"/>
                        </a:rPr>
                        <a:t>Covenant</a:t>
                      </a:r>
                    </a:p>
                  </a:txBody>
                  <a:tcPr anchor="ctr">
                    <a:lnL w="6350" cap="flat" cmpd="sng" algn="ctr">
                      <a:solidFill>
                        <a:schemeClr val="bg1">
                          <a:lumMod val="75000"/>
                        </a:schemeClr>
                      </a:solidFill>
                      <a:prstDash val="sysDash"/>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spcBef>
                          <a:spcPts val="600"/>
                        </a:spcBef>
                      </a:pPr>
                      <a:r>
                        <a:rPr lang="en-US" sz="1400" b="1" i="0" u="none" strike="noStrike">
                          <a:solidFill>
                            <a:schemeClr val="bg1"/>
                          </a:solidFill>
                          <a:effectLst/>
                          <a:latin typeface="Gilroy" panose="00000500000000000000"/>
                        </a:rPr>
                        <a:t>Threshold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spcBef>
                          <a:spcPts val="600"/>
                        </a:spcBef>
                      </a:pPr>
                      <a:r>
                        <a:rPr lang="en-US" sz="1400" b="1" i="0" u="none" strike="noStrike">
                          <a:solidFill>
                            <a:schemeClr val="bg1"/>
                          </a:solidFill>
                          <a:effectLst/>
                          <a:latin typeface="Gilroy" panose="00000500000000000000"/>
                        </a:rPr>
                        <a:t>NOI Basis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spcBef>
                          <a:spcPts val="600"/>
                        </a:spcBef>
                      </a:pPr>
                      <a:r>
                        <a:rPr lang="en-US" sz="1400" b="1" i="0" u="none" strike="noStrike">
                          <a:solidFill>
                            <a:schemeClr val="bg1"/>
                          </a:solidFill>
                          <a:effectLst/>
                          <a:latin typeface="Gilroy" panose="00000500000000000000"/>
                        </a:rPr>
                        <a:t>NOI Adjustments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spcBef>
                          <a:spcPts val="0"/>
                        </a:spcBef>
                      </a:pPr>
                      <a:r>
                        <a:rPr lang="en-US" sz="1400" b="1" i="0" u="none" strike="noStrike">
                          <a:solidFill>
                            <a:schemeClr val="bg1"/>
                          </a:solidFill>
                          <a:effectLst/>
                          <a:latin typeface="Gilroy" panose="00000500000000000000"/>
                        </a:rPr>
                        <a:t>Q2 2025</a:t>
                      </a:r>
                    </a:p>
                    <a:p>
                      <a:pPr algn="ctr" fontAlgn="b">
                        <a:spcBef>
                          <a:spcPts val="0"/>
                        </a:spcBef>
                      </a:pPr>
                      <a:r>
                        <a:rPr lang="en-US" sz="1400" b="1" i="0" u="none" strike="noStrike">
                          <a:solidFill>
                            <a:schemeClr val="bg1"/>
                          </a:solidFill>
                          <a:effectLst/>
                          <a:latin typeface="Gilroy" panose="00000500000000000000"/>
                        </a:rPr>
                        <a:t>Metric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spcBef>
                          <a:spcPts val="0"/>
                        </a:spcBef>
                      </a:pPr>
                      <a:r>
                        <a:rPr lang="en-US" sz="1400" b="1" i="0" u="none" strike="noStrike">
                          <a:solidFill>
                            <a:schemeClr val="bg1"/>
                          </a:solidFill>
                          <a:effectLst/>
                          <a:latin typeface="Gilroy" panose="00000500000000000000"/>
                        </a:rPr>
                        <a:t>YoC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spcBef>
                          <a:spcPts val="600"/>
                        </a:spcBef>
                      </a:pPr>
                      <a:r>
                        <a:rPr lang="en-US" sz="1400" b="1" i="0" u="none" strike="noStrike">
                          <a:solidFill>
                            <a:schemeClr val="bg1"/>
                          </a:solidFill>
                          <a:effectLst/>
                          <a:latin typeface="Gilroy" panose="00000500000000000000"/>
                        </a:rPr>
                        <a:t>Occupancy</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chemeClr val="bg1">
                          <a:lumMod val="75000"/>
                        </a:schemeClr>
                      </a:solid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44546A"/>
                    </a:solidFill>
                  </a:tcPr>
                </a:tc>
                <a:extLst>
                  <a:ext uri="{0D108BD9-81ED-4DB2-BD59-A6C34878D82A}">
                    <a16:rowId xmlns:a16="http://schemas.microsoft.com/office/drawing/2014/main" val="1340942835"/>
                  </a:ext>
                </a:extLst>
              </a:tr>
              <a:tr h="631974">
                <a:tc>
                  <a:txBody>
                    <a:bodyPr/>
                    <a:lstStyle/>
                    <a:p>
                      <a:pPr algn="ctr" fontAlgn="b">
                        <a:spcBef>
                          <a:spcPts val="600"/>
                        </a:spcBef>
                      </a:pPr>
                      <a:r>
                        <a:rPr lang="en-US" sz="1400" b="1" i="0" u="none" strike="noStrike">
                          <a:solidFill>
                            <a:srgbClr val="44546A"/>
                          </a:solidFill>
                          <a:effectLst/>
                          <a:latin typeface="Gilroy" panose="00000500000000000000"/>
                        </a:rPr>
                        <a:t>Apollo</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44546A"/>
                          </a:solidFill>
                          <a:effectLst/>
                          <a:uLnTx/>
                          <a:uFillTx/>
                          <a:latin typeface="Gilroy" panose="00000500000000000000"/>
                          <a:ea typeface="+mn-ea"/>
                          <a:cs typeface="+mn-cs"/>
                        </a:rPr>
                        <a:t>Debt Yield</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0"/>
                        </a:spcBef>
                        <a:spcAft>
                          <a:spcPts val="0"/>
                        </a:spcAft>
                        <a:buClrTx/>
                        <a:buSzTx/>
                        <a:buFont typeface="Arial" panose="020B0604020202020204" pitchFamily="34" charset="0"/>
                        <a:buNone/>
                        <a:tabLst/>
                        <a:defRPr/>
                      </a:pPr>
                      <a:r>
                        <a:rPr lang="en-US" sz="1400" b="1" i="0" u="none" strike="noStrike">
                          <a:solidFill>
                            <a:srgbClr val="44546A"/>
                          </a:solidFill>
                          <a:effectLst/>
                          <a:latin typeface="Gilroy" panose="00000500000000000000"/>
                        </a:rPr>
                        <a:t>8.75%, 9.00%, 9.25%</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44546A"/>
                          </a:solidFill>
                          <a:effectLst/>
                          <a:uLnTx/>
                          <a:uFillTx/>
                          <a:latin typeface="Gilroy" panose="00000500000000000000"/>
                          <a:ea typeface="+mn-ea"/>
                          <a:cs typeface="+mn-cs"/>
                        </a:rPr>
                        <a:t>T12</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spcBef>
                          <a:spcPts val="600"/>
                        </a:spcBef>
                        <a:buFont typeface="Arial" panose="020B0604020202020204" pitchFamily="34" charset="0"/>
                        <a:buNone/>
                      </a:pPr>
                      <a:r>
                        <a:rPr lang="en-US" sz="1400" b="0" i="0" u="none" strike="noStrike">
                          <a:solidFill>
                            <a:srgbClr val="44546A"/>
                          </a:solidFill>
                          <a:effectLst/>
                          <a:latin typeface="Gilroy" panose="00000500000000000000"/>
                        </a:rPr>
                        <a:t>5% Vacancy / Credit Loss</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srgbClr val="44546A"/>
                          </a:solidFill>
                          <a:effectLst/>
                          <a:uLnTx/>
                          <a:uFillTx/>
                          <a:latin typeface="Gilroy" panose="00000500000000000000"/>
                          <a:ea typeface="+mn-ea"/>
                          <a:cs typeface="+mn-cs"/>
                        </a:rPr>
                        <a:t>9.04%</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srgbClr val="44546A"/>
                          </a:solidFill>
                          <a:effectLst/>
                          <a:uLnTx/>
                          <a:uFillTx/>
                          <a:latin typeface="Gilroy" panose="00000500000000000000"/>
                          <a:ea typeface="+mn-ea"/>
                          <a:cs typeface="+mn-cs"/>
                        </a:rPr>
                        <a:t>5.81%</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srgbClr val="44546A"/>
                          </a:solidFill>
                          <a:effectLst/>
                          <a:uLnTx/>
                          <a:uFillTx/>
                          <a:latin typeface="Gilroy" panose="00000500000000000000"/>
                          <a:ea typeface="+mn-ea"/>
                          <a:cs typeface="+mn-cs"/>
                        </a:rPr>
                        <a:t>87.6%</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280367428"/>
                  </a:ext>
                </a:extLst>
              </a:tr>
              <a:tr h="631974">
                <a:tc rowSpan="2">
                  <a:txBody>
                    <a:bodyPr/>
                    <a:lstStyle/>
                    <a:p>
                      <a:pPr algn="ctr" fontAlgn="b">
                        <a:spcBef>
                          <a:spcPts val="0"/>
                        </a:spcBef>
                      </a:pPr>
                      <a:r>
                        <a:rPr lang="en-US" sz="1400" b="1" i="0" u="none" strike="noStrike">
                          <a:solidFill>
                            <a:srgbClr val="44546A"/>
                          </a:solidFill>
                          <a:effectLst/>
                          <a:latin typeface="Gilroy" panose="00000500000000000000"/>
                        </a:rPr>
                        <a:t>KeyBank – Collateral Pool</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fontAlgn="b">
                        <a:spcBef>
                          <a:spcPts val="600"/>
                        </a:spcBef>
                        <a:buFont typeface="Arial" panose="020B0604020202020204" pitchFamily="34" charset="0"/>
                        <a:buNone/>
                      </a:pPr>
                      <a:r>
                        <a:rPr lang="en-US" sz="1400" b="0" i="0" u="none" strike="noStrike">
                          <a:solidFill>
                            <a:srgbClr val="44546A"/>
                          </a:solidFill>
                          <a:effectLst/>
                          <a:latin typeface="Gilroy" panose="00000500000000000000"/>
                        </a:rPr>
                        <a:t>Implied DSCR</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ctr" defTabSz="914400" eaLnBrk="1" fontAlgn="b"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srgbClr val="44546A"/>
                          </a:solidFill>
                          <a:effectLst/>
                          <a:uLnTx/>
                          <a:uFillTx/>
                          <a:latin typeface="Gilroy" panose="00000500000000000000"/>
                          <a:ea typeface="+mn-ea"/>
                          <a:cs typeface="+mn-cs"/>
                        </a:rPr>
                        <a:t>1.30x</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44546A"/>
                          </a:solidFill>
                          <a:effectLst/>
                          <a:uLnTx/>
                          <a:uFillTx/>
                          <a:latin typeface="Gilroy" panose="00000500000000000000"/>
                          <a:ea typeface="+mn-ea"/>
                          <a:cs typeface="+mn-cs"/>
                        </a:rPr>
                        <a:t>T12</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44546A"/>
                          </a:solidFill>
                          <a:effectLst/>
                          <a:uLnTx/>
                          <a:uFillTx/>
                          <a:latin typeface="Gilroy" panose="00000500000000000000"/>
                          <a:ea typeface="+mn-ea"/>
                          <a:cs typeface="+mn-cs"/>
                        </a:rPr>
                        <a:t>$0.15 SF / AR 60+ / Other Income</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srgbClr val="44546A"/>
                          </a:solidFill>
                          <a:effectLst/>
                          <a:uLnTx/>
                          <a:uFillTx/>
                          <a:latin typeface="Gilroy" panose="00000500000000000000"/>
                          <a:ea typeface="+mn-ea"/>
                          <a:cs typeface="+mn-cs"/>
                        </a:rPr>
                        <a:t>1.55x</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rowSpan="2">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srgbClr val="44546A"/>
                          </a:solidFill>
                          <a:effectLst/>
                          <a:uLnTx/>
                          <a:uFillTx/>
                          <a:latin typeface="Gilroy" panose="00000500000000000000"/>
                          <a:ea typeface="+mn-ea"/>
                          <a:cs typeface="+mn-cs"/>
                        </a:rPr>
                        <a:t>5.79%</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rowSpan="2">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srgbClr val="44546A"/>
                          </a:solidFill>
                          <a:effectLst/>
                          <a:uLnTx/>
                          <a:uFillTx/>
                          <a:latin typeface="Gilroy" panose="00000500000000000000"/>
                          <a:ea typeface="+mn-ea"/>
                          <a:cs typeface="+mn-cs"/>
                        </a:rPr>
                        <a:t>90.4%</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120206479"/>
                  </a:ext>
                </a:extLst>
              </a:tr>
              <a:tr h="631974">
                <a:tc vMerge="1">
                  <a:txBody>
                    <a:bodyPr/>
                    <a:lstStyle/>
                    <a:p>
                      <a:pPr algn="ctr" fontAlgn="b">
                        <a:spcBef>
                          <a:spcPts val="0"/>
                        </a:spcBef>
                      </a:pPr>
                      <a:endParaRPr lang="en-US" sz="1400" b="1" i="0" u="none" strike="noStrike">
                        <a:solidFill>
                          <a:srgbClr val="44546A"/>
                        </a:solidFill>
                        <a:effectLst/>
                        <a:latin typeface="Gilroy" panose="0000050000000000000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fontAlgn="b">
                        <a:spcBef>
                          <a:spcPts val="600"/>
                        </a:spcBef>
                        <a:buFont typeface="Arial" panose="020B0604020202020204" pitchFamily="34" charset="0"/>
                        <a:buNone/>
                      </a:pPr>
                      <a:r>
                        <a:rPr lang="en-US" sz="1400" b="0" i="0" u="none" strike="noStrike">
                          <a:solidFill>
                            <a:srgbClr val="44546A"/>
                          </a:solidFill>
                          <a:effectLst/>
                          <a:latin typeface="Gilroy" panose="00000500000000000000"/>
                        </a:rPr>
                        <a:t>Availability</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ctr" defTabSz="914400" eaLnBrk="1" fontAlgn="b"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0" cap="none" spc="0" normalizeH="0" baseline="0" noProof="0">
                        <a:ln>
                          <a:noFill/>
                        </a:ln>
                        <a:solidFill>
                          <a:srgbClr val="44546A"/>
                        </a:solidFill>
                        <a:effectLst/>
                        <a:uLnTx/>
                        <a:uFillTx/>
                        <a:latin typeface="Gilroy" panose="00000500000000000000"/>
                        <a:ea typeface="+mn-ea"/>
                        <a:cs typeface="+mn-cs"/>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endParaRPr kumimoji="0" lang="en-US" sz="1400" b="0" i="0" u="none" strike="noStrike" kern="0" cap="none" spc="0" normalizeH="0" baseline="0" noProof="0">
                        <a:ln>
                          <a:noFill/>
                        </a:ln>
                        <a:solidFill>
                          <a:srgbClr val="44546A"/>
                        </a:solidFill>
                        <a:effectLst/>
                        <a:uLnTx/>
                        <a:uFillTx/>
                        <a:latin typeface="Gilroy" panose="00000500000000000000"/>
                        <a:ea typeface="+mn-ea"/>
                        <a:cs typeface="+mn-cs"/>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endParaRPr kumimoji="0" lang="en-US" sz="1400" b="0" i="0" u="none" strike="noStrike" kern="0" cap="none" spc="0" normalizeH="0" baseline="0" noProof="0">
                        <a:ln>
                          <a:noFill/>
                        </a:ln>
                        <a:solidFill>
                          <a:srgbClr val="44546A"/>
                        </a:solidFill>
                        <a:effectLst/>
                        <a:uLnTx/>
                        <a:uFillTx/>
                        <a:latin typeface="Gilroy" panose="00000500000000000000"/>
                        <a:ea typeface="+mn-ea"/>
                        <a:cs typeface="+mn-cs"/>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srgbClr val="44546A"/>
                          </a:solidFill>
                          <a:effectLst/>
                          <a:uLnTx/>
                          <a:uFillTx/>
                          <a:latin typeface="Gilroy" panose="00000500000000000000"/>
                          <a:ea typeface="+mn-ea"/>
                          <a:cs typeface="+mn-cs"/>
                        </a:rPr>
                        <a:t>$50M</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vMerge="1">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endParaRPr kumimoji="0" lang="en-US" sz="1400" b="1" i="0" u="none" strike="noStrike" kern="0" cap="none" spc="0" normalizeH="0" baseline="0" noProof="0">
                        <a:ln>
                          <a:noFill/>
                        </a:ln>
                        <a:solidFill>
                          <a:srgbClr val="44546A"/>
                        </a:solidFill>
                        <a:effectLst/>
                        <a:uLnTx/>
                        <a:uFillTx/>
                        <a:latin typeface="Gilroy" panose="00000500000000000000"/>
                        <a:ea typeface="+mn-ea"/>
                        <a:cs typeface="+mn-cs"/>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vMerge="1">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endParaRPr kumimoji="0" lang="en-US" sz="1400" b="1" i="0" u="none" strike="noStrike" kern="0" cap="none" spc="0" normalizeH="0" baseline="0" noProof="0">
                        <a:ln>
                          <a:noFill/>
                        </a:ln>
                        <a:solidFill>
                          <a:srgbClr val="44546A"/>
                        </a:solidFill>
                        <a:effectLst/>
                        <a:uLnTx/>
                        <a:uFillTx/>
                        <a:latin typeface="Gilroy" panose="00000500000000000000"/>
                        <a:ea typeface="+mn-ea"/>
                        <a:cs typeface="+mn-cs"/>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816295689"/>
                  </a:ext>
                </a:extLst>
              </a:tr>
              <a:tr h="631974">
                <a:tc>
                  <a:txBody>
                    <a:bodyPr/>
                    <a:lstStyle/>
                    <a:p>
                      <a:pPr algn="ctr" fontAlgn="b">
                        <a:spcBef>
                          <a:spcPts val="0"/>
                        </a:spcBef>
                      </a:pPr>
                      <a:r>
                        <a:rPr lang="en-US" sz="1400" b="1" i="0" u="none" strike="noStrike">
                          <a:solidFill>
                            <a:srgbClr val="44546A"/>
                          </a:solidFill>
                          <a:effectLst/>
                          <a:latin typeface="Gilroy" panose="00000500000000000000"/>
                        </a:rPr>
                        <a:t>KeyBank – </a:t>
                      </a:r>
                    </a:p>
                    <a:p>
                      <a:pPr algn="ctr" fontAlgn="b">
                        <a:spcBef>
                          <a:spcPts val="0"/>
                        </a:spcBef>
                      </a:pPr>
                      <a:r>
                        <a:rPr lang="en-US" sz="1400" b="1" i="0" u="none" strike="noStrike">
                          <a:solidFill>
                            <a:srgbClr val="44546A"/>
                          </a:solidFill>
                          <a:effectLst/>
                          <a:latin typeface="Gilroy" panose="00000500000000000000"/>
                        </a:rPr>
                        <a:t>Fund Level</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indent="0" algn="ctr" fontAlgn="b">
                        <a:spcBef>
                          <a:spcPts val="600"/>
                        </a:spcBef>
                        <a:buFont typeface="Arial" panose="020B0604020202020204" pitchFamily="34" charset="0"/>
                        <a:buNone/>
                      </a:pPr>
                      <a:r>
                        <a:rPr lang="en-US" sz="1400" b="0" i="0" u="none" strike="noStrike">
                          <a:solidFill>
                            <a:srgbClr val="44546A"/>
                          </a:solidFill>
                          <a:effectLst/>
                          <a:latin typeface="Gilroy" panose="00000500000000000000"/>
                        </a:rPr>
                        <a:t>FCCR</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srgbClr val="44546A"/>
                          </a:solidFill>
                          <a:effectLst/>
                          <a:uLnTx/>
                          <a:uFillTx/>
                          <a:latin typeface="Gilroy" panose="00000500000000000000"/>
                          <a:ea typeface="+mn-ea"/>
                          <a:cs typeface="+mn-cs"/>
                        </a:rPr>
                        <a:t>1.50x</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44546A"/>
                          </a:solidFill>
                          <a:effectLst/>
                          <a:uLnTx/>
                          <a:uFillTx/>
                          <a:latin typeface="Gilroy" panose="00000500000000000000"/>
                          <a:ea typeface="+mn-ea"/>
                          <a:cs typeface="+mn-cs"/>
                        </a:rPr>
                        <a:t>T12</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44546A"/>
                          </a:solidFill>
                          <a:effectLst/>
                          <a:uLnTx/>
                          <a:uFillTx/>
                          <a:latin typeface="Gilroy" panose="00000500000000000000"/>
                          <a:ea typeface="+mn-ea"/>
                          <a:cs typeface="+mn-cs"/>
                        </a:rPr>
                        <a:t>N/A</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srgbClr val="44546A"/>
                          </a:solidFill>
                          <a:effectLst/>
                          <a:uLnTx/>
                          <a:uFillTx/>
                          <a:latin typeface="Gilroy" panose="00000500000000000000"/>
                          <a:ea typeface="+mn-ea"/>
                          <a:cs typeface="+mn-cs"/>
                        </a:rPr>
                        <a:t>2.01x</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ysDash"/>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srgbClr val="44546A"/>
                          </a:solidFill>
                          <a:effectLst/>
                          <a:uLnTx/>
                          <a:uFillTx/>
                          <a:latin typeface="Gilroy" panose="00000500000000000000"/>
                          <a:ea typeface="+mn-ea"/>
                          <a:cs typeface="+mn-cs"/>
                        </a:rPr>
                        <a:t>5.43%</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ysDash"/>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srgbClr val="44546A"/>
                          </a:solidFill>
                          <a:effectLst/>
                          <a:uLnTx/>
                          <a:uFillTx/>
                          <a:latin typeface="Gilroy" panose="00000500000000000000"/>
                          <a:ea typeface="+mn-ea"/>
                          <a:cs typeface="+mn-cs"/>
                        </a:rPr>
                        <a:t>87.6%</a:t>
                      </a: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ysDash"/>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543452918"/>
                  </a:ext>
                </a:extLst>
              </a:tr>
            </a:tbl>
          </a:graphicData>
        </a:graphic>
      </p:graphicFrame>
      <p:sp>
        <p:nvSpPr>
          <p:cNvPr id="6" name="TextBox 5">
            <a:extLst>
              <a:ext uri="{FF2B5EF4-FFF2-40B4-BE49-F238E27FC236}">
                <a16:creationId xmlns:a16="http://schemas.microsoft.com/office/drawing/2014/main" id="{F47A37E9-C5D0-DA78-012F-660EDF87E07B}"/>
              </a:ext>
            </a:extLst>
          </p:cNvPr>
          <p:cNvSpPr txBox="1"/>
          <p:nvPr/>
        </p:nvSpPr>
        <p:spPr>
          <a:xfrm>
            <a:off x="1059781" y="4633633"/>
            <a:ext cx="8897126" cy="553998"/>
          </a:xfrm>
          <a:prstGeom prst="rect">
            <a:avLst/>
          </a:prstGeom>
          <a:noFill/>
        </p:spPr>
        <p:txBody>
          <a:bodyPr wrap="square" rtlCol="0">
            <a:spAutoFit/>
          </a:bodyPr>
          <a:lstStyle/>
          <a:p>
            <a:r>
              <a:rPr lang="en-US" sz="1000">
                <a:solidFill>
                  <a:srgbClr val="44546A"/>
                </a:solidFill>
              </a:rPr>
              <a:t>*</a:t>
            </a:r>
            <a:r>
              <a:rPr lang="en-US" sz="1000" b="1" u="sng">
                <a:solidFill>
                  <a:srgbClr val="44546A"/>
                </a:solidFill>
              </a:rPr>
              <a:t>Note</a:t>
            </a:r>
            <a:r>
              <a:rPr lang="en-US" sz="1000">
                <a:solidFill>
                  <a:srgbClr val="44546A"/>
                </a:solidFill>
              </a:rPr>
              <a:t>:</a:t>
            </a:r>
          </a:p>
          <a:p>
            <a:r>
              <a:rPr lang="en-US" sz="1000">
                <a:solidFill>
                  <a:srgbClr val="44546A"/>
                </a:solidFill>
                <a:latin typeface="Gilroy" panose="00000500000000000000"/>
                <a:ea typeface="Lato" panose="020F0502020204030203" pitchFamily="34" charset="0"/>
                <a:cs typeface="Lato" panose="020F0502020204030203" pitchFamily="34" charset="0"/>
              </a:rPr>
              <a:t>   - Yield on Cost (YoC %) calculated based on trailing-12 months adjusted NOI (T12 NOI, less: non-recurring other income and A/R +60 days outstanding</a:t>
            </a:r>
          </a:p>
          <a:p>
            <a:r>
              <a:rPr lang="en-US" sz="1000">
                <a:solidFill>
                  <a:srgbClr val="44546A"/>
                </a:solidFill>
                <a:latin typeface="Gilroy" panose="00000500000000000000"/>
                <a:ea typeface="Lato" panose="020F0502020204030203" pitchFamily="34" charset="0"/>
                <a:cs typeface="Lato" panose="020F0502020204030203" pitchFamily="34" charset="0"/>
              </a:rPr>
              <a:t>   - Non-recurring other income is comprised mainly of insurance proceeds and termination fee income</a:t>
            </a:r>
            <a:endParaRPr lang="en-US" sz="1000" b="1" u="sng">
              <a:solidFill>
                <a:srgbClr val="44546A"/>
              </a:solidFill>
              <a:latin typeface="Gilroy" panose="0000050000000000000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939480629"/>
      </p:ext>
    </p:extLst>
  </p:cSld>
  <p:clrMapOvr>
    <a:masterClrMapping/>
  </p:clrMapOvr>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D1380D-5A2F-8D84-B00D-BCCDCF4E35C4}"/>
              </a:ext>
            </a:extLst>
          </p:cNvPr>
          <p:cNvPicPr>
            <a:picLocks noChangeAspect="1"/>
          </p:cNvPicPr>
          <p:nvPr/>
        </p:nvPicPr>
        <p:blipFill>
          <a:blip r:embed="rId4"/>
          <a:stretch>
            <a:fillRect/>
          </a:stretch>
        </p:blipFill>
        <p:spPr>
          <a:xfrm>
            <a:off x="585591" y="1222919"/>
            <a:ext cx="4743580" cy="558068"/>
          </a:xfrm>
          <a:prstGeom prst="rect">
            <a:avLst/>
          </a:prstGeom>
        </p:spPr>
      </p:pic>
      <p:sp>
        <p:nvSpPr>
          <p:cNvPr id="11" name="Title 1">
            <a:extLst>
              <a:ext uri="{FF2B5EF4-FFF2-40B4-BE49-F238E27FC236}">
                <a16:creationId xmlns:a16="http://schemas.microsoft.com/office/drawing/2014/main" id="{3CD7972C-CD1A-00BA-55E9-80F26526DFA8}"/>
              </a:ext>
            </a:extLst>
          </p:cNvPr>
          <p:cNvSpPr>
            <a:spLocks noGrp="1"/>
          </p:cNvSpPr>
          <p:nvPr>
            <p:ph type="title"/>
          </p:nvPr>
        </p:nvSpPr>
        <p:spPr>
          <a:xfrm>
            <a:off x="677106" y="430078"/>
            <a:ext cx="10072437" cy="685481"/>
          </a:xfrm>
        </p:spPr>
        <p:txBody>
          <a:bodyPr>
            <a:normAutofit/>
          </a:bodyPr>
          <a:lstStyle/>
          <a:p>
            <a:r>
              <a:rPr lang="en-US" sz="2400" i="0" u="none" strike="noStrike" baseline="0">
                <a:solidFill>
                  <a:srgbClr val="324050"/>
                </a:solidFill>
              </a:rPr>
              <a:t>Fund Reserves</a:t>
            </a:r>
            <a:endParaRPr lang="he-IL" sz="2400"/>
          </a:p>
        </p:txBody>
      </p:sp>
      <p:sp>
        <p:nvSpPr>
          <p:cNvPr id="9" name="Rectangle 8">
            <a:extLst>
              <a:ext uri="{FF2B5EF4-FFF2-40B4-BE49-F238E27FC236}">
                <a16:creationId xmlns:a16="http://schemas.microsoft.com/office/drawing/2014/main" id="{FDD43481-56EE-5E84-4558-E3D9532F967E}"/>
              </a:ext>
            </a:extLst>
          </p:cNvPr>
          <p:cNvSpPr/>
          <p:nvPr/>
        </p:nvSpPr>
        <p:spPr>
          <a:xfrm>
            <a:off x="5791199" y="1212613"/>
            <a:ext cx="5815207" cy="274320"/>
          </a:xfrm>
          <a:prstGeom prst="rect">
            <a:avLst/>
          </a:prstGeom>
          <a:solidFill>
            <a:srgbClr val="44546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Gilroy" panose="00000500000000000000"/>
                <a:cs typeface="Arial" panose="020B0604020202020204" pitchFamily="34" charset="0"/>
              </a:rPr>
              <a:t>Key Takeaways</a:t>
            </a:r>
          </a:p>
        </p:txBody>
      </p:sp>
      <p:sp>
        <p:nvSpPr>
          <p:cNvPr id="13" name="Rectangle 12">
            <a:extLst>
              <a:ext uri="{FF2B5EF4-FFF2-40B4-BE49-F238E27FC236}">
                <a16:creationId xmlns:a16="http://schemas.microsoft.com/office/drawing/2014/main" id="{0F0FD348-3EA3-25B3-FA15-DD5DC950FC28}"/>
              </a:ext>
            </a:extLst>
          </p:cNvPr>
          <p:cNvSpPr/>
          <p:nvPr/>
        </p:nvSpPr>
        <p:spPr>
          <a:xfrm>
            <a:off x="585591" y="1486934"/>
            <a:ext cx="4743578" cy="2940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63AA235-4088-0460-64AF-9A40E4EB3B5D}"/>
              </a:ext>
            </a:extLst>
          </p:cNvPr>
          <p:cNvSpPr/>
          <p:nvPr/>
        </p:nvSpPr>
        <p:spPr>
          <a:xfrm>
            <a:off x="5791200" y="1490048"/>
            <a:ext cx="5815207" cy="4379594"/>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u="sng">
                <a:solidFill>
                  <a:schemeClr val="tx1"/>
                </a:solidFill>
                <a:latin typeface="Gilroy" panose="00000500000000000000"/>
                <a:cs typeface="Arial" panose="020B0604020202020204" pitchFamily="34" charset="0"/>
              </a:rPr>
              <a:t>FCCR = 2.01x</a:t>
            </a:r>
          </a:p>
          <a:p>
            <a:r>
              <a:rPr lang="en-US" sz="1100" b="1" u="sng">
                <a:solidFill>
                  <a:schemeClr val="tx1"/>
                </a:solidFill>
                <a:latin typeface="Gilroy" panose="00000500000000000000"/>
                <a:cs typeface="Arial" panose="020B0604020202020204" pitchFamily="34" charset="0"/>
              </a:rPr>
              <a:t>Fund Reserves</a:t>
            </a:r>
            <a:r>
              <a:rPr lang="en-US" sz="1100" b="1">
                <a:solidFill>
                  <a:schemeClr val="tx1"/>
                </a:solidFill>
                <a:latin typeface="Gilroy" panose="00000500000000000000"/>
                <a:cs typeface="Arial" panose="020B0604020202020204" pitchFamily="34" charset="0"/>
              </a:rPr>
              <a:t> = </a:t>
            </a:r>
            <a:r>
              <a:rPr lang="en-US" sz="1100">
                <a:solidFill>
                  <a:schemeClr val="tx1"/>
                </a:solidFill>
                <a:latin typeface="Gilroy" panose="00000500000000000000"/>
                <a:cs typeface="Arial" panose="020B0604020202020204" pitchFamily="34" charset="0"/>
              </a:rPr>
              <a:t>Net Current Assets + KeyBank Credit Facility Availability</a:t>
            </a:r>
          </a:p>
          <a:p>
            <a:endParaRPr lang="en-US" sz="1100" u="sng">
              <a:solidFill>
                <a:schemeClr val="tx1"/>
              </a:solidFill>
              <a:latin typeface="Gilroy" panose="00000500000000000000"/>
              <a:cs typeface="Arial" panose="020B0604020202020204" pitchFamily="34" charset="0"/>
            </a:endParaRPr>
          </a:p>
          <a:p>
            <a:r>
              <a:rPr lang="en-US" sz="1100" b="1" u="sng">
                <a:solidFill>
                  <a:schemeClr val="tx1"/>
                </a:solidFill>
                <a:latin typeface="Gilroy" panose="00000500000000000000"/>
                <a:ea typeface="Lato" panose="020F0502020204030203" pitchFamily="34" charset="0"/>
                <a:cs typeface="Lato" panose="020F0502020204030203" pitchFamily="34" charset="0"/>
              </a:rPr>
              <a:t>Net Current Assets</a:t>
            </a:r>
            <a:r>
              <a:rPr lang="en-US" sz="1100">
                <a:solidFill>
                  <a:schemeClr val="tx1"/>
                </a:solidFill>
                <a:latin typeface="Gilroy" panose="00000500000000000000"/>
                <a:ea typeface="Lato" panose="020F0502020204030203" pitchFamily="34" charset="0"/>
                <a:cs typeface="Lato" panose="020F0502020204030203" pitchFamily="34" charset="0"/>
              </a:rPr>
              <a:t> = Current Assets – Current Liabilities (including security deposit liabilities on leases coming due in &lt;12 months)</a:t>
            </a:r>
          </a:p>
          <a:p>
            <a:endParaRPr lang="en-US" sz="1100">
              <a:solidFill>
                <a:schemeClr val="tx1"/>
              </a:solidFill>
              <a:latin typeface="Gilroy" panose="00000500000000000000"/>
              <a:ea typeface="Lato" panose="020F0502020204030203" pitchFamily="34" charset="0"/>
              <a:cs typeface="Lato" panose="020F0502020204030203" pitchFamily="34" charset="0"/>
            </a:endParaRPr>
          </a:p>
          <a:p>
            <a:endParaRPr lang="en-US" sz="800" u="sng">
              <a:solidFill>
                <a:schemeClr val="tx1"/>
              </a:solidFill>
              <a:latin typeface="Gilroy" panose="00000500000000000000"/>
              <a:cs typeface="Arial" panose="020B0604020202020204" pitchFamily="34" charset="0"/>
            </a:endParaRPr>
          </a:p>
          <a:p>
            <a:r>
              <a:rPr lang="en-US" sz="1100" b="1" u="sng">
                <a:solidFill>
                  <a:schemeClr val="tx1"/>
                </a:solidFill>
                <a:latin typeface="Gilroy" panose="00000500000000000000"/>
                <a:cs typeface="Arial" panose="020B0604020202020204" pitchFamily="34" charset="0"/>
              </a:rPr>
              <a:t>Key Drivers Impacting Fund Reserves during the Quarter</a:t>
            </a:r>
            <a:r>
              <a:rPr lang="en-US" sz="1100" b="1">
                <a:solidFill>
                  <a:schemeClr val="tx1"/>
                </a:solidFill>
                <a:latin typeface="Gilroy" panose="00000500000000000000"/>
                <a:cs typeface="Arial" panose="020B0604020202020204" pitchFamily="34" charset="0"/>
              </a:rPr>
              <a:t>:</a:t>
            </a:r>
          </a:p>
          <a:p>
            <a:endParaRPr lang="en-US" sz="800" b="1">
              <a:solidFill>
                <a:schemeClr val="tx1"/>
              </a:solidFill>
              <a:latin typeface="Gilroy" panose="00000500000000000000"/>
              <a:cs typeface="Arial" panose="020B0604020202020204" pitchFamily="34" charset="0"/>
            </a:endParaRPr>
          </a:p>
          <a:p>
            <a:r>
              <a:rPr lang="en-US" sz="1100" b="1">
                <a:solidFill>
                  <a:srgbClr val="FF0000"/>
                </a:solidFill>
                <a:latin typeface="Gilroy" panose="00000500000000000000"/>
                <a:ea typeface="Lato" panose="020F0502020204030203" pitchFamily="34" charset="0"/>
                <a:cs typeface="Lato" panose="020F0502020204030203" pitchFamily="34" charset="0"/>
              </a:rPr>
              <a:t>(-)</a:t>
            </a:r>
            <a:r>
              <a:rPr lang="en-US" sz="1100" b="1">
                <a:solidFill>
                  <a:schemeClr val="tx1"/>
                </a:solidFill>
                <a:latin typeface="Gilroy" panose="00000500000000000000"/>
                <a:ea typeface="Lato" panose="020F0502020204030203" pitchFamily="34" charset="0"/>
                <a:cs typeface="Lato" panose="020F0502020204030203" pitchFamily="34" charset="0"/>
              </a:rPr>
              <a:t> 10Y Treasury Rate: </a:t>
            </a:r>
          </a:p>
          <a:p>
            <a:pPr lvl="1"/>
            <a:endParaRPr lang="en-US" sz="800" b="1" u="sng">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rPr>
              <a:t>KeyBank Availability calculation models the Implied DSCR based on the T12 10-Year Average Treasury rate. As of Q2-2025, there was a 4-basis point (bp) decrease in the trailing twelve-month (T12) 10-Year Average Treasury QoQ:</a:t>
            </a:r>
          </a:p>
          <a:p>
            <a:endParaRPr lang="en-US" sz="500">
              <a:solidFill>
                <a:schemeClr val="tx1"/>
              </a:solidFill>
              <a:latin typeface="Gilroy" panose="00000500000000000000"/>
              <a:ea typeface="Lato" panose="020F0502020204030203" pitchFamily="34" charset="0"/>
              <a:cs typeface="Lato" panose="020F0502020204030203" pitchFamily="34" charset="0"/>
            </a:endParaRPr>
          </a:p>
          <a:p>
            <a:pPr marL="628650" lvl="1"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rPr>
              <a:t>Q2 2025 T12 10YT Average = 4.24% </a:t>
            </a:r>
          </a:p>
          <a:p>
            <a:pPr marL="628650" lvl="1"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rPr>
              <a:t>Q1 2025 T12 10YT Average = 4.28%</a:t>
            </a:r>
          </a:p>
          <a:p>
            <a:pPr lvl="1"/>
            <a:endParaRPr lang="en-US" sz="500">
              <a:solidFill>
                <a:schemeClr val="tx1"/>
              </a:solidFill>
              <a:latin typeface="Gilroy" panose="00000500000000000000"/>
              <a:ea typeface="Lato" panose="020F0502020204030203" pitchFamily="34" charset="0"/>
              <a:cs typeface="Lato" panose="020F0502020204030203" pitchFamily="34" charset="0"/>
            </a:endParaRPr>
          </a:p>
          <a:p>
            <a:r>
              <a:rPr lang="en-US" sz="1100" b="1">
                <a:solidFill>
                  <a:srgbClr val="FF0000"/>
                </a:solidFill>
                <a:latin typeface="Gilroy" panose="00000500000000000000"/>
                <a:ea typeface="Lato" panose="020F0502020204030203" pitchFamily="34" charset="0"/>
                <a:cs typeface="Lato" panose="020F0502020204030203" pitchFamily="34" charset="0"/>
              </a:rPr>
              <a:t>(-) </a:t>
            </a:r>
            <a:r>
              <a:rPr lang="en-US" sz="1100" b="1">
                <a:solidFill>
                  <a:schemeClr val="tx1"/>
                </a:solidFill>
                <a:latin typeface="Gilroy" panose="00000500000000000000"/>
                <a:ea typeface="Lato" panose="020F0502020204030203" pitchFamily="34" charset="0"/>
                <a:cs typeface="Lato" panose="020F0502020204030203" pitchFamily="34" charset="0"/>
              </a:rPr>
              <a:t>Distributions: </a:t>
            </a:r>
          </a:p>
          <a:p>
            <a:endParaRPr lang="en-US" sz="800" b="1">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rPr>
              <a:t>$4.6 million distribution to investors during Q2 (3.7% Cash on Cash)</a:t>
            </a:r>
          </a:p>
          <a:p>
            <a:endParaRPr lang="en-US" sz="800">
              <a:solidFill>
                <a:schemeClr val="tx1"/>
              </a:solidFill>
              <a:latin typeface="Gilroy" panose="00000500000000000000"/>
              <a:ea typeface="Lato" panose="020F0502020204030203" pitchFamily="34" charset="0"/>
              <a:cs typeface="Lato" panose="020F0502020204030203" pitchFamily="34" charset="0"/>
            </a:endParaRPr>
          </a:p>
          <a:p>
            <a:r>
              <a:rPr lang="en-US" sz="1100" b="1">
                <a:solidFill>
                  <a:srgbClr val="00B050"/>
                </a:solidFill>
                <a:latin typeface="Gilroy" panose="00000500000000000000"/>
                <a:ea typeface="Lato" panose="020F0502020204030203" pitchFamily="34" charset="0"/>
                <a:cs typeface="Lato" panose="020F0502020204030203" pitchFamily="34" charset="0"/>
              </a:rPr>
              <a:t>(+)</a:t>
            </a:r>
            <a:r>
              <a:rPr lang="en-US" sz="1100" b="1">
                <a:solidFill>
                  <a:schemeClr val="tx1"/>
                </a:solidFill>
                <a:latin typeface="Gilroy" panose="00000500000000000000"/>
                <a:ea typeface="Lato" panose="020F0502020204030203" pitchFamily="34" charset="0"/>
                <a:cs typeface="Lato" panose="020F0502020204030203" pitchFamily="34" charset="0"/>
              </a:rPr>
              <a:t> Cash Flow Generated from Operations</a:t>
            </a:r>
            <a:r>
              <a:rPr lang="en-US" sz="1100">
                <a:solidFill>
                  <a:schemeClr val="tx1"/>
                </a:solidFill>
                <a:latin typeface="Gilroy" panose="00000500000000000000"/>
                <a:ea typeface="Lato" panose="020F0502020204030203" pitchFamily="34" charset="0"/>
                <a:cs typeface="Lato" panose="020F0502020204030203" pitchFamily="34" charset="0"/>
              </a:rPr>
              <a:t>:</a:t>
            </a:r>
          </a:p>
          <a:p>
            <a:endParaRPr lang="en-US" sz="1050">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rPr>
              <a:t>Includes $2.2M AFFO for Q2-2025, as well as additional cash collections in excess of billings for the quarter (bad debt recoveries, termination fee income, etc.).</a:t>
            </a: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rPr>
              <a:t>It's important to note that most of the bad debt expenses for this quarter were already excluded from the availability calculation due to the loan agreement, which excludes AR +60 days.</a:t>
            </a:r>
          </a:p>
        </p:txBody>
      </p:sp>
      <p:pic>
        <p:nvPicPr>
          <p:cNvPr id="4" name="Picture 3">
            <a:extLst>
              <a:ext uri="{FF2B5EF4-FFF2-40B4-BE49-F238E27FC236}">
                <a16:creationId xmlns:a16="http://schemas.microsoft.com/office/drawing/2014/main" id="{B5315607-CF82-ABC5-C2EF-6CA25FFCFFE0}"/>
              </a:ext>
            </a:extLst>
          </p:cNvPr>
          <p:cNvPicPr>
            <a:picLocks noChangeAspect="1"/>
          </p:cNvPicPr>
          <p:nvPr/>
        </p:nvPicPr>
        <p:blipFill>
          <a:blip r:embed="rId5"/>
          <a:stretch>
            <a:fillRect/>
          </a:stretch>
        </p:blipFill>
        <p:spPr>
          <a:xfrm>
            <a:off x="585592" y="2097248"/>
            <a:ext cx="4743579" cy="3000614"/>
          </a:xfrm>
          <a:prstGeom prst="rect">
            <a:avLst/>
          </a:prstGeom>
        </p:spPr>
      </p:pic>
    </p:spTree>
    <p:extLst>
      <p:ext uri="{BB962C8B-B14F-4D97-AF65-F5344CB8AC3E}">
        <p14:creationId xmlns:p14="http://schemas.microsoft.com/office/powerpoint/2010/main" val="3496717456"/>
      </p:ext>
    </p:extLst>
  </p:cSld>
  <p:clrMapOvr>
    <a:masterClrMapping/>
  </p:clrMapOvr>
  <p:extLst>
    <p:ext uri="{6950BFC3-D8DA-4A85-94F7-54DA5524770B}">
      <p188:commentRel xmlns:p188="http://schemas.microsoft.com/office/powerpoint/2018/8/main" r:id="rId3"/>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EC0499-7126-AE59-E99D-14FCE4B4286E}"/>
              </a:ext>
            </a:extLst>
          </p:cNvPr>
          <p:cNvPicPr>
            <a:picLocks noChangeAspect="1"/>
          </p:cNvPicPr>
          <p:nvPr/>
        </p:nvPicPr>
        <p:blipFill>
          <a:blip r:embed="rId3"/>
          <a:stretch>
            <a:fillRect/>
          </a:stretch>
        </p:blipFill>
        <p:spPr>
          <a:xfrm>
            <a:off x="786653" y="832158"/>
            <a:ext cx="5933780" cy="5859048"/>
          </a:xfrm>
          <a:prstGeom prst="rect">
            <a:avLst/>
          </a:prstGeom>
        </p:spPr>
      </p:pic>
      <p:sp>
        <p:nvSpPr>
          <p:cNvPr id="4" name="Rectangle 3">
            <a:extLst>
              <a:ext uri="{FF2B5EF4-FFF2-40B4-BE49-F238E27FC236}">
                <a16:creationId xmlns:a16="http://schemas.microsoft.com/office/drawing/2014/main" id="{3BAF969C-CE32-7025-437D-D932A6D9B2C7}"/>
              </a:ext>
            </a:extLst>
          </p:cNvPr>
          <p:cNvSpPr/>
          <p:nvPr/>
        </p:nvSpPr>
        <p:spPr>
          <a:xfrm>
            <a:off x="7184538" y="1189825"/>
            <a:ext cx="4393085" cy="5480452"/>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050" b="1">
              <a:solidFill>
                <a:schemeClr val="tx1"/>
              </a:solidFill>
              <a:latin typeface="Gilroy" panose="00000500000000000000"/>
              <a:cs typeface="Arial" panose="020B0604020202020204" pitchFamily="34" charset="0"/>
            </a:endParaRPr>
          </a:p>
          <a:p>
            <a:r>
              <a:rPr lang="en-US" sz="1050">
                <a:solidFill>
                  <a:schemeClr val="tx1"/>
                </a:solidFill>
                <a:latin typeface="Gilroy" panose="00000500000000000000"/>
                <a:cs typeface="Arial" panose="020B0604020202020204" pitchFamily="34" charset="0"/>
              </a:rPr>
              <a:t>2025 Projected G&amp;A is </a:t>
            </a:r>
            <a:r>
              <a:rPr lang="en-US" sz="1050" b="1" u="sng">
                <a:solidFill>
                  <a:schemeClr val="tx1"/>
                </a:solidFill>
                <a:latin typeface="Gilroy" panose="00000500000000000000"/>
                <a:cs typeface="Arial" panose="020B0604020202020204" pitchFamily="34" charset="0"/>
              </a:rPr>
              <a:t>~65bps</a:t>
            </a:r>
            <a:r>
              <a:rPr lang="en-US" sz="1050">
                <a:solidFill>
                  <a:schemeClr val="tx1"/>
                </a:solidFill>
                <a:latin typeface="Gilroy" panose="00000500000000000000"/>
                <a:cs typeface="Arial" panose="020B0604020202020204" pitchFamily="34" charset="0"/>
              </a:rPr>
              <a:t>, excluding management fees &amp; feeder expenses</a:t>
            </a:r>
            <a:endParaRPr lang="en-US" sz="1050" u="sng">
              <a:solidFill>
                <a:schemeClr val="tx1"/>
              </a:solidFill>
              <a:latin typeface="Gilroy" panose="00000500000000000000"/>
              <a:cs typeface="Arial" panose="020B0604020202020204" pitchFamily="34" charset="0"/>
            </a:endParaRPr>
          </a:p>
          <a:p>
            <a:endParaRPr lang="en-US" sz="800">
              <a:solidFill>
                <a:schemeClr val="tx1"/>
              </a:solidFill>
              <a:latin typeface="Gilroy" panose="00000500000000000000"/>
              <a:cs typeface="Arial" panose="020B0604020202020204" pitchFamily="34" charset="0"/>
            </a:endParaRPr>
          </a:p>
          <a:p>
            <a:r>
              <a:rPr lang="en-US" sz="1050">
                <a:solidFill>
                  <a:schemeClr val="tx1"/>
                </a:solidFill>
                <a:latin typeface="Gilroy" panose="00000500000000000000"/>
                <a:cs typeface="Arial" panose="020B0604020202020204" pitchFamily="34" charset="0"/>
              </a:rPr>
              <a:t>Most expenses are </a:t>
            </a:r>
            <a:r>
              <a:rPr lang="en-US" sz="1050" b="1" i="0" u="sng">
                <a:solidFill>
                  <a:srgbClr val="202124"/>
                </a:solidFill>
                <a:effectLst/>
                <a:latin typeface="Gilroy" panose="00000500000000000000"/>
                <a:cs typeface="Arial" panose="020B0604020202020204" pitchFamily="34" charset="0"/>
              </a:rPr>
              <a:t>non-controllable</a:t>
            </a:r>
            <a:r>
              <a:rPr lang="en-US" sz="1050" b="1" i="0">
                <a:solidFill>
                  <a:srgbClr val="202124"/>
                </a:solidFill>
                <a:effectLst/>
                <a:latin typeface="Gilroy" panose="00000500000000000000"/>
                <a:cs typeface="Arial" panose="020B0604020202020204" pitchFamily="34" charset="0"/>
              </a:rPr>
              <a:t> </a:t>
            </a:r>
            <a:r>
              <a:rPr lang="en-US" sz="1050">
                <a:solidFill>
                  <a:schemeClr val="tx1"/>
                </a:solidFill>
                <a:latin typeface="Gilroy" panose="00000500000000000000"/>
                <a:cs typeface="Arial" panose="020B0604020202020204" pitchFamily="34" charset="0"/>
              </a:rPr>
              <a:t>expenses</a:t>
            </a:r>
          </a:p>
          <a:p>
            <a:endParaRPr lang="en-US" sz="800" b="1" u="sng">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050" b="1">
                <a:solidFill>
                  <a:schemeClr val="tx1"/>
                </a:solidFill>
                <a:latin typeface="Gilroy" panose="00000500000000000000"/>
                <a:cs typeface="Arial" panose="020B0604020202020204" pitchFamily="34" charset="0"/>
              </a:rPr>
              <a:t>Audit Fees </a:t>
            </a:r>
            <a:r>
              <a:rPr lang="en-US" sz="1050">
                <a:solidFill>
                  <a:schemeClr val="tx1"/>
                </a:solidFill>
                <a:latin typeface="Gilroy" panose="00000500000000000000"/>
                <a:cs typeface="Arial" panose="020B0604020202020204" pitchFamily="34" charset="0"/>
              </a:rPr>
              <a:t>– based on 2025 engagement letter with KPMG</a:t>
            </a:r>
          </a:p>
          <a:p>
            <a:pPr marL="171450" indent="-171450">
              <a:buFont typeface="Arial" panose="020B0604020202020204" pitchFamily="34" charset="0"/>
              <a:buChar char="•"/>
            </a:pPr>
            <a:endParaRPr lang="en-US" sz="600">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050" b="1">
                <a:solidFill>
                  <a:schemeClr val="tx1"/>
                </a:solidFill>
                <a:latin typeface="Gilroy" panose="00000500000000000000"/>
                <a:cs typeface="Arial" panose="020B0604020202020204" pitchFamily="34" charset="0"/>
              </a:rPr>
              <a:t>Tax Compliance Fees </a:t>
            </a:r>
            <a:r>
              <a:rPr lang="en-US" sz="1050">
                <a:solidFill>
                  <a:schemeClr val="tx1"/>
                </a:solidFill>
                <a:latin typeface="Gilroy" panose="00000500000000000000"/>
                <a:cs typeface="Arial" panose="020B0604020202020204" pitchFamily="34" charset="0"/>
              </a:rPr>
              <a:t>– based on 2025 engagement letter with EY</a:t>
            </a:r>
            <a:endParaRPr lang="en-US" sz="800">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endParaRPr lang="en-US" sz="600" b="1">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050" b="1">
                <a:solidFill>
                  <a:schemeClr val="tx1"/>
                </a:solidFill>
                <a:latin typeface="Gilroy" panose="00000500000000000000"/>
                <a:cs typeface="Arial" panose="020B0604020202020204" pitchFamily="34" charset="0"/>
              </a:rPr>
              <a:t>Administrator Fees </a:t>
            </a:r>
            <a:r>
              <a:rPr lang="en-US" sz="1050">
                <a:solidFill>
                  <a:schemeClr val="tx1"/>
                </a:solidFill>
                <a:latin typeface="Gilroy" panose="00000500000000000000"/>
                <a:cs typeface="Arial" panose="020B0604020202020204" pitchFamily="34" charset="0"/>
              </a:rPr>
              <a:t>– based on 2025 engagement letter with EA RESIG</a:t>
            </a:r>
          </a:p>
          <a:p>
            <a:endParaRPr lang="en-US" sz="600">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050" b="1">
                <a:solidFill>
                  <a:schemeClr val="tx1"/>
                </a:solidFill>
                <a:latin typeface="Gilroy" panose="00000500000000000000"/>
                <a:cs typeface="Arial" panose="020B0604020202020204" pitchFamily="34" charset="0"/>
              </a:rPr>
              <a:t>Valuation Fees </a:t>
            </a:r>
            <a:r>
              <a:rPr lang="en-US" sz="1050">
                <a:solidFill>
                  <a:schemeClr val="tx1"/>
                </a:solidFill>
                <a:latin typeface="Gilroy" panose="00000500000000000000"/>
                <a:cs typeface="Arial" panose="020B0604020202020204" pitchFamily="34" charset="0"/>
              </a:rPr>
              <a:t>– based on 2025 engagement letter with JLL ($2K/appraisal)</a:t>
            </a:r>
            <a:endParaRPr lang="en-US" sz="200">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endParaRPr lang="en-US" sz="600">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050" b="1">
                <a:solidFill>
                  <a:schemeClr val="tx1"/>
                </a:solidFill>
                <a:latin typeface="Gilroy" panose="00000500000000000000"/>
                <a:cs typeface="Arial" panose="020B0604020202020204" pitchFamily="34" charset="0"/>
              </a:rPr>
              <a:t>Legal &amp; Professional Fees </a:t>
            </a:r>
            <a:r>
              <a:rPr lang="en-US" sz="1050">
                <a:solidFill>
                  <a:schemeClr val="tx1"/>
                </a:solidFill>
                <a:latin typeface="Gilroy" panose="00000500000000000000"/>
                <a:cs typeface="Arial" panose="020B0604020202020204" pitchFamily="34" charset="0"/>
              </a:rPr>
              <a:t>– run rate based on historical data</a:t>
            </a:r>
          </a:p>
          <a:p>
            <a:pPr marL="628650" lvl="1" indent="-171450">
              <a:buFont typeface="Arial" panose="020B0604020202020204" pitchFamily="34" charset="0"/>
              <a:buChar char="•"/>
            </a:pPr>
            <a:r>
              <a:rPr lang="en-US" sz="1050">
                <a:solidFill>
                  <a:schemeClr val="tx1"/>
                </a:solidFill>
                <a:latin typeface="Gilroy" panose="00000500000000000000"/>
                <a:cs typeface="Arial" panose="020B0604020202020204" pitchFamily="34" charset="0"/>
              </a:rPr>
              <a:t>Property-Level – collections litigation, lease negotiations, RE tax advisory, tenant credit checks, etc.</a:t>
            </a:r>
          </a:p>
          <a:p>
            <a:pPr marL="171450" indent="-171450">
              <a:buFont typeface="Arial" panose="020B0604020202020204" pitchFamily="34" charset="0"/>
              <a:buChar char="•"/>
            </a:pPr>
            <a:endParaRPr lang="en-US" sz="600" b="1">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050" b="1">
                <a:solidFill>
                  <a:schemeClr val="tx1"/>
                </a:solidFill>
                <a:latin typeface="Gilroy" panose="00000500000000000000"/>
                <a:cs typeface="Arial" panose="020B0604020202020204" pitchFamily="34" charset="0"/>
              </a:rPr>
              <a:t>Yardi Software</a:t>
            </a:r>
            <a:r>
              <a:rPr lang="en-US" sz="1050">
                <a:solidFill>
                  <a:schemeClr val="tx1"/>
                </a:solidFill>
                <a:latin typeface="Gilroy" panose="00000500000000000000"/>
                <a:cs typeface="Arial" panose="020B0604020202020204" pitchFamily="34" charset="0"/>
              </a:rPr>
              <a:t> – per the annual agreement</a:t>
            </a:r>
          </a:p>
          <a:p>
            <a:endParaRPr lang="en-US" sz="600">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050" b="1">
                <a:solidFill>
                  <a:schemeClr val="tx1"/>
                </a:solidFill>
                <a:latin typeface="Gilroy" panose="00000500000000000000"/>
                <a:cs typeface="Arial" panose="020B0604020202020204" pitchFamily="34" charset="0"/>
              </a:rPr>
              <a:t>Other Software</a:t>
            </a:r>
            <a:r>
              <a:rPr lang="en-US" sz="1050">
                <a:solidFill>
                  <a:schemeClr val="tx1"/>
                </a:solidFill>
                <a:latin typeface="Gilroy" panose="00000500000000000000"/>
                <a:cs typeface="Arial" panose="020B0604020202020204" pitchFamily="34" charset="0"/>
              </a:rPr>
              <a:t> – run rate based on historical data</a:t>
            </a:r>
          </a:p>
          <a:p>
            <a:endParaRPr lang="en-US" sz="600">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050" b="1">
                <a:solidFill>
                  <a:schemeClr val="tx1"/>
                </a:solidFill>
                <a:latin typeface="Gilroy" panose="00000500000000000000"/>
                <a:cs typeface="Arial" panose="020B0604020202020204" pitchFamily="34" charset="0"/>
              </a:rPr>
              <a:t>Management Fees</a:t>
            </a:r>
            <a:r>
              <a:rPr lang="en-US" sz="1050">
                <a:solidFill>
                  <a:schemeClr val="tx1"/>
                </a:solidFill>
                <a:latin typeface="Gilroy" panose="00000500000000000000"/>
                <a:cs typeface="Arial" panose="020B0604020202020204" pitchFamily="34" charset="0"/>
              </a:rPr>
              <a:t> – run rate based on historical data</a:t>
            </a:r>
          </a:p>
          <a:p>
            <a:endParaRPr lang="en-US" sz="600">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050" b="1">
                <a:solidFill>
                  <a:schemeClr val="tx1"/>
                </a:solidFill>
                <a:latin typeface="Gilroy" panose="00000500000000000000"/>
                <a:cs typeface="Arial" panose="020B0604020202020204" pitchFamily="34" charset="0"/>
              </a:rPr>
              <a:t>Feeder Expenses</a:t>
            </a:r>
            <a:r>
              <a:rPr lang="en-US" sz="1050">
                <a:solidFill>
                  <a:schemeClr val="tx1"/>
                </a:solidFill>
                <a:latin typeface="Gilroy" panose="00000500000000000000"/>
                <a:cs typeface="Arial" panose="020B0604020202020204" pitchFamily="34" charset="0"/>
              </a:rPr>
              <a:t> – run rate based on historical data (~10bps - ~20bps on equity)</a:t>
            </a:r>
          </a:p>
        </p:txBody>
      </p:sp>
      <p:cxnSp>
        <p:nvCxnSpPr>
          <p:cNvPr id="6" name="Straight Connector 5">
            <a:extLst>
              <a:ext uri="{FF2B5EF4-FFF2-40B4-BE49-F238E27FC236}">
                <a16:creationId xmlns:a16="http://schemas.microsoft.com/office/drawing/2014/main" id="{80F2A9A0-DA52-D048-F1F6-D557043A8B1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28C356B-64FF-A82C-41AD-485F1FFF005D}"/>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12EB78BE-1D1A-92B1-6A94-3D6317EB1577}"/>
              </a:ext>
            </a:extLst>
          </p:cNvPr>
          <p:cNvSpPr>
            <a:spLocks noGrp="1"/>
          </p:cNvSpPr>
          <p:nvPr>
            <p:ph type="title"/>
          </p:nvPr>
        </p:nvSpPr>
        <p:spPr>
          <a:xfrm>
            <a:off x="614377" y="323234"/>
            <a:ext cx="10072437" cy="685481"/>
          </a:xfrm>
        </p:spPr>
        <p:txBody>
          <a:bodyPr/>
          <a:lstStyle/>
          <a:p>
            <a:r>
              <a:rPr lang="en-US"/>
              <a:t>G&amp;A Breakdown – Q2 2025</a:t>
            </a:r>
          </a:p>
        </p:txBody>
      </p:sp>
      <p:sp>
        <p:nvSpPr>
          <p:cNvPr id="3" name="Rectangle 2">
            <a:extLst>
              <a:ext uri="{FF2B5EF4-FFF2-40B4-BE49-F238E27FC236}">
                <a16:creationId xmlns:a16="http://schemas.microsoft.com/office/drawing/2014/main" id="{592B9E6F-1F10-DC88-5FFB-458490FBC62B}"/>
              </a:ext>
            </a:extLst>
          </p:cNvPr>
          <p:cNvSpPr/>
          <p:nvPr/>
        </p:nvSpPr>
        <p:spPr>
          <a:xfrm>
            <a:off x="7184540" y="860225"/>
            <a:ext cx="4393084" cy="296980"/>
          </a:xfrm>
          <a:prstGeom prst="rect">
            <a:avLst/>
          </a:prstGeom>
          <a:solidFill>
            <a:srgbClr val="445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Gilroy" panose="00000500000000000000"/>
                <a:cs typeface="Arial" panose="020B0604020202020204" pitchFamily="34" charset="0"/>
              </a:rPr>
              <a:t>Key Takeaways</a:t>
            </a:r>
          </a:p>
        </p:txBody>
      </p:sp>
      <p:sp>
        <p:nvSpPr>
          <p:cNvPr id="18" name="Rectangle 17">
            <a:extLst>
              <a:ext uri="{FF2B5EF4-FFF2-40B4-BE49-F238E27FC236}">
                <a16:creationId xmlns:a16="http://schemas.microsoft.com/office/drawing/2014/main" id="{00FDDDFD-3C7C-930B-5FE4-ECC771811E4F}"/>
              </a:ext>
            </a:extLst>
          </p:cNvPr>
          <p:cNvSpPr/>
          <p:nvPr/>
        </p:nvSpPr>
        <p:spPr>
          <a:xfrm>
            <a:off x="6012248" y="6447865"/>
            <a:ext cx="708185" cy="2433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224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60781-8368-F2C1-E5DD-0BFBFDA6607A}"/>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BA310E12-2607-6D9C-ABF4-5A6C3040FEE3}"/>
              </a:ext>
            </a:extLst>
          </p:cNvPr>
          <p:cNvSpPr txBox="1">
            <a:spLocks/>
          </p:cNvSpPr>
          <p:nvPr/>
        </p:nvSpPr>
        <p:spPr>
          <a:xfrm>
            <a:off x="751263" y="761183"/>
            <a:ext cx="9286884" cy="143405"/>
          </a:xfrm>
          <a:prstGeom prst="rect">
            <a:avLst/>
          </a:prstGeom>
          <a:solidFill>
            <a:schemeClr val="bg1"/>
          </a:solidFill>
        </p:spPr>
        <p:txBody>
          <a:bodyPr wrap="square" lIns="0" tIns="0" rIns="0" bIns="0" anchor="ctr">
            <a:noAutofit/>
          </a:bodyPr>
          <a:lstStyle>
            <a:lvl1pPr eaLnBrk="1" hangingPunct="1">
              <a:defRPr sz="2800" b="1" i="0">
                <a:solidFill>
                  <a:srgbClr val="44546A"/>
                </a:solidFill>
                <a:latin typeface="Gilroy"/>
                <a:ea typeface="+mj-ea"/>
                <a:cs typeface="Lato"/>
              </a:defRPr>
            </a:lvl1pPr>
          </a:lstStyle>
          <a:p>
            <a:pPr defTabSz="914400"/>
            <a:endParaRPr lang="en-US" kern="0"/>
          </a:p>
        </p:txBody>
      </p:sp>
      <p:sp>
        <p:nvSpPr>
          <p:cNvPr id="3" name="Title 2">
            <a:extLst>
              <a:ext uri="{FF2B5EF4-FFF2-40B4-BE49-F238E27FC236}">
                <a16:creationId xmlns:a16="http://schemas.microsoft.com/office/drawing/2014/main" id="{C46DAA71-453F-F29A-2C94-CC138BC3FF8E}"/>
              </a:ext>
            </a:extLst>
          </p:cNvPr>
          <p:cNvSpPr>
            <a:spLocks noGrp="1"/>
          </p:cNvSpPr>
          <p:nvPr>
            <p:ph type="title"/>
          </p:nvPr>
        </p:nvSpPr>
        <p:spPr>
          <a:xfrm>
            <a:off x="829598" y="517259"/>
            <a:ext cx="9286884" cy="365760"/>
          </a:xfrm>
        </p:spPr>
        <p:txBody>
          <a:bodyPr/>
          <a:lstStyle/>
          <a:p>
            <a:r>
              <a:rPr lang="en-US" sz="2160"/>
              <a:t>Insurance Proceeds - Deep Dive</a:t>
            </a:r>
          </a:p>
        </p:txBody>
      </p:sp>
      <p:sp>
        <p:nvSpPr>
          <p:cNvPr id="10" name="Text Placeholder 3">
            <a:extLst>
              <a:ext uri="{FF2B5EF4-FFF2-40B4-BE49-F238E27FC236}">
                <a16:creationId xmlns:a16="http://schemas.microsoft.com/office/drawing/2014/main" id="{93E00813-FDA6-A4E2-1096-DA5B4AF864E8}"/>
              </a:ext>
            </a:extLst>
          </p:cNvPr>
          <p:cNvSpPr txBox="1">
            <a:spLocks/>
          </p:cNvSpPr>
          <p:nvPr/>
        </p:nvSpPr>
        <p:spPr>
          <a:xfrm>
            <a:off x="762551" y="1047468"/>
            <a:ext cx="10342133" cy="184666"/>
          </a:xfrm>
          <a:prstGeom prst="rect">
            <a:avLst/>
          </a:prstGeom>
        </p:spPr>
        <p:txBody>
          <a:bodyPr wrap="square" lIns="0" tIns="0" rIns="0" bIns="0" anchor="t">
            <a:spAutoFit/>
          </a:bodyPr>
          <a:lstStyle>
            <a:lvl1pPr marL="0" eaLnBrk="1" hangingPunct="1">
              <a:defRPr sz="2000" b="0" i="0">
                <a:solidFill>
                  <a:schemeClr val="bg1">
                    <a:lumMod val="50000"/>
                  </a:schemeClr>
                </a:solidFill>
                <a:latin typeface="Gilroy" panose="00000500000000000000"/>
                <a:ea typeface="+mn-ea"/>
                <a:cs typeface="+mn-cs"/>
              </a:defRPr>
            </a:lvl1pPr>
            <a:lvl2pPr marL="277260" eaLnBrk="1" hangingPunct="1">
              <a:defRPr>
                <a:latin typeface="+mn-lt"/>
                <a:ea typeface="+mn-ea"/>
                <a:cs typeface="+mn-cs"/>
              </a:defRPr>
            </a:lvl2pPr>
            <a:lvl3pPr marL="554521" eaLnBrk="1" hangingPunct="1">
              <a:defRPr>
                <a:latin typeface="+mn-lt"/>
                <a:ea typeface="+mn-ea"/>
                <a:cs typeface="+mn-cs"/>
              </a:defRPr>
            </a:lvl3pPr>
            <a:lvl4pPr marL="831783" eaLnBrk="1" hangingPunct="1">
              <a:defRPr>
                <a:latin typeface="+mn-lt"/>
                <a:ea typeface="+mn-ea"/>
                <a:cs typeface="+mn-cs"/>
              </a:defRPr>
            </a:lvl4pPr>
            <a:lvl5pPr marL="1109043" eaLnBrk="1" hangingPunct="1">
              <a:defRPr>
                <a:latin typeface="+mn-lt"/>
                <a:ea typeface="+mn-ea"/>
                <a:cs typeface="+mn-cs"/>
              </a:defRPr>
            </a:lvl5pPr>
            <a:lvl6pPr marL="1386304" eaLnBrk="1" hangingPunct="1">
              <a:defRPr>
                <a:latin typeface="+mn-lt"/>
                <a:ea typeface="+mn-ea"/>
                <a:cs typeface="+mn-cs"/>
              </a:defRPr>
            </a:lvl6pPr>
            <a:lvl7pPr marL="1663564" eaLnBrk="1" hangingPunct="1">
              <a:defRPr>
                <a:latin typeface="+mn-lt"/>
                <a:ea typeface="+mn-ea"/>
                <a:cs typeface="+mn-cs"/>
              </a:defRPr>
            </a:lvl7pPr>
            <a:lvl8pPr marL="1940825" eaLnBrk="1" hangingPunct="1">
              <a:defRPr>
                <a:latin typeface="+mn-lt"/>
                <a:ea typeface="+mn-ea"/>
                <a:cs typeface="+mn-cs"/>
              </a:defRPr>
            </a:lvl8pPr>
            <a:lvl9pPr marL="2218087" eaLnBrk="1" hangingPunct="1">
              <a:defRPr>
                <a:latin typeface="+mn-lt"/>
                <a:ea typeface="+mn-ea"/>
                <a:cs typeface="+mn-cs"/>
              </a:defRPr>
            </a:lvl9pPr>
          </a:lstStyle>
          <a:p>
            <a:r>
              <a:rPr lang="en-US" sz="1200">
                <a:solidFill>
                  <a:srgbClr val="44546A"/>
                </a:solidFill>
              </a:rPr>
              <a:t>Since the Fund's inception, $9.3 million insurance proceeds were collected. The impact on the financial statements and various KPIs is shown below:</a:t>
            </a:r>
          </a:p>
        </p:txBody>
      </p:sp>
      <p:graphicFrame>
        <p:nvGraphicFramePr>
          <p:cNvPr id="13" name="Table 12">
            <a:extLst>
              <a:ext uri="{FF2B5EF4-FFF2-40B4-BE49-F238E27FC236}">
                <a16:creationId xmlns:a16="http://schemas.microsoft.com/office/drawing/2014/main" id="{4D548EF1-076F-B189-DC4C-5541F111C73B}"/>
              </a:ext>
            </a:extLst>
          </p:cNvPr>
          <p:cNvGraphicFramePr>
            <a:graphicFrameLocks noGrp="1"/>
          </p:cNvGraphicFramePr>
          <p:nvPr>
            <p:extLst>
              <p:ext uri="{D42A27DB-BD31-4B8C-83A1-F6EECF244321}">
                <p14:modId xmlns:p14="http://schemas.microsoft.com/office/powerpoint/2010/main" val="466359248"/>
              </p:ext>
            </p:extLst>
          </p:nvPr>
        </p:nvGraphicFramePr>
        <p:xfrm>
          <a:off x="1269700" y="3392450"/>
          <a:ext cx="9039225" cy="3401019"/>
        </p:xfrm>
        <a:graphic>
          <a:graphicData uri="http://schemas.openxmlformats.org/drawingml/2006/table">
            <a:tbl>
              <a:tblPr firstRow="1" bandRow="1">
                <a:tableStyleId>{C083E6E3-FA7D-4D7B-A595-EF9225AFEA82}</a:tableStyleId>
              </a:tblPr>
              <a:tblGrid>
                <a:gridCol w="2950601">
                  <a:extLst>
                    <a:ext uri="{9D8B030D-6E8A-4147-A177-3AD203B41FA5}">
                      <a16:colId xmlns:a16="http://schemas.microsoft.com/office/drawing/2014/main" val="2836326741"/>
                    </a:ext>
                  </a:extLst>
                </a:gridCol>
                <a:gridCol w="3100643">
                  <a:extLst>
                    <a:ext uri="{9D8B030D-6E8A-4147-A177-3AD203B41FA5}">
                      <a16:colId xmlns:a16="http://schemas.microsoft.com/office/drawing/2014/main" val="2894843532"/>
                    </a:ext>
                  </a:extLst>
                </a:gridCol>
                <a:gridCol w="2987981">
                  <a:extLst>
                    <a:ext uri="{9D8B030D-6E8A-4147-A177-3AD203B41FA5}">
                      <a16:colId xmlns:a16="http://schemas.microsoft.com/office/drawing/2014/main" val="3244528102"/>
                    </a:ext>
                  </a:extLst>
                </a:gridCol>
              </a:tblGrid>
              <a:tr h="333087">
                <a:tc>
                  <a:txBody>
                    <a:bodyPr/>
                    <a:lstStyle/>
                    <a:p>
                      <a:pPr algn="ctr"/>
                      <a:r>
                        <a:rPr lang="en-US" sz="1600" u="none">
                          <a:solidFill>
                            <a:schemeClr val="bg1"/>
                          </a:solidFill>
                          <a:latin typeface="Gilroy" panose="00000500000000000000"/>
                        </a:rPr>
                        <a:t>Audited Financial Statement</a:t>
                      </a:r>
                      <a:endParaRPr lang="en-US" sz="1600" b="0" i="1" u="none">
                        <a:solidFill>
                          <a:schemeClr val="bg1"/>
                        </a:solidFill>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a:r>
                        <a:rPr lang="en-US" sz="1600" u="none">
                          <a:solidFill>
                            <a:schemeClr val="bg1"/>
                          </a:solidFill>
                          <a:latin typeface="Gilroy" panose="00000500000000000000"/>
                        </a:rPr>
                        <a:t>FPR</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a:r>
                        <a:rPr lang="en-US" sz="1600" b="1" i="0" u="none">
                          <a:solidFill>
                            <a:schemeClr val="bg1"/>
                          </a:solidFill>
                          <a:latin typeface="Gilroy" panose="00000500000000000000"/>
                        </a:rPr>
                        <a:t>KeyBank Covenant Calculation</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44546A"/>
                    </a:solidFill>
                  </a:tcPr>
                </a:tc>
                <a:extLst>
                  <a:ext uri="{0D108BD9-81ED-4DB2-BD59-A6C34878D82A}">
                    <a16:rowId xmlns:a16="http://schemas.microsoft.com/office/drawing/2014/main" val="3711809144"/>
                  </a:ext>
                </a:extLst>
              </a:tr>
              <a:tr h="272526">
                <a:tc>
                  <a:txBody>
                    <a:bodyPr/>
                    <a:lstStyle/>
                    <a:p>
                      <a:pPr algn="ctr"/>
                      <a:r>
                        <a:rPr lang="en-US" sz="1200" b="1">
                          <a:solidFill>
                            <a:schemeClr val="bg1"/>
                          </a:solidFill>
                          <a:latin typeface="Gilroy" panose="00000500000000000000"/>
                        </a:rPr>
                        <a:t>Included in Net Income</a:t>
                      </a:r>
                      <a:endParaRPr lang="en-US" sz="1200" b="1" i="1">
                        <a:solidFill>
                          <a:schemeClr val="bg1"/>
                        </a:solidFill>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a:solidFill>
                            <a:schemeClr val="bg1"/>
                          </a:solidFill>
                          <a:latin typeface="Gilroy" panose="00000500000000000000"/>
                        </a:rPr>
                        <a:t>Excluded from Non-GAAP KPIs (FFO/NOI)</a:t>
                      </a:r>
                      <a:endParaRPr lang="en-US" sz="1200" b="1" i="1">
                        <a:solidFill>
                          <a:schemeClr val="bg1"/>
                        </a:solidFill>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algn="ctr"/>
                      <a:r>
                        <a:rPr lang="en-US" sz="1200" b="1" i="0">
                          <a:solidFill>
                            <a:schemeClr val="bg1"/>
                          </a:solidFill>
                          <a:latin typeface="Gilroy" panose="00000500000000000000"/>
                        </a:rPr>
                        <a:t>Excluded in NOI, Included in EBITDA</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1910370630"/>
                  </a:ext>
                </a:extLst>
              </a:tr>
              <a:tr h="2089367">
                <a:tc>
                  <a:txBody>
                    <a:bodyPr/>
                    <a:lstStyle/>
                    <a:p>
                      <a:pPr marL="285750" indent="-285750">
                        <a:buFont typeface="Arial" panose="020B0604020202020204" pitchFamily="34" charset="0"/>
                        <a:buChar char="•"/>
                      </a:pPr>
                      <a:r>
                        <a:rPr lang="en-US" sz="1100" b="0" kern="1200">
                          <a:solidFill>
                            <a:srgbClr val="44546A"/>
                          </a:solidFill>
                          <a:latin typeface="Gilroy" panose="00000500000000000000"/>
                          <a:ea typeface="Lato Medium" panose="020F0502020204030203" pitchFamily="34" charset="0"/>
                          <a:cs typeface="Lato Medium" panose="020F0502020204030203" pitchFamily="34" charset="0"/>
                        </a:rPr>
                        <a:t>In the audited financial statement, termination fees will increase both the fund's revenue and net income</a:t>
                      </a:r>
                    </a:p>
                    <a:p>
                      <a:pPr marL="0" indent="0">
                        <a:buFont typeface="Arial" panose="020B0604020202020204" pitchFamily="34" charset="0"/>
                        <a:buNone/>
                      </a:pPr>
                      <a:endParaRPr lang="en-US" sz="1100" b="0" kern="1200">
                        <a:solidFill>
                          <a:srgbClr val="44546A"/>
                        </a:solidFill>
                        <a:latin typeface="Gilroy" panose="00000500000000000000"/>
                        <a:ea typeface="Lato Medium" panose="020F0502020204030203" pitchFamily="34" charset="0"/>
                        <a:cs typeface="Lato Medium" panose="020F0502020204030203" pitchFamily="34" charset="0"/>
                      </a:endParaRPr>
                    </a:p>
                    <a:p>
                      <a:pPr marL="285750" indent="-285750">
                        <a:buFont typeface="Arial" panose="020B0604020202020204" pitchFamily="34" charset="0"/>
                        <a:buChar char="•"/>
                      </a:pPr>
                      <a:r>
                        <a:rPr lang="en-US" sz="1100" b="0" kern="1200">
                          <a:solidFill>
                            <a:srgbClr val="44546A"/>
                          </a:solidFill>
                          <a:latin typeface="Gilroy" panose="00000500000000000000"/>
                          <a:ea typeface="Lato Medium" panose="020F0502020204030203" pitchFamily="34" charset="0"/>
                          <a:cs typeface="Lato Medium" panose="020F0502020204030203" pitchFamily="34" charset="0"/>
                        </a:rPr>
                        <a:t>As a reminder, Non-GAAP KPIs like NOI and Core FFO are not presented in the audited financial statement</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171450" indent="-171450" algn="l" eaLnBrk="1" hangingPunct="1">
                        <a:buFont typeface="Arial" panose="020B0604020202020204" pitchFamily="34" charset="0"/>
                        <a:buChar char="•"/>
                      </a:pPr>
                      <a:r>
                        <a:rPr lang="en-US" sz="1100" kern="1200">
                          <a:solidFill>
                            <a:srgbClr val="44546A"/>
                          </a:solidFill>
                          <a:latin typeface="Gilroy" panose="00000500000000000000"/>
                          <a:ea typeface="Lato Medium" panose="020F0502020204030203" pitchFamily="34" charset="0"/>
                          <a:cs typeface="Lato Medium" panose="020F0502020204030203" pitchFamily="34" charset="0"/>
                        </a:rPr>
                        <a:t>The internal KPIs are based on management's definitions and are not governed by IFRS or US GAAP</a:t>
                      </a:r>
                    </a:p>
                    <a:p>
                      <a:pPr marL="0" indent="0" algn="l" eaLnBrk="1" hangingPunct="1">
                        <a:buFont typeface="Arial" panose="020B0604020202020204" pitchFamily="34" charset="0"/>
                        <a:buNone/>
                      </a:pPr>
                      <a:endParaRPr lang="en-US" sz="1100" kern="1200">
                        <a:solidFill>
                          <a:srgbClr val="44546A"/>
                        </a:solidFill>
                        <a:latin typeface="Gilroy" panose="00000500000000000000"/>
                        <a:ea typeface="Lato Medium" panose="020F0502020204030203" pitchFamily="34" charset="0"/>
                        <a:cs typeface="Lato Medium" panose="020F0502020204030203" pitchFamily="34" charset="0"/>
                      </a:endParaRPr>
                    </a:p>
                    <a:p>
                      <a:pPr marL="171450" indent="-171450" algn="l" rtl="0" eaLnBrk="1" hangingPunct="1">
                        <a:buFont typeface="Arial" panose="020B0604020202020204" pitchFamily="34" charset="0"/>
                        <a:buChar char="•"/>
                      </a:pPr>
                      <a:r>
                        <a:rPr lang="en-US" sz="1100" kern="1200">
                          <a:solidFill>
                            <a:srgbClr val="44546A"/>
                          </a:solidFill>
                          <a:latin typeface="Gilroy" panose="00000500000000000000"/>
                          <a:ea typeface="Lato Medium" panose="020F0502020204030203" pitchFamily="34" charset="0"/>
                          <a:cs typeface="Lato Medium" panose="020F0502020204030203" pitchFamily="34" charset="0"/>
                        </a:rPr>
                        <a:t>Since termination fees are a one-time income, they will be excluded from Core FFO and NOI</a:t>
                      </a:r>
                    </a:p>
                    <a:p>
                      <a:pPr marL="0" indent="0" algn="l" eaLnBrk="1" hangingPunct="1">
                        <a:buFont typeface="Arial" panose="020B0604020202020204" pitchFamily="34" charset="0"/>
                        <a:buNone/>
                      </a:pPr>
                      <a:endParaRPr lang="en-US" sz="1100" kern="1200">
                        <a:solidFill>
                          <a:srgbClr val="44546A"/>
                        </a:solidFill>
                        <a:latin typeface="Gilroy" panose="00000500000000000000"/>
                        <a:ea typeface="Lato Medium" panose="020F0502020204030203" pitchFamily="34" charset="0"/>
                        <a:cs typeface="Lato Medium" panose="020F0502020204030203" pitchFamily="34" charset="0"/>
                      </a:endParaRPr>
                    </a:p>
                    <a:p>
                      <a:pPr marL="171450" indent="-171450" algn="l" eaLnBrk="1" hangingPunct="1">
                        <a:buFont typeface="Arial" panose="020B0604020202020204" pitchFamily="34" charset="0"/>
                        <a:buChar char="•"/>
                      </a:pPr>
                      <a:r>
                        <a:rPr lang="en-US" sz="1100" kern="1200">
                          <a:solidFill>
                            <a:srgbClr val="44546A"/>
                          </a:solidFill>
                          <a:latin typeface="Gilroy" panose="00000500000000000000"/>
                          <a:ea typeface="Lato Medium" panose="020F0502020204030203" pitchFamily="34" charset="0"/>
                          <a:cs typeface="Lato Medium" panose="020F0502020204030203" pitchFamily="34" charset="0"/>
                        </a:rPr>
                        <a:t>However, in cases where the termination fee compensates for loss of income, the relevant amount may be included in the non-GAAP KPIs, as determined by management</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171450" indent="-171450">
                        <a:buFont typeface="Arial" panose="020B0604020202020204" pitchFamily="34" charset="0"/>
                        <a:buChar char="•"/>
                      </a:pPr>
                      <a:endParaRPr lang="en-US" sz="1100" b="0" kern="1200">
                        <a:solidFill>
                          <a:srgbClr val="44546A"/>
                        </a:solidFill>
                        <a:latin typeface="Gilroy" panose="00000500000000000000"/>
                        <a:ea typeface="Lato Medium" panose="020F0502020204030203" pitchFamily="34" charset="0"/>
                        <a:cs typeface="Lato Medium" panose="020F0502020204030203" pitchFamily="34" charset="0"/>
                      </a:endParaRPr>
                    </a:p>
                    <a:p>
                      <a:pPr marL="171450" indent="-171450">
                        <a:buFont typeface="Arial" panose="020B0604020202020204" pitchFamily="34" charset="0"/>
                        <a:buChar char="•"/>
                      </a:pPr>
                      <a:r>
                        <a:rPr lang="en-US" sz="1100" b="0" kern="1200">
                          <a:solidFill>
                            <a:srgbClr val="44546A"/>
                          </a:solidFill>
                          <a:latin typeface="Gilroy" panose="00000500000000000000"/>
                          <a:ea typeface="Lato Medium" panose="020F0502020204030203" pitchFamily="34" charset="0"/>
                          <a:cs typeface="Lato Medium" panose="020F0502020204030203" pitchFamily="34" charset="0"/>
                        </a:rPr>
                        <a:t>Under the credit agreement definition, termination fees are excluded from NOI in the </a:t>
                      </a:r>
                      <a:r>
                        <a:rPr lang="en-US" sz="1100" b="1" kern="1200">
                          <a:solidFill>
                            <a:srgbClr val="44546A"/>
                          </a:solidFill>
                          <a:latin typeface="Gilroy" panose="00000500000000000000"/>
                          <a:ea typeface="Lato Medium" panose="020F0502020204030203" pitchFamily="34" charset="0"/>
                          <a:cs typeface="Lato Medium" panose="020F0502020204030203" pitchFamily="34" charset="0"/>
                        </a:rPr>
                        <a:t>Implied DSCR </a:t>
                      </a:r>
                      <a:r>
                        <a:rPr lang="en-US" sz="1100" b="0" kern="1200">
                          <a:solidFill>
                            <a:srgbClr val="44546A"/>
                          </a:solidFill>
                          <a:latin typeface="Gilroy" panose="00000500000000000000"/>
                          <a:ea typeface="Lato Medium" panose="020F0502020204030203" pitchFamily="34" charset="0"/>
                          <a:cs typeface="Lato Medium" panose="020F0502020204030203" pitchFamily="34" charset="0"/>
                        </a:rPr>
                        <a:t>test for availability determination</a:t>
                      </a:r>
                    </a:p>
                    <a:p>
                      <a:pPr marL="0" indent="0">
                        <a:buFont typeface="Arial" panose="020B0604020202020204" pitchFamily="34" charset="0"/>
                        <a:buNone/>
                      </a:pPr>
                      <a:endParaRPr lang="en-US" sz="1100" b="0" kern="1200">
                        <a:solidFill>
                          <a:srgbClr val="44546A"/>
                        </a:solidFill>
                        <a:latin typeface="Gilroy" panose="00000500000000000000"/>
                        <a:ea typeface="Lato Medium" panose="020F0502020204030203" pitchFamily="34" charset="0"/>
                        <a:cs typeface="Lato Medium" panose="020F0502020204030203" pitchFamily="34" charset="0"/>
                      </a:endParaRPr>
                    </a:p>
                    <a:p>
                      <a:pPr marL="171450" indent="-171450">
                        <a:buFont typeface="Arial" panose="020B0604020202020204" pitchFamily="34" charset="0"/>
                        <a:buChar char="•"/>
                      </a:pPr>
                      <a:r>
                        <a:rPr lang="en-US" sz="1100" b="0" kern="1200">
                          <a:solidFill>
                            <a:srgbClr val="44546A"/>
                          </a:solidFill>
                          <a:latin typeface="Gilroy" panose="00000500000000000000"/>
                          <a:ea typeface="Lato Medium" panose="020F0502020204030203" pitchFamily="34" charset="0"/>
                          <a:cs typeface="Lato Medium" panose="020F0502020204030203" pitchFamily="34" charset="0"/>
                        </a:rPr>
                        <a:t>However, per the credit facility agreement, termination fees will be included in Consolidated EBITDA (base for </a:t>
                      </a:r>
                      <a:r>
                        <a:rPr lang="en-US" sz="1100" b="1" kern="1200">
                          <a:solidFill>
                            <a:srgbClr val="44546A"/>
                          </a:solidFill>
                          <a:latin typeface="Gilroy" panose="00000500000000000000"/>
                          <a:ea typeface="Lato Medium" panose="020F0502020204030203" pitchFamily="34" charset="0"/>
                          <a:cs typeface="Lato Medium" panose="020F0502020204030203" pitchFamily="34" charset="0"/>
                        </a:rPr>
                        <a:t>FCCR Test</a:t>
                      </a:r>
                      <a:r>
                        <a:rPr lang="en-US" sz="1100" b="0" kern="1200">
                          <a:solidFill>
                            <a:srgbClr val="44546A"/>
                          </a:solidFill>
                          <a:latin typeface="Gilroy" panose="00000500000000000000"/>
                          <a:ea typeface="Lato Medium" panose="020F0502020204030203" pitchFamily="34" charset="0"/>
                          <a:cs typeface="Lato Medium" panose="020F0502020204030203" pitchFamily="34" charset="0"/>
                        </a:rPr>
                        <a:t>) since the fees are recognized as revenues included in net income in the audited financial statements</a:t>
                      </a:r>
                    </a:p>
                  </a:txBody>
                  <a:tcPr anchor="ctr">
                    <a:lnL w="127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26914396"/>
                  </a:ext>
                </a:extLst>
              </a:tr>
              <a:tr h="688299">
                <a:tc gridSpan="3">
                  <a:txBody>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a:solidFill>
                            <a:srgbClr val="44546A"/>
                          </a:solidFill>
                          <a:latin typeface="Gilroy" panose="00000500000000000000"/>
                          <a:ea typeface="Lato Medium" panose="020F0502020204030203" pitchFamily="34" charset="0"/>
                          <a:cs typeface="Lato Medium" panose="020F0502020204030203" pitchFamily="34" charset="0"/>
                        </a:rPr>
                        <a:t>Revenue Recognition</a:t>
                      </a:r>
                      <a:r>
                        <a:rPr lang="en-US" sz="1100" b="0" kern="1200">
                          <a:solidFill>
                            <a:srgbClr val="44546A"/>
                          </a:solidFill>
                          <a:latin typeface="Gilroy" panose="00000500000000000000"/>
                          <a:ea typeface="Lato Medium" panose="020F0502020204030203" pitchFamily="34" charset="0"/>
                          <a:cs typeface="Lato Medium" panose="020F0502020204030203" pitchFamily="34" charset="0"/>
                        </a:rPr>
                        <a:t>: Revenue from insurance proceeds will be recognized only when the amount is fixed or determinable, and collection is reasonably assured—typically estimated at a minimum of 80%. This requires that any contingencies related to the claim are resolved, with evidence from the insurer indicating either an intent to pay or an approval of the claim.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hMerge="1">
                  <a:txBody>
                    <a:bodyPr/>
                    <a:lstStyle/>
                    <a:p>
                      <a:pPr marL="171450" indent="-171450" algn="l" eaLnBrk="1" hangingPunct="1">
                        <a:buFont typeface="Arial" panose="020B0604020202020204" pitchFamily="34" charset="0"/>
                        <a:buChar char="•"/>
                      </a:pPr>
                      <a:endParaRPr lang="en-US" sz="1100" kern="1200">
                        <a:solidFill>
                          <a:srgbClr val="44546A"/>
                        </a:solidFill>
                        <a:latin typeface="Gilroy" panose="00000500000000000000"/>
                        <a:ea typeface="Lato Medium" panose="020F0502020204030203" pitchFamily="34" charset="0"/>
                        <a:cs typeface="Lato Medium" panose="020F0502020204030203" pitchFamily="34"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hMerge="1">
                  <a:txBody>
                    <a:bodyPr/>
                    <a:lstStyle/>
                    <a:p>
                      <a:pPr marL="171450" indent="-171450">
                        <a:buFont typeface="Arial" panose="020B0604020202020204" pitchFamily="34" charset="0"/>
                        <a:buChar char="•"/>
                      </a:pPr>
                      <a:endParaRPr lang="en-US" sz="1100" b="0" kern="1200">
                        <a:solidFill>
                          <a:srgbClr val="44546A"/>
                        </a:solidFill>
                        <a:latin typeface="Gilroy" panose="00000500000000000000"/>
                        <a:ea typeface="Lato Medium" panose="020F0502020204030203" pitchFamily="34" charset="0"/>
                        <a:cs typeface="Lato Medium" panose="020F0502020204030203" pitchFamily="34" charset="0"/>
                      </a:endParaRPr>
                    </a:p>
                  </a:txBody>
                  <a:tcPr anchor="ctr">
                    <a:lnL w="127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4160480581"/>
                  </a:ext>
                </a:extLst>
              </a:tr>
            </a:tbl>
          </a:graphicData>
        </a:graphic>
      </p:graphicFrame>
      <p:pic>
        <p:nvPicPr>
          <p:cNvPr id="14" name="Picture 13">
            <a:extLst>
              <a:ext uri="{FF2B5EF4-FFF2-40B4-BE49-F238E27FC236}">
                <a16:creationId xmlns:a16="http://schemas.microsoft.com/office/drawing/2014/main" id="{74F931BD-C973-6B28-2149-67E8E3642F59}"/>
              </a:ext>
            </a:extLst>
          </p:cNvPr>
          <p:cNvPicPr>
            <a:picLocks noChangeAspect="1"/>
          </p:cNvPicPr>
          <p:nvPr/>
        </p:nvPicPr>
        <p:blipFill>
          <a:blip r:embed="rId3"/>
          <a:stretch>
            <a:fillRect/>
          </a:stretch>
        </p:blipFill>
        <p:spPr>
          <a:xfrm>
            <a:off x="1269699" y="1288352"/>
            <a:ext cx="5896032" cy="2047880"/>
          </a:xfrm>
          <a:prstGeom prst="rect">
            <a:avLst/>
          </a:prstGeom>
        </p:spPr>
      </p:pic>
    </p:spTree>
    <p:extLst>
      <p:ext uri="{BB962C8B-B14F-4D97-AF65-F5344CB8AC3E}">
        <p14:creationId xmlns:p14="http://schemas.microsoft.com/office/powerpoint/2010/main" val="2764371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028B6-7511-4A04-138C-AFF9C38ECCEF}"/>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E368B9A-BD87-1583-C1E0-662B02BF44D9}"/>
              </a:ext>
            </a:extLst>
          </p:cNvPr>
          <p:cNvGraphicFramePr>
            <a:graphicFrameLocks noGrp="1"/>
          </p:cNvGraphicFramePr>
          <p:nvPr>
            <p:extLst>
              <p:ext uri="{D42A27DB-BD31-4B8C-83A1-F6EECF244321}">
                <p14:modId xmlns:p14="http://schemas.microsoft.com/office/powerpoint/2010/main" val="484845758"/>
              </p:ext>
            </p:extLst>
          </p:nvPr>
        </p:nvGraphicFramePr>
        <p:xfrm>
          <a:off x="1156935" y="4090681"/>
          <a:ext cx="9039225" cy="2712720"/>
        </p:xfrm>
        <a:graphic>
          <a:graphicData uri="http://schemas.openxmlformats.org/drawingml/2006/table">
            <a:tbl>
              <a:tblPr firstRow="1" bandRow="1">
                <a:tableStyleId>{C083E6E3-FA7D-4D7B-A595-EF9225AFEA82}</a:tableStyleId>
              </a:tblPr>
              <a:tblGrid>
                <a:gridCol w="2950601">
                  <a:extLst>
                    <a:ext uri="{9D8B030D-6E8A-4147-A177-3AD203B41FA5}">
                      <a16:colId xmlns:a16="http://schemas.microsoft.com/office/drawing/2014/main" val="2836326741"/>
                    </a:ext>
                  </a:extLst>
                </a:gridCol>
                <a:gridCol w="3100643">
                  <a:extLst>
                    <a:ext uri="{9D8B030D-6E8A-4147-A177-3AD203B41FA5}">
                      <a16:colId xmlns:a16="http://schemas.microsoft.com/office/drawing/2014/main" val="2894843532"/>
                    </a:ext>
                  </a:extLst>
                </a:gridCol>
                <a:gridCol w="2987981">
                  <a:extLst>
                    <a:ext uri="{9D8B030D-6E8A-4147-A177-3AD203B41FA5}">
                      <a16:colId xmlns:a16="http://schemas.microsoft.com/office/drawing/2014/main" val="3244528102"/>
                    </a:ext>
                  </a:extLst>
                </a:gridCol>
              </a:tblGrid>
              <a:tr h="295660">
                <a:tc>
                  <a:txBody>
                    <a:bodyPr/>
                    <a:lstStyle/>
                    <a:p>
                      <a:pPr algn="ctr"/>
                      <a:r>
                        <a:rPr lang="en-US" sz="1600" u="none">
                          <a:solidFill>
                            <a:schemeClr val="bg1"/>
                          </a:solidFill>
                          <a:latin typeface="Gilroy" panose="00000500000000000000"/>
                        </a:rPr>
                        <a:t>Audited Financial Statement</a:t>
                      </a:r>
                      <a:endParaRPr lang="en-US" sz="1600" b="0" i="1" u="none">
                        <a:solidFill>
                          <a:schemeClr val="bg1"/>
                        </a:solidFill>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a:r>
                        <a:rPr lang="en-US" sz="1600" u="none">
                          <a:solidFill>
                            <a:schemeClr val="bg1"/>
                          </a:solidFill>
                          <a:latin typeface="Gilroy" panose="00000500000000000000"/>
                        </a:rPr>
                        <a:t>FPR</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a:r>
                        <a:rPr lang="en-US" sz="1600" b="1" i="0" u="none">
                          <a:solidFill>
                            <a:schemeClr val="bg1"/>
                          </a:solidFill>
                          <a:latin typeface="Gilroy" panose="00000500000000000000"/>
                        </a:rPr>
                        <a:t>KeyBank Covenant Calculation</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44546A"/>
                    </a:solidFill>
                  </a:tcPr>
                </a:tc>
                <a:extLst>
                  <a:ext uri="{0D108BD9-81ED-4DB2-BD59-A6C34878D82A}">
                    <a16:rowId xmlns:a16="http://schemas.microsoft.com/office/drawing/2014/main" val="3711809144"/>
                  </a:ext>
                </a:extLst>
              </a:tr>
              <a:tr h="189701">
                <a:tc>
                  <a:txBody>
                    <a:bodyPr/>
                    <a:lstStyle/>
                    <a:p>
                      <a:pPr algn="ctr"/>
                      <a:r>
                        <a:rPr lang="en-US" sz="1200" b="1">
                          <a:solidFill>
                            <a:schemeClr val="bg1"/>
                          </a:solidFill>
                          <a:latin typeface="Gilroy" panose="00000500000000000000"/>
                        </a:rPr>
                        <a:t>Included in Net Income</a:t>
                      </a:r>
                      <a:endParaRPr lang="en-US" sz="1200" b="1" i="1">
                        <a:solidFill>
                          <a:schemeClr val="bg1"/>
                        </a:solidFill>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a:solidFill>
                            <a:schemeClr val="bg1"/>
                          </a:solidFill>
                          <a:latin typeface="Gilroy" panose="00000500000000000000"/>
                        </a:rPr>
                        <a:t>Excluded from Non-GAAP KPIs (FFO/NOI)</a:t>
                      </a:r>
                      <a:endParaRPr lang="en-US" sz="1200" b="1" i="1">
                        <a:solidFill>
                          <a:schemeClr val="bg1"/>
                        </a:solidFill>
                        <a:latin typeface="Gilroy" panose="0000050000000000000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algn="ctr"/>
                      <a:r>
                        <a:rPr lang="en-US" sz="1200" b="1" i="0">
                          <a:solidFill>
                            <a:schemeClr val="bg1"/>
                          </a:solidFill>
                          <a:latin typeface="Gilroy" panose="00000500000000000000"/>
                        </a:rPr>
                        <a:t>Excluded in NOI, Included in EBITDA</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1910370630"/>
                  </a:ext>
                </a:extLst>
              </a:tr>
              <a:tr h="1468179">
                <a:tc>
                  <a:txBody>
                    <a:bodyPr/>
                    <a:lstStyle/>
                    <a:p>
                      <a:pPr marL="285750" indent="-285750">
                        <a:buFont typeface="Arial" panose="020B0604020202020204" pitchFamily="34" charset="0"/>
                        <a:buChar char="•"/>
                      </a:pPr>
                      <a:r>
                        <a:rPr lang="en-US" sz="1100" b="0" kern="1200">
                          <a:solidFill>
                            <a:srgbClr val="44546A"/>
                          </a:solidFill>
                          <a:latin typeface="Gilroy" panose="00000500000000000000"/>
                          <a:ea typeface="Lato Medium" panose="020F0502020204030203" pitchFamily="34" charset="0"/>
                          <a:cs typeface="Lato Medium" panose="020F0502020204030203" pitchFamily="34" charset="0"/>
                        </a:rPr>
                        <a:t>In the audited financial statement, termination fees will increase both the fund's revenue and net income</a:t>
                      </a:r>
                    </a:p>
                    <a:p>
                      <a:pPr marL="0" indent="0">
                        <a:buFont typeface="Arial" panose="020B0604020202020204" pitchFamily="34" charset="0"/>
                        <a:buNone/>
                      </a:pPr>
                      <a:endParaRPr lang="en-US" sz="1100" b="0" kern="1200">
                        <a:solidFill>
                          <a:srgbClr val="44546A"/>
                        </a:solidFill>
                        <a:latin typeface="Gilroy" panose="00000500000000000000"/>
                        <a:ea typeface="Lato Medium" panose="020F0502020204030203" pitchFamily="34" charset="0"/>
                        <a:cs typeface="Lato Medium" panose="020F0502020204030203" pitchFamily="34" charset="0"/>
                      </a:endParaRPr>
                    </a:p>
                    <a:p>
                      <a:pPr marL="285750" indent="-285750">
                        <a:buFont typeface="Arial" panose="020B0604020202020204" pitchFamily="34" charset="0"/>
                        <a:buChar char="•"/>
                      </a:pPr>
                      <a:r>
                        <a:rPr lang="en-US" sz="1100" b="0" kern="1200">
                          <a:solidFill>
                            <a:srgbClr val="44546A"/>
                          </a:solidFill>
                          <a:latin typeface="Gilroy" panose="00000500000000000000"/>
                          <a:ea typeface="Lato Medium" panose="020F0502020204030203" pitchFamily="34" charset="0"/>
                          <a:cs typeface="Lato Medium" panose="020F0502020204030203" pitchFamily="34" charset="0"/>
                        </a:rPr>
                        <a:t>As a reminder, Non-GAAP KPIs like NOI and Core FFO are not presented in the audited financial statement</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171450" indent="-171450" algn="l" eaLnBrk="1" hangingPunct="1">
                        <a:buFont typeface="Arial" panose="020B0604020202020204" pitchFamily="34" charset="0"/>
                        <a:buChar char="•"/>
                      </a:pPr>
                      <a:r>
                        <a:rPr lang="en-US" sz="1100" kern="1200">
                          <a:solidFill>
                            <a:srgbClr val="44546A"/>
                          </a:solidFill>
                          <a:latin typeface="Gilroy" panose="00000500000000000000"/>
                          <a:ea typeface="Lato Medium" panose="020F0502020204030203" pitchFamily="34" charset="0"/>
                          <a:cs typeface="Lato Medium" panose="020F0502020204030203" pitchFamily="34" charset="0"/>
                        </a:rPr>
                        <a:t>The internal KPIs are based on management's definitions and are not governed by IFRS or US GAAP</a:t>
                      </a:r>
                    </a:p>
                    <a:p>
                      <a:pPr marL="0" indent="0" algn="l" eaLnBrk="1" hangingPunct="1">
                        <a:buFont typeface="Arial" panose="020B0604020202020204" pitchFamily="34" charset="0"/>
                        <a:buNone/>
                      </a:pPr>
                      <a:endParaRPr lang="en-US" sz="1100" kern="1200">
                        <a:solidFill>
                          <a:srgbClr val="44546A"/>
                        </a:solidFill>
                        <a:latin typeface="Gilroy" panose="00000500000000000000"/>
                        <a:ea typeface="Lato Medium" panose="020F0502020204030203" pitchFamily="34" charset="0"/>
                        <a:cs typeface="Lato Medium" panose="020F0502020204030203" pitchFamily="34" charset="0"/>
                      </a:endParaRPr>
                    </a:p>
                    <a:p>
                      <a:pPr marL="171450" indent="-171450" algn="l" rtl="0" eaLnBrk="1" hangingPunct="1">
                        <a:buFont typeface="Arial" panose="020B0604020202020204" pitchFamily="34" charset="0"/>
                        <a:buChar char="•"/>
                      </a:pPr>
                      <a:r>
                        <a:rPr lang="en-US" sz="1100" kern="1200">
                          <a:solidFill>
                            <a:srgbClr val="44546A"/>
                          </a:solidFill>
                          <a:latin typeface="Gilroy" panose="00000500000000000000"/>
                          <a:ea typeface="Lato Medium" panose="020F0502020204030203" pitchFamily="34" charset="0"/>
                          <a:cs typeface="Lato Medium" panose="020F0502020204030203" pitchFamily="34" charset="0"/>
                        </a:rPr>
                        <a:t>Since termination fees are a one-time income, they will be excluded from Core FFO and NOI</a:t>
                      </a:r>
                    </a:p>
                    <a:p>
                      <a:pPr marL="0" indent="0" algn="l" eaLnBrk="1" hangingPunct="1">
                        <a:buFont typeface="Arial" panose="020B0604020202020204" pitchFamily="34" charset="0"/>
                        <a:buNone/>
                      </a:pPr>
                      <a:endParaRPr lang="en-US" sz="1100" kern="1200">
                        <a:solidFill>
                          <a:srgbClr val="44546A"/>
                        </a:solidFill>
                        <a:latin typeface="Gilroy" panose="00000500000000000000"/>
                        <a:ea typeface="Lato Medium" panose="020F0502020204030203" pitchFamily="34" charset="0"/>
                        <a:cs typeface="Lato Medium" panose="020F0502020204030203" pitchFamily="34" charset="0"/>
                      </a:endParaRPr>
                    </a:p>
                    <a:p>
                      <a:pPr marL="171450" indent="-171450" algn="l" eaLnBrk="1" hangingPunct="1">
                        <a:buFont typeface="Arial" panose="020B0604020202020204" pitchFamily="34" charset="0"/>
                        <a:buChar char="•"/>
                      </a:pPr>
                      <a:r>
                        <a:rPr lang="en-US" sz="1100" kern="1200">
                          <a:solidFill>
                            <a:srgbClr val="44546A"/>
                          </a:solidFill>
                          <a:latin typeface="Gilroy" panose="00000500000000000000"/>
                          <a:ea typeface="Lato Medium" panose="020F0502020204030203" pitchFamily="34" charset="0"/>
                          <a:cs typeface="Lato Medium" panose="020F0502020204030203" pitchFamily="34" charset="0"/>
                        </a:rPr>
                        <a:t>However, in cases where the termination fee compensates for loss of income, the relevant amount may be included in the non-GAAP KPIs, as determined by management</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171450" indent="-171450">
                        <a:buFont typeface="Arial" panose="020B0604020202020204" pitchFamily="34" charset="0"/>
                        <a:buChar char="•"/>
                      </a:pPr>
                      <a:endParaRPr lang="en-US" sz="1100" b="0" kern="1200">
                        <a:solidFill>
                          <a:srgbClr val="44546A"/>
                        </a:solidFill>
                        <a:latin typeface="Gilroy" panose="00000500000000000000"/>
                        <a:ea typeface="Lato Medium" panose="020F0502020204030203" pitchFamily="34" charset="0"/>
                        <a:cs typeface="Lato Medium" panose="020F0502020204030203" pitchFamily="34" charset="0"/>
                      </a:endParaRPr>
                    </a:p>
                    <a:p>
                      <a:pPr marL="171450" indent="-171450">
                        <a:buFont typeface="Arial" panose="020B0604020202020204" pitchFamily="34" charset="0"/>
                        <a:buChar char="•"/>
                      </a:pPr>
                      <a:r>
                        <a:rPr lang="en-US" sz="1100" b="0" kern="1200">
                          <a:solidFill>
                            <a:srgbClr val="44546A"/>
                          </a:solidFill>
                          <a:latin typeface="Gilroy" panose="00000500000000000000"/>
                          <a:ea typeface="Lato Medium" panose="020F0502020204030203" pitchFamily="34" charset="0"/>
                          <a:cs typeface="Lato Medium" panose="020F0502020204030203" pitchFamily="34" charset="0"/>
                        </a:rPr>
                        <a:t>Under the credit agreement definition, termination fees are excluded from NOI in the </a:t>
                      </a:r>
                      <a:r>
                        <a:rPr lang="en-US" sz="1100" b="1" kern="1200">
                          <a:solidFill>
                            <a:srgbClr val="44546A"/>
                          </a:solidFill>
                          <a:latin typeface="Gilroy" panose="00000500000000000000"/>
                          <a:ea typeface="Lato Medium" panose="020F0502020204030203" pitchFamily="34" charset="0"/>
                          <a:cs typeface="Lato Medium" panose="020F0502020204030203" pitchFamily="34" charset="0"/>
                        </a:rPr>
                        <a:t>Implied DSCR </a:t>
                      </a:r>
                      <a:r>
                        <a:rPr lang="en-US" sz="1100" b="0" kern="1200">
                          <a:solidFill>
                            <a:srgbClr val="44546A"/>
                          </a:solidFill>
                          <a:latin typeface="Gilroy" panose="00000500000000000000"/>
                          <a:ea typeface="Lato Medium" panose="020F0502020204030203" pitchFamily="34" charset="0"/>
                          <a:cs typeface="Lato Medium" panose="020F0502020204030203" pitchFamily="34" charset="0"/>
                        </a:rPr>
                        <a:t>test for availability determination</a:t>
                      </a:r>
                    </a:p>
                    <a:p>
                      <a:pPr marL="0" indent="0">
                        <a:buFont typeface="Arial" panose="020B0604020202020204" pitchFamily="34" charset="0"/>
                        <a:buNone/>
                      </a:pPr>
                      <a:endParaRPr lang="en-US" sz="1100" b="0" kern="1200">
                        <a:solidFill>
                          <a:srgbClr val="44546A"/>
                        </a:solidFill>
                        <a:latin typeface="Gilroy" panose="00000500000000000000"/>
                        <a:ea typeface="Lato Medium" panose="020F0502020204030203" pitchFamily="34" charset="0"/>
                        <a:cs typeface="Lato Medium" panose="020F0502020204030203" pitchFamily="34" charset="0"/>
                      </a:endParaRPr>
                    </a:p>
                    <a:p>
                      <a:pPr marL="171450" indent="-171450">
                        <a:buFont typeface="Arial" panose="020B0604020202020204" pitchFamily="34" charset="0"/>
                        <a:buChar char="•"/>
                      </a:pPr>
                      <a:r>
                        <a:rPr lang="en-US" sz="1100" b="0" kern="1200">
                          <a:solidFill>
                            <a:srgbClr val="44546A"/>
                          </a:solidFill>
                          <a:latin typeface="Gilroy" panose="00000500000000000000"/>
                          <a:ea typeface="Lato Medium" panose="020F0502020204030203" pitchFamily="34" charset="0"/>
                          <a:cs typeface="Lato Medium" panose="020F0502020204030203" pitchFamily="34" charset="0"/>
                        </a:rPr>
                        <a:t>However, per the credit facility agreement, termination fees will be included in Consolidated EBITDA (base for </a:t>
                      </a:r>
                      <a:r>
                        <a:rPr lang="en-US" sz="1100" b="1" kern="1200">
                          <a:solidFill>
                            <a:srgbClr val="44546A"/>
                          </a:solidFill>
                          <a:latin typeface="Gilroy" panose="00000500000000000000"/>
                          <a:ea typeface="Lato Medium" panose="020F0502020204030203" pitchFamily="34" charset="0"/>
                          <a:cs typeface="Lato Medium" panose="020F0502020204030203" pitchFamily="34" charset="0"/>
                        </a:rPr>
                        <a:t>FCCR Test</a:t>
                      </a:r>
                      <a:r>
                        <a:rPr lang="en-US" sz="1100" b="0" kern="1200">
                          <a:solidFill>
                            <a:srgbClr val="44546A"/>
                          </a:solidFill>
                          <a:latin typeface="Gilroy" panose="00000500000000000000"/>
                          <a:ea typeface="Lato Medium" panose="020F0502020204030203" pitchFamily="34" charset="0"/>
                          <a:cs typeface="Lato Medium" panose="020F0502020204030203" pitchFamily="34" charset="0"/>
                        </a:rPr>
                        <a:t>) since the fees are recognized as revenues included in net income in the audited financial statements</a:t>
                      </a:r>
                    </a:p>
                  </a:txBody>
                  <a:tcPr anchor="ctr">
                    <a:lnL w="127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26914396"/>
                  </a:ext>
                </a:extLst>
              </a:tr>
            </a:tbl>
          </a:graphicData>
        </a:graphic>
      </p:graphicFrame>
      <p:sp>
        <p:nvSpPr>
          <p:cNvPr id="4" name="Title 2">
            <a:extLst>
              <a:ext uri="{FF2B5EF4-FFF2-40B4-BE49-F238E27FC236}">
                <a16:creationId xmlns:a16="http://schemas.microsoft.com/office/drawing/2014/main" id="{21A4700C-5144-2A96-F396-FE55E6EDCA29}"/>
              </a:ext>
            </a:extLst>
          </p:cNvPr>
          <p:cNvSpPr txBox="1">
            <a:spLocks/>
          </p:cNvSpPr>
          <p:nvPr/>
        </p:nvSpPr>
        <p:spPr>
          <a:xfrm>
            <a:off x="751263" y="761183"/>
            <a:ext cx="9286884" cy="143405"/>
          </a:xfrm>
          <a:prstGeom prst="rect">
            <a:avLst/>
          </a:prstGeom>
          <a:solidFill>
            <a:schemeClr val="bg1"/>
          </a:solidFill>
        </p:spPr>
        <p:txBody>
          <a:bodyPr wrap="square" lIns="0" tIns="0" rIns="0" bIns="0" anchor="ctr">
            <a:noAutofit/>
          </a:bodyPr>
          <a:lstStyle>
            <a:lvl1pPr eaLnBrk="1" hangingPunct="1">
              <a:defRPr sz="2800" b="1" i="0">
                <a:solidFill>
                  <a:srgbClr val="44546A"/>
                </a:solidFill>
                <a:latin typeface="Gilroy"/>
                <a:ea typeface="+mj-ea"/>
                <a:cs typeface="Lato"/>
              </a:defRPr>
            </a:lvl1pPr>
          </a:lstStyle>
          <a:p>
            <a:pPr defTabSz="914400"/>
            <a:endParaRPr lang="en-US" kern="0"/>
          </a:p>
        </p:txBody>
      </p:sp>
      <p:sp>
        <p:nvSpPr>
          <p:cNvPr id="3" name="Title 2">
            <a:extLst>
              <a:ext uri="{FF2B5EF4-FFF2-40B4-BE49-F238E27FC236}">
                <a16:creationId xmlns:a16="http://schemas.microsoft.com/office/drawing/2014/main" id="{ED00E777-BFB0-5A1C-0C2E-876533A0FA8F}"/>
              </a:ext>
            </a:extLst>
          </p:cNvPr>
          <p:cNvSpPr>
            <a:spLocks noGrp="1"/>
          </p:cNvSpPr>
          <p:nvPr>
            <p:ph type="title"/>
          </p:nvPr>
        </p:nvSpPr>
        <p:spPr>
          <a:xfrm>
            <a:off x="829598" y="517259"/>
            <a:ext cx="9286884" cy="365760"/>
          </a:xfrm>
        </p:spPr>
        <p:txBody>
          <a:bodyPr/>
          <a:lstStyle/>
          <a:p>
            <a:r>
              <a:rPr lang="en-US" sz="2160"/>
              <a:t>Termination Fee - Deep Dive</a:t>
            </a:r>
          </a:p>
        </p:txBody>
      </p:sp>
      <p:sp>
        <p:nvSpPr>
          <p:cNvPr id="10" name="Text Placeholder 3">
            <a:extLst>
              <a:ext uri="{FF2B5EF4-FFF2-40B4-BE49-F238E27FC236}">
                <a16:creationId xmlns:a16="http://schemas.microsoft.com/office/drawing/2014/main" id="{F5748638-814B-3516-1634-57F1672A9670}"/>
              </a:ext>
            </a:extLst>
          </p:cNvPr>
          <p:cNvSpPr txBox="1">
            <a:spLocks/>
          </p:cNvSpPr>
          <p:nvPr/>
        </p:nvSpPr>
        <p:spPr>
          <a:xfrm>
            <a:off x="762551" y="1047468"/>
            <a:ext cx="10342133" cy="184666"/>
          </a:xfrm>
          <a:prstGeom prst="rect">
            <a:avLst/>
          </a:prstGeom>
        </p:spPr>
        <p:txBody>
          <a:bodyPr wrap="square" lIns="0" tIns="0" rIns="0" bIns="0" anchor="t">
            <a:spAutoFit/>
          </a:bodyPr>
          <a:lstStyle>
            <a:lvl1pPr marL="0" eaLnBrk="1" hangingPunct="1">
              <a:defRPr sz="2000" b="0" i="0">
                <a:solidFill>
                  <a:schemeClr val="bg1">
                    <a:lumMod val="50000"/>
                  </a:schemeClr>
                </a:solidFill>
                <a:latin typeface="Gilroy" panose="00000500000000000000"/>
                <a:ea typeface="+mn-ea"/>
                <a:cs typeface="+mn-cs"/>
              </a:defRPr>
            </a:lvl1pPr>
            <a:lvl2pPr marL="277260" eaLnBrk="1" hangingPunct="1">
              <a:defRPr>
                <a:latin typeface="+mn-lt"/>
                <a:ea typeface="+mn-ea"/>
                <a:cs typeface="+mn-cs"/>
              </a:defRPr>
            </a:lvl2pPr>
            <a:lvl3pPr marL="554521" eaLnBrk="1" hangingPunct="1">
              <a:defRPr>
                <a:latin typeface="+mn-lt"/>
                <a:ea typeface="+mn-ea"/>
                <a:cs typeface="+mn-cs"/>
              </a:defRPr>
            </a:lvl3pPr>
            <a:lvl4pPr marL="831783" eaLnBrk="1" hangingPunct="1">
              <a:defRPr>
                <a:latin typeface="+mn-lt"/>
                <a:ea typeface="+mn-ea"/>
                <a:cs typeface="+mn-cs"/>
              </a:defRPr>
            </a:lvl4pPr>
            <a:lvl5pPr marL="1109043" eaLnBrk="1" hangingPunct="1">
              <a:defRPr>
                <a:latin typeface="+mn-lt"/>
                <a:ea typeface="+mn-ea"/>
                <a:cs typeface="+mn-cs"/>
              </a:defRPr>
            </a:lvl5pPr>
            <a:lvl6pPr marL="1386304" eaLnBrk="1" hangingPunct="1">
              <a:defRPr>
                <a:latin typeface="+mn-lt"/>
                <a:ea typeface="+mn-ea"/>
                <a:cs typeface="+mn-cs"/>
              </a:defRPr>
            </a:lvl6pPr>
            <a:lvl7pPr marL="1663564" eaLnBrk="1" hangingPunct="1">
              <a:defRPr>
                <a:latin typeface="+mn-lt"/>
                <a:ea typeface="+mn-ea"/>
                <a:cs typeface="+mn-cs"/>
              </a:defRPr>
            </a:lvl7pPr>
            <a:lvl8pPr marL="1940825" eaLnBrk="1" hangingPunct="1">
              <a:defRPr>
                <a:latin typeface="+mn-lt"/>
                <a:ea typeface="+mn-ea"/>
                <a:cs typeface="+mn-cs"/>
              </a:defRPr>
            </a:lvl8pPr>
            <a:lvl9pPr marL="2218087" eaLnBrk="1" hangingPunct="1">
              <a:defRPr>
                <a:latin typeface="+mn-lt"/>
                <a:ea typeface="+mn-ea"/>
                <a:cs typeface="+mn-cs"/>
              </a:defRPr>
            </a:lvl9pPr>
          </a:lstStyle>
          <a:p>
            <a:pPr defTabSz="914400"/>
            <a:r>
              <a:rPr lang="en-US" sz="1200" kern="0">
                <a:solidFill>
                  <a:srgbClr val="44546A"/>
                </a:solidFill>
              </a:rPr>
              <a:t>Since the Fund's inception, $1.6 million termination fees were collected. The impact on the financial statements and various KPIs is shown below:</a:t>
            </a:r>
          </a:p>
        </p:txBody>
      </p:sp>
      <p:pic>
        <p:nvPicPr>
          <p:cNvPr id="2" name="Picture 1">
            <a:extLst>
              <a:ext uri="{FF2B5EF4-FFF2-40B4-BE49-F238E27FC236}">
                <a16:creationId xmlns:a16="http://schemas.microsoft.com/office/drawing/2014/main" id="{FF2F1F27-DDAE-DB49-9433-413966EA4DE9}"/>
              </a:ext>
            </a:extLst>
          </p:cNvPr>
          <p:cNvPicPr>
            <a:picLocks noChangeAspect="1"/>
          </p:cNvPicPr>
          <p:nvPr/>
        </p:nvPicPr>
        <p:blipFill>
          <a:blip r:embed="rId3"/>
          <a:stretch>
            <a:fillRect/>
          </a:stretch>
        </p:blipFill>
        <p:spPr>
          <a:xfrm>
            <a:off x="1156935" y="1280369"/>
            <a:ext cx="9039225" cy="2743200"/>
          </a:xfrm>
          <a:prstGeom prst="rect">
            <a:avLst/>
          </a:prstGeom>
        </p:spPr>
      </p:pic>
    </p:spTree>
    <p:extLst>
      <p:ext uri="{BB962C8B-B14F-4D97-AF65-F5344CB8AC3E}">
        <p14:creationId xmlns:p14="http://schemas.microsoft.com/office/powerpoint/2010/main" val="1192280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FC6342E-956C-6757-F349-079F7C1E747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8CCC39F6-8E29-9868-F821-EC69B1B44CA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BFA044B9-173D-79AF-19FE-E77F4C64F801}"/>
              </a:ext>
            </a:extLst>
          </p:cNvPr>
          <p:cNvSpPr>
            <a:spLocks noGrp="1"/>
          </p:cNvSpPr>
          <p:nvPr>
            <p:ph idx="1"/>
          </p:nvPr>
        </p:nvSpPr>
        <p:spPr/>
        <p:txBody>
          <a:bodyPr>
            <a:normAutofit/>
          </a:bodyPr>
          <a:lstStyle/>
          <a:p>
            <a:r>
              <a:rPr lang="en-US"/>
              <a:t>Fund Forecast</a:t>
            </a:r>
          </a:p>
        </p:txBody>
      </p:sp>
    </p:spTree>
    <p:extLst>
      <p:ext uri="{BB962C8B-B14F-4D97-AF65-F5344CB8AC3E}">
        <p14:creationId xmlns:p14="http://schemas.microsoft.com/office/powerpoint/2010/main" val="27179570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FC6342E-956C-6757-F349-079F7C1E747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8CCC39F6-8E29-9868-F821-EC69B1B44CA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BFA044B9-173D-79AF-19FE-E77F4C64F801}"/>
              </a:ext>
            </a:extLst>
          </p:cNvPr>
          <p:cNvSpPr>
            <a:spLocks noGrp="1"/>
          </p:cNvSpPr>
          <p:nvPr>
            <p:ph idx="1"/>
          </p:nvPr>
        </p:nvSpPr>
        <p:spPr/>
        <p:txBody>
          <a:bodyPr>
            <a:normAutofit/>
          </a:bodyPr>
          <a:lstStyle/>
          <a:p>
            <a:r>
              <a:rPr lang="en-US" sz="3600"/>
              <a:t>Full Fund Forecast</a:t>
            </a:r>
          </a:p>
        </p:txBody>
      </p:sp>
    </p:spTree>
    <p:extLst>
      <p:ext uri="{BB962C8B-B14F-4D97-AF65-F5344CB8AC3E}">
        <p14:creationId xmlns:p14="http://schemas.microsoft.com/office/powerpoint/2010/main" val="1706846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70A30-4B4A-D955-AC04-5F4F8E2E6B54}"/>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89E615F-F545-E55E-DE31-F803538EE7EB}"/>
              </a:ext>
            </a:extLst>
          </p:cNvPr>
          <p:cNvGraphicFramePr>
            <a:graphicFrameLocks noChangeAspect="1"/>
          </p:cNvGraphicFramePr>
          <p:nvPr>
            <p:custDataLst>
              <p:tags r:id="rId1"/>
            </p:custDataLst>
            <p:extLst>
              <p:ext uri="{D42A27DB-BD31-4B8C-83A1-F6EECF244321}">
                <p14:modId xmlns:p14="http://schemas.microsoft.com/office/powerpoint/2010/main" val="3809120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think-cell data - do not delete" hidden="1">
                        <a:extLst>
                          <a:ext uri="{FF2B5EF4-FFF2-40B4-BE49-F238E27FC236}">
                            <a16:creationId xmlns:a16="http://schemas.microsoft.com/office/drawing/2014/main" id="{589E615F-F545-E55E-DE31-F803538EE7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39587A8-7571-E11B-8EB2-B552BC3D2063}"/>
              </a:ext>
            </a:extLst>
          </p:cNvPr>
          <p:cNvSpPr>
            <a:spLocks noGrp="1"/>
          </p:cNvSpPr>
          <p:nvPr>
            <p:ph type="title"/>
          </p:nvPr>
        </p:nvSpPr>
        <p:spPr/>
        <p:txBody>
          <a:bodyPr vert="horz"/>
          <a:lstStyle/>
          <a:p>
            <a:r>
              <a:rPr lang="en-US"/>
              <a:t>Executive Summary </a:t>
            </a:r>
            <a:r>
              <a:rPr lang="en-US" b="0"/>
              <a:t>| Key Areas of Monitor</a:t>
            </a:r>
          </a:p>
        </p:txBody>
      </p:sp>
      <p:graphicFrame>
        <p:nvGraphicFramePr>
          <p:cNvPr id="8" name="Table 7">
            <a:extLst>
              <a:ext uri="{FF2B5EF4-FFF2-40B4-BE49-F238E27FC236}">
                <a16:creationId xmlns:a16="http://schemas.microsoft.com/office/drawing/2014/main" id="{3CAAABB3-C3B1-070D-B7E1-72742E7743A4}"/>
              </a:ext>
            </a:extLst>
          </p:cNvPr>
          <p:cNvGraphicFramePr>
            <a:graphicFrameLocks noGrp="1"/>
          </p:cNvGraphicFramePr>
          <p:nvPr>
            <p:extLst>
              <p:ext uri="{D42A27DB-BD31-4B8C-83A1-F6EECF244321}">
                <p14:modId xmlns:p14="http://schemas.microsoft.com/office/powerpoint/2010/main" val="2837828442"/>
              </p:ext>
            </p:extLst>
          </p:nvPr>
        </p:nvGraphicFramePr>
        <p:xfrm>
          <a:off x="609600" y="1108861"/>
          <a:ext cx="10972800" cy="5086318"/>
        </p:xfrm>
        <a:graphic>
          <a:graphicData uri="http://schemas.openxmlformats.org/drawingml/2006/table">
            <a:tbl>
              <a:tblPr firstRow="1">
                <a:tableStyleId>{1FECB4D8-DB02-4DC6-A0A2-4F2EBAE1DC90}</a:tableStyleId>
              </a:tblPr>
              <a:tblGrid>
                <a:gridCol w="1371600">
                  <a:extLst>
                    <a:ext uri="{9D8B030D-6E8A-4147-A177-3AD203B41FA5}">
                      <a16:colId xmlns:a16="http://schemas.microsoft.com/office/drawing/2014/main" val="3411246752"/>
                    </a:ext>
                  </a:extLst>
                </a:gridCol>
                <a:gridCol w="9601200">
                  <a:extLst>
                    <a:ext uri="{9D8B030D-6E8A-4147-A177-3AD203B41FA5}">
                      <a16:colId xmlns:a16="http://schemas.microsoft.com/office/drawing/2014/main" val="3709515568"/>
                    </a:ext>
                  </a:extLst>
                </a:gridCol>
              </a:tblGrid>
              <a:tr h="331438">
                <a:tc>
                  <a:txBody>
                    <a:bodyPr/>
                    <a:lstStyle/>
                    <a:p>
                      <a:pPr algn="ctr" fontAlgn="b"/>
                      <a:r>
                        <a:rPr lang="en-US" sz="1400" b="1" i="0" u="none" strike="noStrike">
                          <a:solidFill>
                            <a:srgbClr val="FFFFFF"/>
                          </a:solidFill>
                          <a:effectLst/>
                          <a:latin typeface="Gilroy" panose="00000500000000000000"/>
                        </a:rPr>
                        <a:t>Focus Area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b"/>
                      <a:r>
                        <a:rPr lang="en-US" sz="1400" b="1" i="0" u="none" strike="noStrike">
                          <a:solidFill>
                            <a:srgbClr val="FFFFFF"/>
                          </a:solidFill>
                          <a:effectLst/>
                          <a:latin typeface="Gilroy" panose="00000500000000000000"/>
                        </a:rPr>
                        <a:t>Commentary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340942835"/>
                  </a:ext>
                </a:extLst>
              </a:tr>
              <a:tr h="2377440">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400" b="1" i="0" u="none" strike="noStrike">
                          <a:effectLst/>
                          <a:latin typeface="Gilroy" panose="00000500000000000000"/>
                        </a:rPr>
                        <a:t>Valuation</a:t>
                      </a: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94240" lvl="0" indent="-285750" algn="l" rtl="0">
                        <a:spcBef>
                          <a:spcPts val="300"/>
                        </a:spcBef>
                        <a:buFont typeface="Arial" panose="020B0604020202020204" pitchFamily="34" charset="0"/>
                        <a:buChar char="•"/>
                      </a:pPr>
                      <a:r>
                        <a:rPr lang="en-US" sz="1200" b="1">
                          <a:solidFill>
                            <a:schemeClr val="tx1"/>
                          </a:solidFill>
                          <a:latin typeface="Gilroy" panose="00000500000000000000"/>
                        </a:rPr>
                        <a:t>FMV of Investments is $1,240M, </a:t>
                      </a:r>
                      <a:r>
                        <a:rPr lang="en-US" sz="1200">
                          <a:solidFill>
                            <a:schemeClr val="tx1"/>
                          </a:solidFill>
                          <a:latin typeface="Gilroy" panose="00000500000000000000"/>
                        </a:rPr>
                        <a:t>decreased from $1,252M in Q1, driven by the sale of 3 properties, $2.2M mark-to-market appraisal adjustments, and $2.8M CapEx</a:t>
                      </a:r>
                    </a:p>
                    <a:p>
                      <a:pPr marL="294240" lvl="0" indent="-285750" algn="l" rtl="0">
                        <a:spcBef>
                          <a:spcPts val="300"/>
                        </a:spcBef>
                        <a:buFont typeface="Arial" panose="020B0604020202020204" pitchFamily="34" charset="0"/>
                        <a:buChar char="•"/>
                      </a:pPr>
                      <a:r>
                        <a:rPr lang="en-US" sz="1200">
                          <a:solidFill>
                            <a:schemeClr val="tx1"/>
                          </a:solidFill>
                          <a:latin typeface="Gilroy" panose="00000500000000000000"/>
                        </a:rPr>
                        <a:t>Inception to date, the Fund acquired $1,075M Total Cost. After completing $57M of CapEx, selling $147M of net proceeds, and </a:t>
                      </a:r>
                      <a:r>
                        <a:rPr lang="en-US" sz="1200" b="1">
                          <a:solidFill>
                            <a:schemeClr val="tx1"/>
                          </a:solidFill>
                          <a:latin typeface="Gilroy" panose="00000500000000000000"/>
                        </a:rPr>
                        <a:t>creating $255M value creation through appraisals, the Fund reached the current FMV of $1,240</a:t>
                      </a:r>
                    </a:p>
                    <a:p>
                      <a:pPr marL="294240" lvl="0" indent="-285750" algn="l" rtl="0">
                        <a:spcBef>
                          <a:spcPts val="300"/>
                        </a:spcBef>
                        <a:buFont typeface="Arial" panose="020B0604020202020204" pitchFamily="34" charset="0"/>
                        <a:buChar char="•"/>
                      </a:pPr>
                      <a:r>
                        <a:rPr lang="en-US" sz="1200" b="1">
                          <a:solidFill>
                            <a:schemeClr val="tx1"/>
                          </a:solidFill>
                          <a:latin typeface="Gilroy" panose="00000500000000000000"/>
                        </a:rPr>
                        <a:t>21 dispositions </a:t>
                      </a:r>
                      <a:r>
                        <a:rPr lang="en-US" sz="1200">
                          <a:solidFill>
                            <a:schemeClr val="tx1"/>
                          </a:solidFill>
                          <a:latin typeface="Gilroy" panose="00000500000000000000"/>
                        </a:rPr>
                        <a:t>have been completed inception to date at a </a:t>
                      </a:r>
                      <a:r>
                        <a:rPr lang="en-US" sz="1200" b="1">
                          <a:solidFill>
                            <a:schemeClr val="tx1"/>
                          </a:solidFill>
                          <a:latin typeface="Gilroy" panose="00000500000000000000"/>
                        </a:rPr>
                        <a:t>Realized Gain of $27.4M over Total Cost </a:t>
                      </a:r>
                      <a:r>
                        <a:rPr lang="en-US" sz="1200">
                          <a:solidFill>
                            <a:schemeClr val="tx1"/>
                          </a:solidFill>
                          <a:latin typeface="Gilroy" panose="00000500000000000000"/>
                        </a:rPr>
                        <a:t>(including CapEx)</a:t>
                      </a:r>
                    </a:p>
                    <a:p>
                      <a:pPr marL="294240" lvl="0" indent="-285750" algn="l" rtl="0">
                        <a:spcBef>
                          <a:spcPts val="3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Gross TVPI = </a:t>
                      </a:r>
                      <a:r>
                        <a:rPr lang="en-US" sz="1200" b="1">
                          <a:solidFill>
                            <a:schemeClr val="tx1"/>
                          </a:solidFill>
                          <a:latin typeface="Gilroy" panose="00000500000000000000"/>
                          <a:ea typeface="Lato" panose="020F0502020204030203" pitchFamily="34" charset="0"/>
                          <a:cs typeface="Lato" panose="020F0502020204030203" pitchFamily="34" charset="0"/>
                        </a:rPr>
                        <a:t>1.70x </a:t>
                      </a:r>
                      <a:r>
                        <a:rPr lang="en-US" sz="1200">
                          <a:solidFill>
                            <a:schemeClr val="tx1"/>
                          </a:solidFill>
                          <a:latin typeface="Gilroy" panose="00000500000000000000"/>
                          <a:ea typeface="Lato" panose="020F0502020204030203" pitchFamily="34" charset="0"/>
                          <a:cs typeface="Lato" panose="020F0502020204030203" pitchFamily="34" charset="0"/>
                        </a:rPr>
                        <a:t>(1.68x Q1); Net TVPI = </a:t>
                      </a:r>
                      <a:r>
                        <a:rPr lang="en-US" sz="1200" b="1">
                          <a:solidFill>
                            <a:schemeClr val="tx1"/>
                          </a:solidFill>
                          <a:latin typeface="Gilroy" panose="00000500000000000000"/>
                          <a:ea typeface="Lato" panose="020F0502020204030203" pitchFamily="34" charset="0"/>
                          <a:cs typeface="Lato" panose="020F0502020204030203" pitchFamily="34" charset="0"/>
                        </a:rPr>
                        <a:t>1.54X</a:t>
                      </a:r>
                      <a:r>
                        <a:rPr lang="en-US" sz="1200">
                          <a:solidFill>
                            <a:schemeClr val="tx1"/>
                          </a:solidFill>
                          <a:latin typeface="Gilroy" panose="00000500000000000000"/>
                          <a:ea typeface="Lato" panose="020F0502020204030203" pitchFamily="34" charset="0"/>
                          <a:cs typeface="Lato" panose="020F0502020204030203" pitchFamily="34" charset="0"/>
                        </a:rPr>
                        <a:t> (1.52x Q1)</a:t>
                      </a:r>
                      <a:endParaRPr lang="en-US" sz="1200" b="1">
                        <a:solidFill>
                          <a:schemeClr val="tx1"/>
                        </a:solidFill>
                        <a:latin typeface="Gilroy" panose="00000500000000000000"/>
                        <a:ea typeface="Lato" panose="020F0502020204030203" pitchFamily="34" charset="0"/>
                        <a:cs typeface="Lato" panose="020F0502020204030203" pitchFamily="34" charset="0"/>
                      </a:endParaRPr>
                    </a:p>
                    <a:p>
                      <a:pPr marL="294240" lvl="0" indent="-285750" algn="l" rtl="0">
                        <a:spcBef>
                          <a:spcPts val="3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Gross IRR = </a:t>
                      </a:r>
                      <a:r>
                        <a:rPr lang="en-US" sz="1200" b="1">
                          <a:solidFill>
                            <a:schemeClr val="tx1"/>
                          </a:solidFill>
                          <a:latin typeface="Gilroy" panose="00000500000000000000"/>
                          <a:ea typeface="Lato" panose="020F0502020204030203" pitchFamily="34" charset="0"/>
                          <a:cs typeface="Lato" panose="020F0502020204030203" pitchFamily="34" charset="0"/>
                        </a:rPr>
                        <a:t>17.1%</a:t>
                      </a:r>
                      <a:r>
                        <a:rPr lang="en-US" sz="1200">
                          <a:solidFill>
                            <a:schemeClr val="tx1"/>
                          </a:solidFill>
                          <a:latin typeface="Gilroy" panose="00000500000000000000"/>
                          <a:ea typeface="Lato" panose="020F0502020204030203" pitchFamily="34" charset="0"/>
                          <a:cs typeface="Lato" panose="020F0502020204030203" pitchFamily="34" charset="0"/>
                        </a:rPr>
                        <a:t> (18.0% Q1); Net IRR = </a:t>
                      </a:r>
                      <a:r>
                        <a:rPr lang="en-US" sz="1200" b="1">
                          <a:solidFill>
                            <a:schemeClr val="tx1"/>
                          </a:solidFill>
                          <a:latin typeface="Gilroy" panose="00000500000000000000"/>
                          <a:ea typeface="Lato" panose="020F0502020204030203" pitchFamily="34" charset="0"/>
                          <a:cs typeface="Lato" panose="020F0502020204030203" pitchFamily="34" charset="0"/>
                        </a:rPr>
                        <a:t>13.4%</a:t>
                      </a:r>
                      <a:r>
                        <a:rPr lang="en-US" sz="1200">
                          <a:solidFill>
                            <a:schemeClr val="tx1"/>
                          </a:solidFill>
                          <a:latin typeface="Gilroy" panose="00000500000000000000"/>
                          <a:ea typeface="Lato" panose="020F0502020204030203" pitchFamily="34" charset="0"/>
                          <a:cs typeface="Lato" panose="020F0502020204030203" pitchFamily="34" charset="0"/>
                        </a:rPr>
                        <a:t> (14.0% Q1) </a:t>
                      </a: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0367428"/>
                  </a:ext>
                </a:extLst>
              </a:tr>
              <a:tr h="2377440">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400" b="1" i="0" u="none" strike="noStrike">
                          <a:effectLst/>
                          <a:latin typeface="Gilroy" panose="00000500000000000000"/>
                        </a:rPr>
                        <a:t>Disposition &amp; Recap Efforts</a:t>
                      </a: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9424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chemeClr val="tx1"/>
                          </a:solidFill>
                          <a:latin typeface="Gilroy" panose="00000500000000000000"/>
                        </a:rPr>
                        <a:t>We </a:t>
                      </a:r>
                      <a:r>
                        <a:rPr lang="en-US" sz="1200" b="1">
                          <a:solidFill>
                            <a:schemeClr val="tx1"/>
                          </a:solidFill>
                          <a:latin typeface="Gilroy" panose="00000500000000000000"/>
                        </a:rPr>
                        <a:t>went hard on a disposition of 800-850 Industrial, </a:t>
                      </a:r>
                      <a:r>
                        <a:rPr lang="en-US" sz="1200">
                          <a:solidFill>
                            <a:schemeClr val="tx1"/>
                          </a:solidFill>
                          <a:latin typeface="Gilroy" panose="00000500000000000000"/>
                        </a:rPr>
                        <a:t>which is a property currently in the Apollo loan pool.  As a result of this, we will need to </a:t>
                      </a:r>
                      <a:r>
                        <a:rPr lang="en-US" sz="1200" b="1">
                          <a:solidFill>
                            <a:schemeClr val="tx1"/>
                          </a:solidFill>
                          <a:latin typeface="Gilroy" panose="00000500000000000000"/>
                        </a:rPr>
                        <a:t>seek Apollo’s approval for a release </a:t>
                      </a:r>
                      <a:r>
                        <a:rPr lang="en-US" sz="1200">
                          <a:solidFill>
                            <a:schemeClr val="tx1"/>
                          </a:solidFill>
                          <a:latin typeface="Gilroy" panose="00000500000000000000"/>
                        </a:rPr>
                        <a:t>(since we are in the 2-year lockout period until March 2026)</a:t>
                      </a:r>
                    </a:p>
                    <a:p>
                      <a:pPr marL="29424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chemeClr val="tx1"/>
                          </a:solidFill>
                          <a:latin typeface="Gilroy" panose="00000500000000000000"/>
                        </a:rPr>
                        <a:t>We are currently out to market for a </a:t>
                      </a:r>
                      <a:r>
                        <a:rPr lang="en-US" sz="1200" b="1">
                          <a:solidFill>
                            <a:schemeClr val="tx1"/>
                          </a:solidFill>
                          <a:latin typeface="Gilroy" panose="00000500000000000000"/>
                        </a:rPr>
                        <a:t>recap of a portfolio of 147 buildings, </a:t>
                      </a:r>
                      <a:r>
                        <a:rPr lang="en-US" sz="1200">
                          <a:solidFill>
                            <a:schemeClr val="tx1"/>
                          </a:solidFill>
                          <a:latin typeface="Gilroy" panose="00000500000000000000"/>
                        </a:rPr>
                        <a:t>aiming for a price of $1.075B</a:t>
                      </a:r>
                      <a:endParaRPr lang="en-US" sz="1200" b="1">
                        <a:solidFill>
                          <a:schemeClr val="tx1"/>
                        </a:solidFill>
                        <a:latin typeface="Gilroy" panose="00000500000000000000"/>
                      </a:endParaRPr>
                    </a:p>
                    <a:p>
                      <a:pPr marL="294240" lvl="0" indent="-285750" algn="l" rtl="0" eaLnBrk="1" hangingPunct="1">
                        <a:spcBef>
                          <a:spcPts val="300"/>
                        </a:spcBef>
                        <a:buFont typeface="Arial" panose="020B0604020202020204" pitchFamily="34" charset="0"/>
                        <a:buChar char="•"/>
                      </a:pPr>
                      <a:r>
                        <a:rPr lang="en-US" sz="1200">
                          <a:solidFill>
                            <a:schemeClr val="tx1"/>
                          </a:solidFill>
                          <a:latin typeface="Gilroy" panose="00000500000000000000"/>
                          <a:ea typeface="+mn-ea"/>
                          <a:cs typeface="+mn-cs"/>
                        </a:rPr>
                        <a:t>If we complete the recap at the end of the year, we expect the Fund to achieve </a:t>
                      </a:r>
                      <a:r>
                        <a:rPr lang="en-US" sz="1200" b="1">
                          <a:solidFill>
                            <a:schemeClr val="tx1"/>
                          </a:solidFill>
                          <a:latin typeface="Gilroy" panose="00000500000000000000"/>
                          <a:ea typeface="+mn-ea"/>
                          <a:cs typeface="+mn-cs"/>
                        </a:rPr>
                        <a:t>13.7% Gross and 10.8% Net IRR at the target $1.075B sale price</a:t>
                      </a:r>
                      <a:endParaRPr lang="en-US" sz="1200">
                        <a:solidFill>
                          <a:schemeClr val="tx1"/>
                        </a:solidFill>
                        <a:latin typeface="Gilroy" panose="00000500000000000000"/>
                        <a:ea typeface="+mn-ea"/>
                        <a:cs typeface="+mn-cs"/>
                      </a:endParaRPr>
                    </a:p>
                    <a:p>
                      <a:pPr marL="294240" lvl="0" indent="-285750" algn="l" rtl="0" eaLnBrk="1" hangingPunct="1">
                        <a:spcBef>
                          <a:spcPts val="300"/>
                        </a:spcBef>
                        <a:buFont typeface="Arial" panose="020B0604020202020204" pitchFamily="34" charset="0"/>
                        <a:buChar char="•"/>
                      </a:pPr>
                      <a:r>
                        <a:rPr lang="en-US" sz="1200">
                          <a:solidFill>
                            <a:schemeClr val="tx1"/>
                          </a:solidFill>
                          <a:latin typeface="Gilroy" panose="00000500000000000000"/>
                          <a:ea typeface="+mn-ea"/>
                          <a:cs typeface="+mn-cs"/>
                        </a:rPr>
                        <a:t>If we wait to recap the Fund until the end of 2027, we expect the </a:t>
                      </a:r>
                      <a:r>
                        <a:rPr lang="en-US" sz="1200" b="1">
                          <a:solidFill>
                            <a:schemeClr val="tx1"/>
                          </a:solidFill>
                          <a:latin typeface="Gilroy" panose="00000500000000000000"/>
                          <a:ea typeface="+mn-ea"/>
                          <a:cs typeface="+mn-cs"/>
                        </a:rPr>
                        <a:t>Net IRR to be in a 10.7-11.2% range at a 5.75-6.00% exit cap range </a:t>
                      </a:r>
                      <a:r>
                        <a:rPr lang="en-US" sz="1200">
                          <a:solidFill>
                            <a:schemeClr val="tx1"/>
                          </a:solidFill>
                          <a:latin typeface="Gilroy" panose="00000500000000000000"/>
                          <a:ea typeface="+mn-ea"/>
                          <a:cs typeface="+mn-cs"/>
                        </a:rPr>
                        <a:t>for the next buyer (solving them to 16% Gross IRR)</a:t>
                      </a: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2275884"/>
                  </a:ext>
                </a:extLst>
              </a:tr>
            </a:tbl>
          </a:graphicData>
        </a:graphic>
      </p:graphicFrame>
    </p:spTree>
    <p:extLst>
      <p:ext uri="{BB962C8B-B14F-4D97-AF65-F5344CB8AC3E}">
        <p14:creationId xmlns:p14="http://schemas.microsoft.com/office/powerpoint/2010/main" val="26515924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Arrow: Down 119">
            <a:extLst>
              <a:ext uri="{FF2B5EF4-FFF2-40B4-BE49-F238E27FC236}">
                <a16:creationId xmlns:a16="http://schemas.microsoft.com/office/drawing/2014/main" id="{31855580-D2C2-3818-50D3-AFB315F8C189}"/>
              </a:ext>
            </a:extLst>
          </p:cNvPr>
          <p:cNvSpPr/>
          <p:nvPr/>
        </p:nvSpPr>
        <p:spPr>
          <a:xfrm>
            <a:off x="5881834" y="3469402"/>
            <a:ext cx="365760" cy="731520"/>
          </a:xfrm>
          <a:prstGeom prst="downArrow">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254EC0C8-2DD3-5D72-A53C-AA1BF5CA3717}"/>
              </a:ext>
            </a:extLst>
          </p:cNvPr>
          <p:cNvSpPr>
            <a:spLocks noGrp="1"/>
          </p:cNvSpPr>
          <p:nvPr>
            <p:ph type="title"/>
          </p:nvPr>
        </p:nvSpPr>
        <p:spPr/>
        <p:txBody>
          <a:bodyPr/>
          <a:lstStyle/>
          <a:p>
            <a:r>
              <a:rPr lang="en-US"/>
              <a:t>Fund Forecast </a:t>
            </a:r>
            <a:r>
              <a:rPr lang="en-US" b="0"/>
              <a:t>| Overview of Fund Timeline</a:t>
            </a:r>
          </a:p>
        </p:txBody>
      </p:sp>
      <p:sp>
        <p:nvSpPr>
          <p:cNvPr id="17" name="Rectangle 16">
            <a:extLst>
              <a:ext uri="{FF2B5EF4-FFF2-40B4-BE49-F238E27FC236}">
                <a16:creationId xmlns:a16="http://schemas.microsoft.com/office/drawing/2014/main" id="{A54750FE-06BA-13D7-2B89-02525D63E532}"/>
              </a:ext>
            </a:extLst>
          </p:cNvPr>
          <p:cNvSpPr/>
          <p:nvPr/>
        </p:nvSpPr>
        <p:spPr>
          <a:xfrm>
            <a:off x="762554" y="1348524"/>
            <a:ext cx="1828800" cy="1097280"/>
          </a:xfrm>
          <a:prstGeom prst="rect">
            <a:avLst/>
          </a:prstGeom>
          <a:solidFill>
            <a:srgbClr val="33404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rPr>
              <a:t>Key Takeaways</a:t>
            </a:r>
          </a:p>
        </p:txBody>
      </p:sp>
      <p:grpSp>
        <p:nvGrpSpPr>
          <p:cNvPr id="18" name="Group 17">
            <a:extLst>
              <a:ext uri="{FF2B5EF4-FFF2-40B4-BE49-F238E27FC236}">
                <a16:creationId xmlns:a16="http://schemas.microsoft.com/office/drawing/2014/main" id="{F2D1520F-0A28-9F5E-24E4-905E250A6B06}"/>
              </a:ext>
            </a:extLst>
          </p:cNvPr>
          <p:cNvGrpSpPr/>
          <p:nvPr/>
        </p:nvGrpSpPr>
        <p:grpSpPr>
          <a:xfrm>
            <a:off x="2671625" y="1661464"/>
            <a:ext cx="457200" cy="457200"/>
            <a:chOff x="9083709" y="2630560"/>
            <a:chExt cx="594360" cy="594359"/>
          </a:xfrm>
        </p:grpSpPr>
        <p:sp>
          <p:nvSpPr>
            <p:cNvPr id="19" name="Oval 18">
              <a:extLst>
                <a:ext uri="{FF2B5EF4-FFF2-40B4-BE49-F238E27FC236}">
                  <a16:creationId xmlns:a16="http://schemas.microsoft.com/office/drawing/2014/main" id="{3297DF92-0F15-140D-7CF9-1534FD3F92E0}"/>
                </a:ext>
              </a:extLst>
            </p:cNvPr>
            <p:cNvSpPr/>
            <p:nvPr/>
          </p:nvSpPr>
          <p:spPr>
            <a:xfrm>
              <a:off x="9083709" y="2630560"/>
              <a:ext cx="594360" cy="594359"/>
            </a:xfrm>
            <a:prstGeom prst="ellipse">
              <a:avLst/>
            </a:prstGeom>
            <a:solidFill>
              <a:srgbClr val="44546A">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roy" panose="00000500000000000000"/>
                <a:ea typeface="+mn-ea"/>
                <a:cs typeface="+mn-cs"/>
              </a:endParaRPr>
            </a:p>
          </p:txBody>
        </p:sp>
        <p:sp>
          <p:nvSpPr>
            <p:cNvPr id="20" name="Arrow: Chevron 19">
              <a:extLst>
                <a:ext uri="{FF2B5EF4-FFF2-40B4-BE49-F238E27FC236}">
                  <a16:creationId xmlns:a16="http://schemas.microsoft.com/office/drawing/2014/main" id="{DC59E2B4-2E3E-FB50-EBC2-AD0DB8F76E2B}"/>
                </a:ext>
              </a:extLst>
            </p:cNvPr>
            <p:cNvSpPr/>
            <p:nvPr/>
          </p:nvSpPr>
          <p:spPr>
            <a:xfrm>
              <a:off x="9177306" y="2738147"/>
              <a:ext cx="274319" cy="365760"/>
            </a:xfrm>
            <a:prstGeom prst="chevron">
              <a:avLst/>
            </a:prstGeom>
            <a:solidFill>
              <a:srgbClr val="4454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roy" panose="00000500000000000000"/>
                <a:ea typeface="+mn-ea"/>
                <a:cs typeface="+mn-cs"/>
              </a:endParaRPr>
            </a:p>
          </p:txBody>
        </p:sp>
        <p:sp>
          <p:nvSpPr>
            <p:cNvPr id="21" name="Arrow: Chevron 20">
              <a:extLst>
                <a:ext uri="{FF2B5EF4-FFF2-40B4-BE49-F238E27FC236}">
                  <a16:creationId xmlns:a16="http://schemas.microsoft.com/office/drawing/2014/main" id="{EA88101B-A30F-A4C0-3749-BAC51254EB54}"/>
                </a:ext>
              </a:extLst>
            </p:cNvPr>
            <p:cNvSpPr/>
            <p:nvPr/>
          </p:nvSpPr>
          <p:spPr>
            <a:xfrm>
              <a:off x="9363638" y="2738147"/>
              <a:ext cx="274319" cy="365760"/>
            </a:xfrm>
            <a:prstGeom prst="chevron">
              <a:avLst/>
            </a:prstGeom>
            <a:solidFill>
              <a:srgbClr val="1C6C9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roy" panose="00000500000000000000"/>
                <a:ea typeface="+mn-ea"/>
                <a:cs typeface="+mn-cs"/>
              </a:endParaRPr>
            </a:p>
          </p:txBody>
        </p:sp>
      </p:grpSp>
      <p:sp>
        <p:nvSpPr>
          <p:cNvPr id="22" name="Rectangle 21">
            <a:extLst>
              <a:ext uri="{FF2B5EF4-FFF2-40B4-BE49-F238E27FC236}">
                <a16:creationId xmlns:a16="http://schemas.microsoft.com/office/drawing/2014/main" id="{8B329349-D107-2E4B-548D-5CFA5258E598}"/>
              </a:ext>
            </a:extLst>
          </p:cNvPr>
          <p:cNvSpPr/>
          <p:nvPr/>
        </p:nvSpPr>
        <p:spPr>
          <a:xfrm>
            <a:off x="3209097" y="1341424"/>
            <a:ext cx="8229600" cy="1097280"/>
          </a:xfrm>
          <a:prstGeom prst="rect">
            <a:avLst/>
          </a:prstGeom>
          <a:solidFill>
            <a:srgbClr val="A5A5A5">
              <a:lumMod val="20000"/>
              <a:lumOff val="80000"/>
            </a:srgbClr>
          </a:solidFill>
          <a:ln w="25400" cap="flat" cmpd="sng" algn="ctr">
            <a:noFill/>
            <a:prstDash val="solid"/>
          </a:ln>
          <a:effectLst/>
        </p:spPr>
        <p:txBody>
          <a:bodyPr rtlCol="0" anchor="ctr"/>
          <a:lstStyle/>
          <a:p>
            <a:pPr marL="171450" marR="0" lvl="0" indent="-171450" defTabSz="91440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Gilroy" panose="00000500000000000000"/>
                <a:ea typeface="Lato" panose="020F0502020204030203" pitchFamily="34" charset="0"/>
                <a:cs typeface="Lato" panose="020F0502020204030203" pitchFamily="34" charset="0"/>
              </a:rPr>
              <a:t>The Fund Initial Closing was in April 2021 with an initial </a:t>
            </a:r>
            <a:r>
              <a:rPr kumimoji="0" lang="en-US" sz="1200" b="1" i="0" u="none" strike="noStrike" kern="0" cap="none" spc="0" normalizeH="0" baseline="0" noProof="0">
                <a:ln>
                  <a:noFill/>
                </a:ln>
                <a:solidFill>
                  <a:prstClr val="black"/>
                </a:solidFill>
                <a:effectLst/>
                <a:uLnTx/>
                <a:uFillTx/>
                <a:latin typeface="Gilroy" panose="00000500000000000000"/>
                <a:ea typeface="Lato" panose="020F0502020204030203" pitchFamily="34" charset="0"/>
                <a:cs typeface="Lato" panose="020F0502020204030203" pitchFamily="34" charset="0"/>
              </a:rPr>
              <a:t>fund term of 6 years with two 12-month extensions (6+1+1)</a:t>
            </a:r>
            <a:endParaRPr kumimoji="0" lang="en-US" sz="1200" b="0" i="0" u="none" strike="noStrike" kern="0" cap="none" spc="0" normalizeH="0" baseline="0" noProof="0">
              <a:ln>
                <a:noFill/>
              </a:ln>
              <a:solidFill>
                <a:prstClr val="black"/>
              </a:solidFill>
              <a:effectLst/>
              <a:uLnTx/>
              <a:uFillTx/>
              <a:latin typeface="Gilroy" panose="00000500000000000000"/>
              <a:ea typeface="Lato" panose="020F0502020204030203" pitchFamily="34" charset="0"/>
              <a:cs typeface="Lato" panose="020F0502020204030203" pitchFamily="34" charset="0"/>
            </a:endParaRPr>
          </a:p>
          <a:p>
            <a:pPr marL="171450" marR="0" lvl="0" indent="-171450" defTabSz="91440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200" kern="0">
                <a:solidFill>
                  <a:prstClr val="black"/>
                </a:solidFill>
                <a:latin typeface="Gilroy" panose="00000500000000000000"/>
                <a:ea typeface="Lato" panose="020F0502020204030203" pitchFamily="34" charset="0"/>
                <a:cs typeface="Lato" panose="020F0502020204030203" pitchFamily="34" charset="0"/>
              </a:rPr>
              <a:t>The Fund is currently in DD for a </a:t>
            </a:r>
            <a:r>
              <a:rPr lang="en-US" sz="1200" b="1" kern="0">
                <a:solidFill>
                  <a:prstClr val="black"/>
                </a:solidFill>
                <a:latin typeface="Gilroy" panose="00000500000000000000"/>
                <a:ea typeface="Lato" panose="020F0502020204030203" pitchFamily="34" charset="0"/>
                <a:cs typeface="Lato" panose="020F0502020204030203" pitchFamily="34" charset="0"/>
              </a:rPr>
              <a:t>~$273M Refinance of 61 Properties </a:t>
            </a:r>
            <a:r>
              <a:rPr lang="en-US" sz="1200" kern="0">
                <a:solidFill>
                  <a:prstClr val="black"/>
                </a:solidFill>
                <a:latin typeface="Gilroy" panose="00000500000000000000"/>
                <a:ea typeface="Lato" panose="020F0502020204030203" pitchFamily="34" charset="0"/>
                <a:cs typeface="Lato" panose="020F0502020204030203" pitchFamily="34" charset="0"/>
              </a:rPr>
              <a:t>with JPM &amp; CONA expected to close in September</a:t>
            </a:r>
            <a:endParaRPr kumimoji="0" lang="en-US" sz="1200" i="0" u="none" strike="noStrike" kern="0" cap="none" spc="0" normalizeH="0" baseline="0" noProof="0">
              <a:ln>
                <a:noFill/>
              </a:ln>
              <a:solidFill>
                <a:prstClr val="black"/>
              </a:solidFill>
              <a:effectLst/>
              <a:uLnTx/>
              <a:uFillTx/>
              <a:latin typeface="Gilroy" panose="0000050000000000000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A9076E48-E3D6-82B0-935A-CBCA1C23FD78}"/>
              </a:ext>
            </a:extLst>
          </p:cNvPr>
          <p:cNvSpPr/>
          <p:nvPr/>
        </p:nvSpPr>
        <p:spPr>
          <a:xfrm>
            <a:off x="1170787" y="4482369"/>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44546A">
                    <a:lumMod val="60000"/>
                    <a:lumOff val="40000"/>
                  </a:srgbClr>
                </a:solidFill>
                <a:effectLst/>
                <a:uLnTx/>
                <a:uFillTx/>
                <a:latin typeface="Gilroy" panose="00000500000000000000"/>
                <a:ea typeface="Lato" panose="020F0502020204030203" pitchFamily="34" charset="0"/>
                <a:cs typeface="Lato" panose="020F0502020204030203" pitchFamily="34" charset="0"/>
              </a:rPr>
              <a:t>Dec ‘21</a:t>
            </a:r>
          </a:p>
        </p:txBody>
      </p:sp>
      <p:sp>
        <p:nvSpPr>
          <p:cNvPr id="24" name="Rectangle 23">
            <a:extLst>
              <a:ext uri="{FF2B5EF4-FFF2-40B4-BE49-F238E27FC236}">
                <a16:creationId xmlns:a16="http://schemas.microsoft.com/office/drawing/2014/main" id="{0102161A-A7D2-1DFC-EB4B-BF924FA3FABC}"/>
              </a:ext>
            </a:extLst>
          </p:cNvPr>
          <p:cNvSpPr/>
          <p:nvPr/>
        </p:nvSpPr>
        <p:spPr>
          <a:xfrm>
            <a:off x="2459197" y="4482369"/>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44546A">
                    <a:lumMod val="60000"/>
                    <a:lumOff val="40000"/>
                  </a:srgbClr>
                </a:solidFill>
                <a:effectLst/>
                <a:uLnTx/>
                <a:uFillTx/>
                <a:latin typeface="Gilroy" panose="00000500000000000000"/>
                <a:ea typeface="Lato" panose="020F0502020204030203" pitchFamily="34" charset="0"/>
                <a:cs typeface="Lato" panose="020F0502020204030203" pitchFamily="34" charset="0"/>
              </a:rPr>
              <a:t>Dec ‘22</a:t>
            </a:r>
          </a:p>
        </p:txBody>
      </p:sp>
      <p:sp>
        <p:nvSpPr>
          <p:cNvPr id="25" name="Rectangle 24">
            <a:extLst>
              <a:ext uri="{FF2B5EF4-FFF2-40B4-BE49-F238E27FC236}">
                <a16:creationId xmlns:a16="http://schemas.microsoft.com/office/drawing/2014/main" id="{4EB86CB4-2CB6-2880-8191-BCAC3A9B8595}"/>
              </a:ext>
            </a:extLst>
          </p:cNvPr>
          <p:cNvSpPr/>
          <p:nvPr/>
        </p:nvSpPr>
        <p:spPr>
          <a:xfrm>
            <a:off x="3725235" y="4482369"/>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44546A">
                    <a:lumMod val="60000"/>
                    <a:lumOff val="40000"/>
                  </a:srgbClr>
                </a:solidFill>
                <a:effectLst/>
                <a:uLnTx/>
                <a:uFillTx/>
                <a:latin typeface="Gilroy" panose="00000500000000000000"/>
                <a:ea typeface="Lato" panose="020F0502020204030203" pitchFamily="34" charset="0"/>
                <a:cs typeface="Lato" panose="020F0502020204030203" pitchFamily="34" charset="0"/>
              </a:rPr>
              <a:t>Dec ‘23</a:t>
            </a:r>
          </a:p>
        </p:txBody>
      </p:sp>
      <p:sp>
        <p:nvSpPr>
          <p:cNvPr id="27" name="Rectangle 26">
            <a:extLst>
              <a:ext uri="{FF2B5EF4-FFF2-40B4-BE49-F238E27FC236}">
                <a16:creationId xmlns:a16="http://schemas.microsoft.com/office/drawing/2014/main" id="{8CAA752C-A275-56D6-8EE3-AA3C78D1901D}"/>
              </a:ext>
            </a:extLst>
          </p:cNvPr>
          <p:cNvSpPr/>
          <p:nvPr/>
        </p:nvSpPr>
        <p:spPr>
          <a:xfrm>
            <a:off x="4991273" y="4482369"/>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44546A">
                    <a:lumMod val="60000"/>
                    <a:lumOff val="40000"/>
                  </a:srgbClr>
                </a:solidFill>
                <a:effectLst/>
                <a:uLnTx/>
                <a:uFillTx/>
                <a:latin typeface="Gilroy" panose="00000500000000000000"/>
                <a:ea typeface="Lato" panose="020F0502020204030203" pitchFamily="34" charset="0"/>
                <a:cs typeface="Lato" panose="020F0502020204030203" pitchFamily="34" charset="0"/>
              </a:rPr>
              <a:t>Dec ‘24</a:t>
            </a:r>
          </a:p>
        </p:txBody>
      </p:sp>
      <p:sp>
        <p:nvSpPr>
          <p:cNvPr id="28" name="Rectangle 27">
            <a:extLst>
              <a:ext uri="{FF2B5EF4-FFF2-40B4-BE49-F238E27FC236}">
                <a16:creationId xmlns:a16="http://schemas.microsoft.com/office/drawing/2014/main" id="{8800C499-3018-A2D0-978E-0F4FD013F6CE}"/>
              </a:ext>
            </a:extLst>
          </p:cNvPr>
          <p:cNvSpPr/>
          <p:nvPr/>
        </p:nvSpPr>
        <p:spPr>
          <a:xfrm>
            <a:off x="6257311" y="4482369"/>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44546A">
                    <a:lumMod val="60000"/>
                    <a:lumOff val="40000"/>
                  </a:srgbClr>
                </a:solidFill>
                <a:effectLst/>
                <a:uLnTx/>
                <a:uFillTx/>
                <a:latin typeface="Gilroy" panose="00000500000000000000"/>
                <a:ea typeface="Lato" panose="020F0502020204030203" pitchFamily="34" charset="0"/>
                <a:cs typeface="Lato" panose="020F0502020204030203" pitchFamily="34" charset="0"/>
              </a:rPr>
              <a:t>Dec ‘25</a:t>
            </a:r>
          </a:p>
        </p:txBody>
      </p:sp>
      <p:sp>
        <p:nvSpPr>
          <p:cNvPr id="29" name="Rectangle 28">
            <a:extLst>
              <a:ext uri="{FF2B5EF4-FFF2-40B4-BE49-F238E27FC236}">
                <a16:creationId xmlns:a16="http://schemas.microsoft.com/office/drawing/2014/main" id="{1F29EA3A-F163-B799-364D-174FCD8C0C28}"/>
              </a:ext>
            </a:extLst>
          </p:cNvPr>
          <p:cNvSpPr/>
          <p:nvPr/>
        </p:nvSpPr>
        <p:spPr>
          <a:xfrm>
            <a:off x="326384" y="4789730"/>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Apr ‘21</a:t>
            </a:r>
          </a:p>
        </p:txBody>
      </p:sp>
      <p:sp>
        <p:nvSpPr>
          <p:cNvPr id="30" name="Arrow: Right 29">
            <a:extLst>
              <a:ext uri="{FF2B5EF4-FFF2-40B4-BE49-F238E27FC236}">
                <a16:creationId xmlns:a16="http://schemas.microsoft.com/office/drawing/2014/main" id="{972F3B5B-0D2B-CB77-23D8-8829F6751BF5}"/>
              </a:ext>
            </a:extLst>
          </p:cNvPr>
          <p:cNvSpPr/>
          <p:nvPr/>
        </p:nvSpPr>
        <p:spPr>
          <a:xfrm>
            <a:off x="760523" y="4208548"/>
            <a:ext cx="10568681" cy="266696"/>
          </a:xfrm>
          <a:prstGeom prst="rightArrow">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8A8EC7EF-536C-0352-D6B2-12A7277FA387}"/>
              </a:ext>
            </a:extLst>
          </p:cNvPr>
          <p:cNvSpPr/>
          <p:nvPr/>
        </p:nvSpPr>
        <p:spPr>
          <a:xfrm>
            <a:off x="1631815" y="4402360"/>
            <a:ext cx="54864" cy="160018"/>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77058F27-DC61-8DEE-D102-7524DC3F09AC}"/>
              </a:ext>
            </a:extLst>
          </p:cNvPr>
          <p:cNvSpPr/>
          <p:nvPr/>
        </p:nvSpPr>
        <p:spPr>
          <a:xfrm>
            <a:off x="2897762" y="4402360"/>
            <a:ext cx="54864" cy="160018"/>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7D07A7C4-D0C7-56EF-B78B-B2D9C4C49FD4}"/>
              </a:ext>
            </a:extLst>
          </p:cNvPr>
          <p:cNvSpPr/>
          <p:nvPr/>
        </p:nvSpPr>
        <p:spPr>
          <a:xfrm>
            <a:off x="4163708" y="4402360"/>
            <a:ext cx="54864" cy="160018"/>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D6FC83E8-A665-6E66-6FDC-B02EED2346C2}"/>
              </a:ext>
            </a:extLst>
          </p:cNvPr>
          <p:cNvSpPr/>
          <p:nvPr/>
        </p:nvSpPr>
        <p:spPr>
          <a:xfrm>
            <a:off x="5429655" y="4402360"/>
            <a:ext cx="54864" cy="160018"/>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12344EA1-0ADE-112E-F192-2A3BBD0F50FC}"/>
              </a:ext>
            </a:extLst>
          </p:cNvPr>
          <p:cNvSpPr/>
          <p:nvPr/>
        </p:nvSpPr>
        <p:spPr>
          <a:xfrm>
            <a:off x="766089" y="4402360"/>
            <a:ext cx="45720" cy="533393"/>
          </a:xfrm>
          <a:prstGeom prst="rect">
            <a:avLst/>
          </a:prstGeom>
          <a:solidFill>
            <a:srgbClr val="4454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E2430425-7F1E-B864-BC6A-83AAC4BF6197}"/>
              </a:ext>
            </a:extLst>
          </p:cNvPr>
          <p:cNvSpPr/>
          <p:nvPr/>
        </p:nvSpPr>
        <p:spPr>
          <a:xfrm>
            <a:off x="7523349" y="4482369"/>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44546A">
                    <a:lumMod val="60000"/>
                    <a:lumOff val="40000"/>
                  </a:srgbClr>
                </a:solidFill>
                <a:effectLst/>
                <a:uLnTx/>
                <a:uFillTx/>
                <a:latin typeface="Gilroy" panose="00000500000000000000"/>
                <a:ea typeface="Lato" panose="020F0502020204030203" pitchFamily="34" charset="0"/>
                <a:cs typeface="Lato" panose="020F0502020204030203" pitchFamily="34" charset="0"/>
              </a:rPr>
              <a:t>Dec ‘26</a:t>
            </a:r>
          </a:p>
        </p:txBody>
      </p:sp>
      <p:sp>
        <p:nvSpPr>
          <p:cNvPr id="46" name="Rectangle 45">
            <a:extLst>
              <a:ext uri="{FF2B5EF4-FFF2-40B4-BE49-F238E27FC236}">
                <a16:creationId xmlns:a16="http://schemas.microsoft.com/office/drawing/2014/main" id="{39BA3A7C-47A8-2D3F-038B-6C92EE40B6DF}"/>
              </a:ext>
            </a:extLst>
          </p:cNvPr>
          <p:cNvSpPr/>
          <p:nvPr/>
        </p:nvSpPr>
        <p:spPr>
          <a:xfrm>
            <a:off x="8789387" y="4482369"/>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44546A">
                    <a:lumMod val="60000"/>
                    <a:lumOff val="40000"/>
                  </a:srgbClr>
                </a:solidFill>
                <a:effectLst/>
                <a:uLnTx/>
                <a:uFillTx/>
                <a:latin typeface="Gilroy" panose="00000500000000000000"/>
                <a:ea typeface="Lato" panose="020F0502020204030203" pitchFamily="34" charset="0"/>
                <a:cs typeface="Lato" panose="020F0502020204030203" pitchFamily="34" charset="0"/>
              </a:rPr>
              <a:t>Dec ‘27</a:t>
            </a:r>
          </a:p>
        </p:txBody>
      </p:sp>
      <p:sp>
        <p:nvSpPr>
          <p:cNvPr id="47" name="Rectangle 46">
            <a:extLst>
              <a:ext uri="{FF2B5EF4-FFF2-40B4-BE49-F238E27FC236}">
                <a16:creationId xmlns:a16="http://schemas.microsoft.com/office/drawing/2014/main" id="{CFE581D1-7553-25A8-F462-C0EC008B5DFD}"/>
              </a:ext>
            </a:extLst>
          </p:cNvPr>
          <p:cNvSpPr/>
          <p:nvPr/>
        </p:nvSpPr>
        <p:spPr>
          <a:xfrm>
            <a:off x="6695600" y="4402360"/>
            <a:ext cx="54864" cy="160018"/>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A4A30DA3-303E-B89F-1DA4-D980D5C67B55}"/>
              </a:ext>
            </a:extLst>
          </p:cNvPr>
          <p:cNvSpPr/>
          <p:nvPr/>
        </p:nvSpPr>
        <p:spPr>
          <a:xfrm>
            <a:off x="7961547" y="4402360"/>
            <a:ext cx="54864" cy="160018"/>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261BF104-81B6-B5B1-ECC8-9E9609ACAF69}"/>
              </a:ext>
            </a:extLst>
          </p:cNvPr>
          <p:cNvSpPr/>
          <p:nvPr/>
        </p:nvSpPr>
        <p:spPr>
          <a:xfrm>
            <a:off x="9227493" y="4402360"/>
            <a:ext cx="54864" cy="160018"/>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469FDA42-C263-EB08-01B6-24DA9ECEC831}"/>
              </a:ext>
            </a:extLst>
          </p:cNvPr>
          <p:cNvSpPr/>
          <p:nvPr/>
        </p:nvSpPr>
        <p:spPr>
          <a:xfrm>
            <a:off x="10055425" y="4482369"/>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44546A">
                    <a:lumMod val="60000"/>
                    <a:lumOff val="40000"/>
                  </a:srgbClr>
                </a:solidFill>
                <a:effectLst/>
                <a:uLnTx/>
                <a:uFillTx/>
                <a:latin typeface="Gilroy" panose="00000500000000000000"/>
                <a:ea typeface="Lato" panose="020F0502020204030203" pitchFamily="34" charset="0"/>
                <a:cs typeface="Lato" panose="020F0502020204030203" pitchFamily="34" charset="0"/>
              </a:rPr>
              <a:t>Dec ‘28</a:t>
            </a:r>
          </a:p>
        </p:txBody>
      </p:sp>
      <p:sp>
        <p:nvSpPr>
          <p:cNvPr id="51" name="Rectangle 50">
            <a:extLst>
              <a:ext uri="{FF2B5EF4-FFF2-40B4-BE49-F238E27FC236}">
                <a16:creationId xmlns:a16="http://schemas.microsoft.com/office/drawing/2014/main" id="{DE1E1B3F-ADDE-52E6-4B4F-75F71FAEAFF3}"/>
              </a:ext>
            </a:extLst>
          </p:cNvPr>
          <p:cNvSpPr/>
          <p:nvPr/>
        </p:nvSpPr>
        <p:spPr>
          <a:xfrm>
            <a:off x="10405120" y="4789730"/>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Apr ‘29</a:t>
            </a:r>
          </a:p>
        </p:txBody>
      </p:sp>
      <p:sp>
        <p:nvSpPr>
          <p:cNvPr id="52" name="Rectangle 51">
            <a:extLst>
              <a:ext uri="{FF2B5EF4-FFF2-40B4-BE49-F238E27FC236}">
                <a16:creationId xmlns:a16="http://schemas.microsoft.com/office/drawing/2014/main" id="{532C0FE2-51CF-007F-F16C-8C70FAF5AA65}"/>
              </a:ext>
            </a:extLst>
          </p:cNvPr>
          <p:cNvSpPr/>
          <p:nvPr/>
        </p:nvSpPr>
        <p:spPr>
          <a:xfrm>
            <a:off x="10493439" y="4402360"/>
            <a:ext cx="54864" cy="160018"/>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908CF2A9-FEE3-2E51-3A0E-190BA4F09F76}"/>
              </a:ext>
            </a:extLst>
          </p:cNvPr>
          <p:cNvSpPr/>
          <p:nvPr/>
        </p:nvSpPr>
        <p:spPr>
          <a:xfrm>
            <a:off x="10847788" y="4407852"/>
            <a:ext cx="45720" cy="533393"/>
          </a:xfrm>
          <a:prstGeom prst="rect">
            <a:avLst/>
          </a:prstGeom>
          <a:solidFill>
            <a:srgbClr val="4454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8155E422-A4CE-C12F-8BC4-734C75335D10}"/>
              </a:ext>
            </a:extLst>
          </p:cNvPr>
          <p:cNvSpPr/>
          <p:nvPr/>
        </p:nvSpPr>
        <p:spPr>
          <a:xfrm>
            <a:off x="9178023" y="4789730"/>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Apr ‘28</a:t>
            </a:r>
          </a:p>
        </p:txBody>
      </p:sp>
      <p:sp>
        <p:nvSpPr>
          <p:cNvPr id="55" name="Rectangle 54">
            <a:extLst>
              <a:ext uri="{FF2B5EF4-FFF2-40B4-BE49-F238E27FC236}">
                <a16:creationId xmlns:a16="http://schemas.microsoft.com/office/drawing/2014/main" id="{D4DED035-653B-6B46-EA0A-58CA5A395021}"/>
              </a:ext>
            </a:extLst>
          </p:cNvPr>
          <p:cNvSpPr/>
          <p:nvPr/>
        </p:nvSpPr>
        <p:spPr>
          <a:xfrm>
            <a:off x="9625570" y="4402826"/>
            <a:ext cx="45720" cy="533393"/>
          </a:xfrm>
          <a:prstGeom prst="rect">
            <a:avLst/>
          </a:prstGeom>
          <a:solidFill>
            <a:srgbClr val="4454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04678A8E-80C9-2B07-7B44-A1412ABE8E1D}"/>
              </a:ext>
            </a:extLst>
          </p:cNvPr>
          <p:cNvSpPr/>
          <p:nvPr/>
        </p:nvSpPr>
        <p:spPr>
          <a:xfrm>
            <a:off x="7911901" y="4789730"/>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Apr ‘27</a:t>
            </a:r>
          </a:p>
        </p:txBody>
      </p:sp>
      <p:sp>
        <p:nvSpPr>
          <p:cNvPr id="95" name="Rectangle 94">
            <a:extLst>
              <a:ext uri="{FF2B5EF4-FFF2-40B4-BE49-F238E27FC236}">
                <a16:creationId xmlns:a16="http://schemas.microsoft.com/office/drawing/2014/main" id="{35311E12-36C8-7518-109A-9C9C89357D27}"/>
              </a:ext>
            </a:extLst>
          </p:cNvPr>
          <p:cNvSpPr/>
          <p:nvPr/>
        </p:nvSpPr>
        <p:spPr>
          <a:xfrm>
            <a:off x="8359448" y="4409233"/>
            <a:ext cx="45720" cy="533393"/>
          </a:xfrm>
          <a:prstGeom prst="rect">
            <a:avLst/>
          </a:prstGeom>
          <a:solidFill>
            <a:srgbClr val="4454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7852EE07-594D-20E2-B4E6-71CDD69A93F5}"/>
              </a:ext>
            </a:extLst>
          </p:cNvPr>
          <p:cNvSpPr/>
          <p:nvPr/>
        </p:nvSpPr>
        <p:spPr>
          <a:xfrm>
            <a:off x="326384" y="5174401"/>
            <a:ext cx="940199" cy="36576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Gilroy" panose="00000500000000000000"/>
                <a:ea typeface="+mn-ea"/>
                <a:cs typeface="+mn-cs"/>
              </a:rPr>
              <a:t>Initial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Gilroy" panose="00000500000000000000"/>
                <a:ea typeface="+mn-ea"/>
                <a:cs typeface="+mn-cs"/>
              </a:rPr>
              <a:t>Close</a:t>
            </a:r>
          </a:p>
        </p:txBody>
      </p:sp>
      <p:sp>
        <p:nvSpPr>
          <p:cNvPr id="97" name="Rectangle 96">
            <a:extLst>
              <a:ext uri="{FF2B5EF4-FFF2-40B4-BE49-F238E27FC236}">
                <a16:creationId xmlns:a16="http://schemas.microsoft.com/office/drawing/2014/main" id="{232D94FC-3DC4-9ACE-ABD2-D6C5DDBAAA7A}"/>
              </a:ext>
            </a:extLst>
          </p:cNvPr>
          <p:cNvSpPr/>
          <p:nvPr/>
        </p:nvSpPr>
        <p:spPr>
          <a:xfrm>
            <a:off x="7319367" y="5174401"/>
            <a:ext cx="2125265" cy="36576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End of 6 Year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Fund Term </a:t>
            </a:r>
          </a:p>
        </p:txBody>
      </p:sp>
      <p:sp>
        <p:nvSpPr>
          <p:cNvPr id="98" name="Rectangle 97">
            <a:extLst>
              <a:ext uri="{FF2B5EF4-FFF2-40B4-BE49-F238E27FC236}">
                <a16:creationId xmlns:a16="http://schemas.microsoft.com/office/drawing/2014/main" id="{00D53395-22F3-BD87-A2F9-477EDDA162AF}"/>
              </a:ext>
            </a:extLst>
          </p:cNvPr>
          <p:cNvSpPr/>
          <p:nvPr/>
        </p:nvSpPr>
        <p:spPr>
          <a:xfrm>
            <a:off x="8561988" y="5174401"/>
            <a:ext cx="2125265" cy="36576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+1 Year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Extension</a:t>
            </a:r>
          </a:p>
        </p:txBody>
      </p:sp>
      <p:sp>
        <p:nvSpPr>
          <p:cNvPr id="99" name="Rectangle 98">
            <a:extLst>
              <a:ext uri="{FF2B5EF4-FFF2-40B4-BE49-F238E27FC236}">
                <a16:creationId xmlns:a16="http://schemas.microsoft.com/office/drawing/2014/main" id="{BBC735A4-29FB-CBE5-A49E-92C52C75B842}"/>
              </a:ext>
            </a:extLst>
          </p:cNvPr>
          <p:cNvSpPr/>
          <p:nvPr/>
        </p:nvSpPr>
        <p:spPr>
          <a:xfrm>
            <a:off x="9778526" y="5174401"/>
            <a:ext cx="2125265" cy="36576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+1 Year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Extension</a:t>
            </a:r>
          </a:p>
        </p:txBody>
      </p:sp>
      <p:sp>
        <p:nvSpPr>
          <p:cNvPr id="100" name="Rectangle 99">
            <a:extLst>
              <a:ext uri="{FF2B5EF4-FFF2-40B4-BE49-F238E27FC236}">
                <a16:creationId xmlns:a16="http://schemas.microsoft.com/office/drawing/2014/main" id="{A680045F-5DC8-2C49-A5F4-BAEEC0173208}"/>
              </a:ext>
            </a:extLst>
          </p:cNvPr>
          <p:cNvSpPr/>
          <p:nvPr/>
        </p:nvSpPr>
        <p:spPr>
          <a:xfrm>
            <a:off x="7275195" y="4091661"/>
            <a:ext cx="45720" cy="182880"/>
          </a:xfrm>
          <a:prstGeom prst="rect">
            <a:avLst/>
          </a:prstGeom>
          <a:solidFill>
            <a:srgbClr val="1C6C9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98A0BAC9-12BD-1020-5C7F-260D7AAF75DA}"/>
              </a:ext>
            </a:extLst>
          </p:cNvPr>
          <p:cNvSpPr/>
          <p:nvPr/>
        </p:nvSpPr>
        <p:spPr>
          <a:xfrm>
            <a:off x="6108192" y="3494979"/>
            <a:ext cx="1463040" cy="548640"/>
          </a:xfrm>
          <a:prstGeom prst="rect">
            <a:avLst/>
          </a:prstGeom>
          <a:noFill/>
          <a:ln w="254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srgbClr val="1C6C99"/>
                </a:solidFill>
                <a:effectLst/>
                <a:uLnTx/>
                <a:uFillTx/>
                <a:latin typeface="Gilroy" panose="00000500000000000000"/>
                <a:ea typeface="Lato" panose="020F0502020204030203" pitchFamily="34" charset="0"/>
                <a:cs typeface="Lato" panose="020F0502020204030203" pitchFamily="34" charset="0"/>
              </a:rPr>
              <a:t>May ’26</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C6C99"/>
                </a:solidFill>
                <a:effectLst/>
                <a:uLnTx/>
                <a:uFillTx/>
                <a:latin typeface="Gilroy" panose="00000500000000000000"/>
                <a:ea typeface="Lato" panose="020F0502020204030203" pitchFamily="34" charset="0"/>
                <a:cs typeface="Lato" panose="020F0502020204030203" pitchFamily="34" charset="0"/>
              </a:rPr>
              <a:t>Revolver Expires ($50M Committed)</a:t>
            </a:r>
          </a:p>
        </p:txBody>
      </p:sp>
      <p:sp>
        <p:nvSpPr>
          <p:cNvPr id="102" name="Rectangle 101">
            <a:extLst>
              <a:ext uri="{FF2B5EF4-FFF2-40B4-BE49-F238E27FC236}">
                <a16:creationId xmlns:a16="http://schemas.microsoft.com/office/drawing/2014/main" id="{18B99FD8-424E-4F14-F15C-161EDC583630}"/>
              </a:ext>
            </a:extLst>
          </p:cNvPr>
          <p:cNvSpPr/>
          <p:nvPr/>
        </p:nvSpPr>
        <p:spPr>
          <a:xfrm>
            <a:off x="7963005" y="4091661"/>
            <a:ext cx="45720" cy="182880"/>
          </a:xfrm>
          <a:prstGeom prst="rect">
            <a:avLst/>
          </a:prstGeom>
          <a:solidFill>
            <a:srgbClr val="1C6C9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26C4DA67-D7AA-07C6-800B-6611BB9D9EC5}"/>
              </a:ext>
            </a:extLst>
          </p:cNvPr>
          <p:cNvSpPr/>
          <p:nvPr/>
        </p:nvSpPr>
        <p:spPr>
          <a:xfrm>
            <a:off x="7587833" y="3494979"/>
            <a:ext cx="1005840" cy="548640"/>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srgbClr val="1C6C99"/>
                </a:solidFill>
                <a:effectLst/>
                <a:uLnTx/>
                <a:uFillTx/>
                <a:latin typeface="Gilroy" panose="00000500000000000000"/>
                <a:ea typeface="Lato" panose="020F0502020204030203" pitchFamily="34" charset="0"/>
                <a:cs typeface="Lato" panose="020F0502020204030203" pitchFamily="34" charset="0"/>
              </a:rPr>
              <a:t>Dec ’26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C6C99"/>
                </a:solidFill>
                <a:effectLst/>
                <a:uLnTx/>
                <a:uFillTx/>
                <a:latin typeface="Gilroy" panose="00000500000000000000"/>
                <a:ea typeface="Lato" panose="020F0502020204030203" pitchFamily="34" charset="0"/>
                <a:cs typeface="Lato" panose="020F0502020204030203" pitchFamily="34" charset="0"/>
              </a:rPr>
              <a:t>TL A Expires ($104M)</a:t>
            </a:r>
          </a:p>
        </p:txBody>
      </p:sp>
      <p:sp>
        <p:nvSpPr>
          <p:cNvPr id="104" name="Rectangle 103">
            <a:extLst>
              <a:ext uri="{FF2B5EF4-FFF2-40B4-BE49-F238E27FC236}">
                <a16:creationId xmlns:a16="http://schemas.microsoft.com/office/drawing/2014/main" id="{51BC9FA3-EC59-2E01-E63F-B5235AA4488D}"/>
              </a:ext>
            </a:extLst>
          </p:cNvPr>
          <p:cNvSpPr/>
          <p:nvPr/>
        </p:nvSpPr>
        <p:spPr>
          <a:xfrm>
            <a:off x="8661597" y="4091661"/>
            <a:ext cx="45720" cy="182880"/>
          </a:xfrm>
          <a:prstGeom prst="rect">
            <a:avLst/>
          </a:prstGeom>
          <a:solidFill>
            <a:srgbClr val="1C6C9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3FFDF1D8-B152-61B5-27B9-E85673BC563F}"/>
              </a:ext>
            </a:extLst>
          </p:cNvPr>
          <p:cNvSpPr/>
          <p:nvPr/>
        </p:nvSpPr>
        <p:spPr>
          <a:xfrm>
            <a:off x="8429865" y="3494979"/>
            <a:ext cx="1005840" cy="548640"/>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srgbClr val="1C6C99"/>
                </a:solidFill>
                <a:effectLst/>
                <a:uLnTx/>
                <a:uFillTx/>
                <a:latin typeface="Gilroy" panose="00000500000000000000"/>
                <a:ea typeface="Lato" panose="020F0502020204030203" pitchFamily="34" charset="0"/>
                <a:cs typeface="Lato" panose="020F0502020204030203" pitchFamily="34" charset="0"/>
              </a:rPr>
              <a:t>Jun ’27</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C6C99"/>
                </a:solidFill>
                <a:effectLst/>
                <a:uLnTx/>
                <a:uFillTx/>
                <a:latin typeface="Gilroy" panose="00000500000000000000"/>
                <a:ea typeface="Lato" panose="020F0502020204030203" pitchFamily="34" charset="0"/>
                <a:cs typeface="Lato" panose="020F0502020204030203" pitchFamily="34" charset="0"/>
              </a:rPr>
              <a:t>TL B Expires ($267.5M)</a:t>
            </a:r>
          </a:p>
        </p:txBody>
      </p:sp>
      <p:sp>
        <p:nvSpPr>
          <p:cNvPr id="106" name="Rectangle 105">
            <a:extLst>
              <a:ext uri="{FF2B5EF4-FFF2-40B4-BE49-F238E27FC236}">
                <a16:creationId xmlns:a16="http://schemas.microsoft.com/office/drawing/2014/main" id="{02C69F95-94B0-E654-7DBD-5BCC3A050BA2}"/>
              </a:ext>
            </a:extLst>
          </p:cNvPr>
          <p:cNvSpPr/>
          <p:nvPr/>
        </p:nvSpPr>
        <p:spPr>
          <a:xfrm>
            <a:off x="10685631" y="3677859"/>
            <a:ext cx="45720" cy="594360"/>
          </a:xfrm>
          <a:prstGeom prst="rect">
            <a:avLst/>
          </a:prstGeom>
          <a:solidFill>
            <a:srgbClr val="ED1E7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C6C99"/>
              </a:solidFill>
              <a:effectLst/>
              <a:uLnTx/>
              <a:uFillTx/>
              <a:latin typeface="Gilroy" panose="0000050000000000000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52AC3073-682A-9435-B609-9AEAFD7511BB}"/>
              </a:ext>
            </a:extLst>
          </p:cNvPr>
          <p:cNvSpPr/>
          <p:nvPr/>
        </p:nvSpPr>
        <p:spPr>
          <a:xfrm>
            <a:off x="10240689" y="3440115"/>
            <a:ext cx="940199" cy="27432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ED1E79">
                    <a:lumMod val="50000"/>
                  </a:srgbClr>
                </a:solidFill>
                <a:effectLst/>
                <a:uLnTx/>
                <a:uFillTx/>
                <a:latin typeface="Gilroy" panose="00000500000000000000"/>
                <a:ea typeface="Lato" panose="020F0502020204030203" pitchFamily="34" charset="0"/>
                <a:cs typeface="Lato" panose="020F0502020204030203" pitchFamily="34" charset="0"/>
              </a:rPr>
              <a:t>Feb ‘29</a:t>
            </a:r>
          </a:p>
        </p:txBody>
      </p:sp>
      <p:sp>
        <p:nvSpPr>
          <p:cNvPr id="108" name="Rectangle 107">
            <a:extLst>
              <a:ext uri="{FF2B5EF4-FFF2-40B4-BE49-F238E27FC236}">
                <a16:creationId xmlns:a16="http://schemas.microsoft.com/office/drawing/2014/main" id="{8D223348-D01F-02F3-039C-A25EED091DD8}"/>
              </a:ext>
            </a:extLst>
          </p:cNvPr>
          <p:cNvSpPr/>
          <p:nvPr/>
        </p:nvSpPr>
        <p:spPr>
          <a:xfrm>
            <a:off x="9450688" y="3677859"/>
            <a:ext cx="45720" cy="594360"/>
          </a:xfrm>
          <a:prstGeom prst="rect">
            <a:avLst/>
          </a:prstGeom>
          <a:solidFill>
            <a:srgbClr val="ED1E7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C6C99"/>
              </a:solidFill>
              <a:effectLst/>
              <a:uLnTx/>
              <a:uFillTx/>
              <a:latin typeface="Gilroy" panose="0000050000000000000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B4995958-9E73-B7EE-11D2-4469A2E8A3E7}"/>
              </a:ext>
            </a:extLst>
          </p:cNvPr>
          <p:cNvSpPr/>
          <p:nvPr/>
        </p:nvSpPr>
        <p:spPr>
          <a:xfrm>
            <a:off x="9104359" y="3440115"/>
            <a:ext cx="940199" cy="27432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ED1E79">
                    <a:lumMod val="50000"/>
                  </a:srgbClr>
                </a:solidFill>
                <a:effectLst/>
                <a:uLnTx/>
                <a:uFillTx/>
                <a:latin typeface="Gilroy" panose="00000500000000000000"/>
                <a:ea typeface="Lato" panose="020F0502020204030203" pitchFamily="34" charset="0"/>
                <a:cs typeface="Lato" panose="020F0502020204030203" pitchFamily="34" charset="0"/>
              </a:rPr>
              <a:t>Feb ‘28</a:t>
            </a:r>
          </a:p>
        </p:txBody>
      </p:sp>
      <p:sp>
        <p:nvSpPr>
          <p:cNvPr id="110" name="Rectangle 109">
            <a:extLst>
              <a:ext uri="{FF2B5EF4-FFF2-40B4-BE49-F238E27FC236}">
                <a16:creationId xmlns:a16="http://schemas.microsoft.com/office/drawing/2014/main" id="{1C996944-5C92-843C-0B57-EE19E4C50EE1}"/>
              </a:ext>
            </a:extLst>
          </p:cNvPr>
          <p:cNvSpPr/>
          <p:nvPr/>
        </p:nvSpPr>
        <p:spPr>
          <a:xfrm>
            <a:off x="9490009" y="3723579"/>
            <a:ext cx="1197864" cy="411480"/>
          </a:xfrm>
          <a:prstGeom prst="rect">
            <a:avLst/>
          </a:prstGeom>
          <a:solidFill>
            <a:srgbClr val="ED1E79">
              <a:lumMod val="20000"/>
              <a:lumOff val="80000"/>
            </a:srgbClr>
          </a:solidFill>
          <a:ln w="25400" cap="flat" cmpd="sng" algn="ctr">
            <a:noFill/>
            <a:prstDash val="solid"/>
          </a:ln>
          <a:effectLst/>
        </p:spPr>
        <p:txBody>
          <a:bodyPr wrap="square"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ED1E79">
                    <a:lumMod val="50000"/>
                  </a:srgbClr>
                </a:solidFill>
                <a:effectLst/>
                <a:uLnTx/>
                <a:uFillTx/>
                <a:latin typeface="Gilroy" panose="00000500000000000000"/>
                <a:ea typeface="Lato" panose="020F0502020204030203" pitchFamily="34" charset="0"/>
                <a:cs typeface="Lato" panose="020F0502020204030203" pitchFamily="34" charset="0"/>
              </a:rPr>
              <a:t>Apollo Loan Open ($112.5M)</a:t>
            </a:r>
          </a:p>
        </p:txBody>
      </p:sp>
      <p:sp>
        <p:nvSpPr>
          <p:cNvPr id="111" name="Rectangle 110">
            <a:extLst>
              <a:ext uri="{FF2B5EF4-FFF2-40B4-BE49-F238E27FC236}">
                <a16:creationId xmlns:a16="http://schemas.microsoft.com/office/drawing/2014/main" id="{928A5690-DD3C-6D47-4D92-8411774D753A}"/>
              </a:ext>
            </a:extLst>
          </p:cNvPr>
          <p:cNvSpPr/>
          <p:nvPr/>
        </p:nvSpPr>
        <p:spPr>
          <a:xfrm>
            <a:off x="5614946" y="4789730"/>
            <a:ext cx="940199" cy="55178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Apr ‘25</a:t>
            </a:r>
          </a:p>
        </p:txBody>
      </p:sp>
      <p:sp>
        <p:nvSpPr>
          <p:cNvPr id="112" name="Rectangle 111">
            <a:extLst>
              <a:ext uri="{FF2B5EF4-FFF2-40B4-BE49-F238E27FC236}">
                <a16:creationId xmlns:a16="http://schemas.microsoft.com/office/drawing/2014/main" id="{A0CE31C9-2CF2-45B1-DA99-EF172781DA9D}"/>
              </a:ext>
            </a:extLst>
          </p:cNvPr>
          <p:cNvSpPr/>
          <p:nvPr/>
        </p:nvSpPr>
        <p:spPr>
          <a:xfrm>
            <a:off x="5803635" y="4402360"/>
            <a:ext cx="45720" cy="533393"/>
          </a:xfrm>
          <a:prstGeom prst="rect">
            <a:avLst/>
          </a:prstGeom>
          <a:solidFill>
            <a:srgbClr val="4454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113" name="Rectangle 112">
            <a:extLst>
              <a:ext uri="{FF2B5EF4-FFF2-40B4-BE49-F238E27FC236}">
                <a16:creationId xmlns:a16="http://schemas.microsoft.com/office/drawing/2014/main" id="{0553759D-89A4-8CF0-6FC9-4B268415B909}"/>
              </a:ext>
            </a:extLst>
          </p:cNvPr>
          <p:cNvSpPr/>
          <p:nvPr/>
        </p:nvSpPr>
        <p:spPr>
          <a:xfrm>
            <a:off x="5614946" y="5174401"/>
            <a:ext cx="940199" cy="365760"/>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Gilroy" panose="00000500000000000000"/>
                <a:ea typeface="+mn-ea"/>
                <a:cs typeface="+mn-cs"/>
              </a:rPr>
              <a:t>+6 Months Extension</a:t>
            </a:r>
          </a:p>
        </p:txBody>
      </p:sp>
      <p:sp>
        <p:nvSpPr>
          <p:cNvPr id="114" name="Rectangle 113">
            <a:extLst>
              <a:ext uri="{FF2B5EF4-FFF2-40B4-BE49-F238E27FC236}">
                <a16:creationId xmlns:a16="http://schemas.microsoft.com/office/drawing/2014/main" id="{612003DF-812E-274A-1E07-1DFEEC50E9AF}"/>
              </a:ext>
            </a:extLst>
          </p:cNvPr>
          <p:cNvSpPr/>
          <p:nvPr/>
        </p:nvSpPr>
        <p:spPr>
          <a:xfrm>
            <a:off x="3812947" y="4789730"/>
            <a:ext cx="940199" cy="551785"/>
          </a:xfrm>
          <a:prstGeom prst="rect">
            <a:avLst/>
          </a:prstGeom>
          <a:noFill/>
          <a:ln w="254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Apr ‘24</a:t>
            </a:r>
          </a:p>
        </p:txBody>
      </p:sp>
      <p:sp>
        <p:nvSpPr>
          <p:cNvPr id="115" name="Rectangle 114">
            <a:extLst>
              <a:ext uri="{FF2B5EF4-FFF2-40B4-BE49-F238E27FC236}">
                <a16:creationId xmlns:a16="http://schemas.microsoft.com/office/drawing/2014/main" id="{D4678D9B-8981-F5C3-061D-C2B8D09D2C32}"/>
              </a:ext>
            </a:extLst>
          </p:cNvPr>
          <p:cNvSpPr/>
          <p:nvPr/>
        </p:nvSpPr>
        <p:spPr>
          <a:xfrm>
            <a:off x="4539524" y="4402360"/>
            <a:ext cx="45720" cy="533393"/>
          </a:xfrm>
          <a:prstGeom prst="rect">
            <a:avLst/>
          </a:prstGeom>
          <a:solidFill>
            <a:srgbClr val="4454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116" name="Rectangle 115">
            <a:extLst>
              <a:ext uri="{FF2B5EF4-FFF2-40B4-BE49-F238E27FC236}">
                <a16:creationId xmlns:a16="http://schemas.microsoft.com/office/drawing/2014/main" id="{7157733C-38E2-42A9-D98A-A54F6E51F789}"/>
              </a:ext>
            </a:extLst>
          </p:cNvPr>
          <p:cNvSpPr/>
          <p:nvPr/>
        </p:nvSpPr>
        <p:spPr>
          <a:xfrm>
            <a:off x="3751802" y="5174401"/>
            <a:ext cx="1005840" cy="365760"/>
          </a:xfrm>
          <a:prstGeom prst="rect">
            <a:avLst/>
          </a:prstGeom>
          <a:noFill/>
          <a:ln w="254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Gilroy" panose="00000500000000000000"/>
                <a:ea typeface="+mn-ea"/>
                <a:cs typeface="+mn-cs"/>
              </a:rPr>
              <a:t>End of 3 Year Inv. Period</a:t>
            </a:r>
          </a:p>
        </p:txBody>
      </p:sp>
      <p:sp>
        <p:nvSpPr>
          <p:cNvPr id="117" name="Rectangle 116">
            <a:extLst>
              <a:ext uri="{FF2B5EF4-FFF2-40B4-BE49-F238E27FC236}">
                <a16:creationId xmlns:a16="http://schemas.microsoft.com/office/drawing/2014/main" id="{9586FE49-C228-D8DA-C93A-89020307EF61}"/>
              </a:ext>
            </a:extLst>
          </p:cNvPr>
          <p:cNvSpPr/>
          <p:nvPr/>
        </p:nvSpPr>
        <p:spPr>
          <a:xfrm>
            <a:off x="4683360" y="4789730"/>
            <a:ext cx="940199" cy="55178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srgbClr val="44546A"/>
                </a:solidFill>
                <a:effectLst/>
                <a:uLnTx/>
                <a:uFillTx/>
                <a:latin typeface="Gilroy" panose="00000500000000000000"/>
                <a:ea typeface="Lato" panose="020F0502020204030203" pitchFamily="34" charset="0"/>
                <a:cs typeface="Lato" panose="020F0502020204030203" pitchFamily="34" charset="0"/>
              </a:rPr>
              <a:t>Oct ‘24</a:t>
            </a:r>
          </a:p>
        </p:txBody>
      </p:sp>
      <p:sp>
        <p:nvSpPr>
          <p:cNvPr id="118" name="Rectangle 117">
            <a:extLst>
              <a:ext uri="{FF2B5EF4-FFF2-40B4-BE49-F238E27FC236}">
                <a16:creationId xmlns:a16="http://schemas.microsoft.com/office/drawing/2014/main" id="{D1B47A64-FC81-9A4E-3E05-F1A163D28BD2}"/>
              </a:ext>
            </a:extLst>
          </p:cNvPr>
          <p:cNvSpPr/>
          <p:nvPr/>
        </p:nvSpPr>
        <p:spPr>
          <a:xfrm>
            <a:off x="5123065" y="4402360"/>
            <a:ext cx="45720" cy="533393"/>
          </a:xfrm>
          <a:prstGeom prst="rect">
            <a:avLst/>
          </a:prstGeom>
          <a:solidFill>
            <a:srgbClr val="4454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endParaRPr>
          </a:p>
        </p:txBody>
      </p:sp>
      <p:sp>
        <p:nvSpPr>
          <p:cNvPr id="119" name="Rectangle 118">
            <a:extLst>
              <a:ext uri="{FF2B5EF4-FFF2-40B4-BE49-F238E27FC236}">
                <a16:creationId xmlns:a16="http://schemas.microsoft.com/office/drawing/2014/main" id="{47E0F729-534F-FB83-1C84-038BD204BE6E}"/>
              </a:ext>
            </a:extLst>
          </p:cNvPr>
          <p:cNvSpPr/>
          <p:nvPr/>
        </p:nvSpPr>
        <p:spPr>
          <a:xfrm>
            <a:off x="4683360" y="5174401"/>
            <a:ext cx="940199" cy="36576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Gilroy" panose="00000500000000000000"/>
                <a:ea typeface="+mn-ea"/>
                <a:cs typeface="+mn-cs"/>
              </a:rPr>
              <a:t>+6 Months Extension</a:t>
            </a:r>
          </a:p>
        </p:txBody>
      </p:sp>
      <p:sp>
        <p:nvSpPr>
          <p:cNvPr id="121" name="Rectangle 120">
            <a:extLst>
              <a:ext uri="{FF2B5EF4-FFF2-40B4-BE49-F238E27FC236}">
                <a16:creationId xmlns:a16="http://schemas.microsoft.com/office/drawing/2014/main" id="{B9243A79-29FD-9CB4-B3C6-EB8123FD7041}"/>
              </a:ext>
            </a:extLst>
          </p:cNvPr>
          <p:cNvSpPr/>
          <p:nvPr/>
        </p:nvSpPr>
        <p:spPr>
          <a:xfrm>
            <a:off x="5424634" y="3163552"/>
            <a:ext cx="1280160" cy="30434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C00000"/>
                </a:solidFill>
                <a:effectLst/>
                <a:uLnTx/>
                <a:uFillTx/>
                <a:latin typeface="Gilroy" panose="00000500000000000000"/>
                <a:ea typeface="Lato" panose="020F0502020204030203" pitchFamily="34" charset="0"/>
                <a:cs typeface="Lato" panose="020F0502020204030203" pitchFamily="34" charset="0"/>
              </a:rPr>
              <a:t>We are here</a:t>
            </a:r>
            <a:endParaRPr kumimoji="0" lang="en-US" sz="1200" b="0" i="0" u="none" strike="noStrike" kern="0" cap="none" spc="0" normalizeH="0" baseline="0" noProof="0">
              <a:ln>
                <a:noFill/>
              </a:ln>
              <a:solidFill>
                <a:srgbClr val="C00000"/>
              </a:solidFill>
              <a:effectLst/>
              <a:uLnTx/>
              <a:uFillTx/>
              <a:latin typeface="Gilroy" panose="0000050000000000000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11968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BEEB4-E868-0DB9-C505-2297FB9445F3}"/>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805BA93B-3ADA-00DB-48D3-581D89ADB36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5" name="think-cell data - do not delete" hidden="1">
                        <a:extLst>
                          <a:ext uri="{FF2B5EF4-FFF2-40B4-BE49-F238E27FC236}">
                            <a16:creationId xmlns:a16="http://schemas.microsoft.com/office/drawing/2014/main" id="{805BA93B-3ADA-00DB-48D3-581D89ADB36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5EC48D2-63A2-A672-51E9-2A5DE1D36732}"/>
              </a:ext>
            </a:extLst>
          </p:cNvPr>
          <p:cNvSpPr>
            <a:spLocks noGrp="1"/>
          </p:cNvSpPr>
          <p:nvPr>
            <p:ph type="title"/>
          </p:nvPr>
        </p:nvSpPr>
        <p:spPr>
          <a:xfrm>
            <a:off x="762000" y="546100"/>
            <a:ext cx="10072688" cy="685800"/>
          </a:xfrm>
        </p:spPr>
        <p:txBody>
          <a:bodyPr vert="horz">
            <a:normAutofit/>
          </a:bodyPr>
          <a:lstStyle/>
          <a:p>
            <a:r>
              <a:rPr lang="en-US"/>
              <a:t>Fund Forecast </a:t>
            </a:r>
            <a:r>
              <a:rPr lang="en-US" b="0"/>
              <a:t>| Identified Dispositions</a:t>
            </a:r>
          </a:p>
        </p:txBody>
      </p:sp>
      <p:graphicFrame>
        <p:nvGraphicFramePr>
          <p:cNvPr id="5" name="Table 4">
            <a:extLst>
              <a:ext uri="{FF2B5EF4-FFF2-40B4-BE49-F238E27FC236}">
                <a16:creationId xmlns:a16="http://schemas.microsoft.com/office/drawing/2014/main" id="{CC05AAC9-560A-45F5-8471-F95D5F61AD89}"/>
              </a:ext>
            </a:extLst>
          </p:cNvPr>
          <p:cNvGraphicFramePr>
            <a:graphicFrameLocks noGrp="1"/>
          </p:cNvGraphicFramePr>
          <p:nvPr>
            <p:extLst>
              <p:ext uri="{D42A27DB-BD31-4B8C-83A1-F6EECF244321}">
                <p14:modId xmlns:p14="http://schemas.microsoft.com/office/powerpoint/2010/main" val="2843607446"/>
              </p:ext>
            </p:extLst>
          </p:nvPr>
        </p:nvGraphicFramePr>
        <p:xfrm>
          <a:off x="4495798" y="4896326"/>
          <a:ext cx="3200400" cy="1036320"/>
        </p:xfrm>
        <a:graphic>
          <a:graphicData uri="http://schemas.openxmlformats.org/drawingml/2006/table">
            <a:tbl>
              <a:tblPr/>
              <a:tblGrid>
                <a:gridCol w="1371600">
                  <a:extLst>
                    <a:ext uri="{9D8B030D-6E8A-4147-A177-3AD203B41FA5}">
                      <a16:colId xmlns:a16="http://schemas.microsoft.com/office/drawing/2014/main" val="875189718"/>
                    </a:ext>
                  </a:extLst>
                </a:gridCol>
                <a:gridCol w="914400">
                  <a:extLst>
                    <a:ext uri="{9D8B030D-6E8A-4147-A177-3AD203B41FA5}">
                      <a16:colId xmlns:a16="http://schemas.microsoft.com/office/drawing/2014/main" val="1492337528"/>
                    </a:ext>
                  </a:extLst>
                </a:gridCol>
                <a:gridCol w="914400">
                  <a:extLst>
                    <a:ext uri="{9D8B030D-6E8A-4147-A177-3AD203B41FA5}">
                      <a16:colId xmlns:a16="http://schemas.microsoft.com/office/drawing/2014/main" val="83631908"/>
                    </a:ext>
                  </a:extLst>
                </a:gridCol>
              </a:tblGrid>
              <a:tr h="172114">
                <a:tc>
                  <a:txBody>
                    <a:bodyPr/>
                    <a:lstStyle/>
                    <a:p>
                      <a:pPr algn="l" fontAlgn="b"/>
                      <a:r>
                        <a:rPr lang="en-US" sz="1100" b="1" i="0" u="none" strike="noStrike">
                          <a:solidFill>
                            <a:schemeClr val="bg1"/>
                          </a:solidFill>
                          <a:effectLst/>
                          <a:latin typeface="Gilroy" panose="00000500000000000000"/>
                        </a:rPr>
                        <a:t>Period</a:t>
                      </a:r>
                    </a:p>
                  </a:txBody>
                  <a:tcPr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US" sz="1100" b="1" i="1" u="none" strike="noStrike">
                          <a:solidFill>
                            <a:schemeClr val="bg1"/>
                          </a:solidFill>
                          <a:effectLst/>
                          <a:latin typeface="Gilroy" panose="00000500000000000000"/>
                        </a:rPr>
                        <a:t>Sales Price</a:t>
                      </a:r>
                    </a:p>
                  </a:txBody>
                  <a:tcPr anchor="b">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US" sz="1100" b="1" i="1" u="none" strike="noStrike">
                          <a:solidFill>
                            <a:schemeClr val="bg1"/>
                          </a:solidFill>
                          <a:effectLst/>
                          <a:latin typeface="Gilroy" panose="00000500000000000000"/>
                        </a:rPr>
                        <a:t>Area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747116564"/>
                  </a:ext>
                </a:extLst>
              </a:tr>
              <a:tr h="182880">
                <a:tc>
                  <a:txBody>
                    <a:bodyPr/>
                    <a:lstStyle/>
                    <a:p>
                      <a:pPr algn="l" fontAlgn="b"/>
                      <a:r>
                        <a:rPr lang="en-US" sz="1100" b="1" i="1" u="none" strike="noStrike">
                          <a:solidFill>
                            <a:srgbClr val="000000"/>
                          </a:solidFill>
                          <a:effectLst/>
                          <a:latin typeface="Gilroy" panose="00000500000000000000"/>
                        </a:rPr>
                        <a:t>Inception to Date</a:t>
                      </a:r>
                    </a:p>
                  </a:txBody>
                  <a:tcPr anchor="b">
                    <a:lnL w="12700" cap="flat" cmpd="sng" algn="ctr">
                      <a:solidFill>
                        <a:schemeClr val="tx1"/>
                      </a:solidFill>
                      <a:prstDash val="solid"/>
                      <a:round/>
                      <a:headEnd type="none" w="med" len="med"/>
                      <a:tailEnd type="none" w="med" len="med"/>
                    </a:lnL>
                    <a:lnR>
                      <a:noFill/>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1" i="1" u="none" strike="noStrike">
                          <a:solidFill>
                            <a:srgbClr val="000000"/>
                          </a:solidFill>
                          <a:effectLst/>
                          <a:latin typeface="Gilroy" panose="00000500000000000000"/>
                        </a:rPr>
                        <a:t>$151.3M</a:t>
                      </a:r>
                    </a:p>
                  </a:txBody>
                  <a:tcPr anchor="b">
                    <a:lnL w="12700" cap="flat" cmpd="sng" algn="ctr">
                      <a:noFill/>
                      <a:prstDash val="solid"/>
                      <a:round/>
                      <a:headEnd type="none" w="med" len="med"/>
                      <a:tailEnd type="none" w="med" len="med"/>
                    </a:lnL>
                    <a:lnR>
                      <a:noFill/>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1" i="1" u="none" strike="noStrike">
                          <a:solidFill>
                            <a:srgbClr val="000000"/>
                          </a:solidFill>
                          <a:effectLst/>
                          <a:latin typeface="Gilroy" panose="00000500000000000000"/>
                        </a:rPr>
                        <a:t>1.7M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46736489"/>
                  </a:ext>
                </a:extLst>
              </a:tr>
              <a:tr h="18288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100" b="1" i="0" u="none" strike="noStrike">
                          <a:solidFill>
                            <a:srgbClr val="000000"/>
                          </a:solidFill>
                          <a:effectLst/>
                          <a:latin typeface="Gilroy" panose="00000500000000000000"/>
                        </a:rPr>
                        <a:t>Forecasted</a:t>
                      </a:r>
                    </a:p>
                  </a:txBody>
                  <a:tcPr anchor="b">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$151.8M</a:t>
                      </a:r>
                    </a:p>
                  </a:txBody>
                  <a:tcPr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1.8M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1797584"/>
                  </a:ext>
                </a:extLst>
              </a:tr>
              <a:tr h="182880">
                <a:tc>
                  <a:txBody>
                    <a:bodyPr/>
                    <a:lstStyle/>
                    <a:p>
                      <a:pPr algn="l" fontAlgn="b"/>
                      <a:r>
                        <a:rPr lang="en-US" sz="1100" b="1" i="0" u="none" strike="noStrike">
                          <a:solidFill>
                            <a:srgbClr val="000000"/>
                          </a:solidFill>
                          <a:effectLst/>
                          <a:latin typeface="Gilroy" panose="00000500000000000000"/>
                        </a:rPr>
                        <a:t>Total</a:t>
                      </a:r>
                    </a:p>
                  </a:txBody>
                  <a:tcPr anchor="b">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100" b="1" i="1" u="none" strike="noStrike">
                          <a:solidFill>
                            <a:srgbClr val="000000"/>
                          </a:solidFill>
                          <a:effectLst/>
                          <a:latin typeface="Gilroy" panose="00000500000000000000"/>
                        </a:rPr>
                        <a:t>$303.1M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100" b="1" i="1" u="none" strike="noStrike">
                          <a:solidFill>
                            <a:srgbClr val="000000"/>
                          </a:solidFill>
                          <a:effectLst/>
                          <a:latin typeface="Gilroy" panose="00000500000000000000"/>
                        </a:rPr>
                        <a:t>3.5M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76660363"/>
                  </a:ext>
                </a:extLst>
              </a:tr>
            </a:tbl>
          </a:graphicData>
        </a:graphic>
      </p:graphicFrame>
      <p:sp>
        <p:nvSpPr>
          <p:cNvPr id="6" name="Rectangle 5">
            <a:extLst>
              <a:ext uri="{FF2B5EF4-FFF2-40B4-BE49-F238E27FC236}">
                <a16:creationId xmlns:a16="http://schemas.microsoft.com/office/drawing/2014/main" id="{6C50C74D-BC02-B80E-BB47-4888B89189EF}"/>
              </a:ext>
            </a:extLst>
          </p:cNvPr>
          <p:cNvSpPr/>
          <p:nvPr/>
        </p:nvSpPr>
        <p:spPr>
          <a:xfrm>
            <a:off x="762555" y="1188720"/>
            <a:ext cx="1645920" cy="749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21E85C8D-F012-171F-46EC-5B74F0E88C75}"/>
              </a:ext>
            </a:extLst>
          </p:cNvPr>
          <p:cNvGrpSpPr/>
          <p:nvPr/>
        </p:nvGrpSpPr>
        <p:grpSpPr>
          <a:xfrm>
            <a:off x="2482140" y="1334987"/>
            <a:ext cx="457200" cy="457200"/>
            <a:chOff x="9081452" y="2331966"/>
            <a:chExt cx="602714" cy="594360"/>
          </a:xfrm>
        </p:grpSpPr>
        <p:sp>
          <p:nvSpPr>
            <p:cNvPr id="16" name="Oval 15">
              <a:extLst>
                <a:ext uri="{FF2B5EF4-FFF2-40B4-BE49-F238E27FC236}">
                  <a16:creationId xmlns:a16="http://schemas.microsoft.com/office/drawing/2014/main" id="{B79BEC61-8F78-F068-9ADA-C2AED6AB338F}"/>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02E1D464-0544-79D3-9332-912594FFE022}"/>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C8515453-BB56-EE53-354E-E880FF1DF0C0}"/>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DC7153B6-DD3B-E48D-19E6-9F85C4E89E19}"/>
              </a:ext>
            </a:extLst>
          </p:cNvPr>
          <p:cNvSpPr/>
          <p:nvPr/>
        </p:nvSpPr>
        <p:spPr>
          <a:xfrm>
            <a:off x="3013005" y="1188721"/>
            <a:ext cx="8321040" cy="74973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There have been </a:t>
            </a:r>
            <a:r>
              <a:rPr lang="en-US" sz="1200" b="1">
                <a:solidFill>
                  <a:schemeClr val="tx1"/>
                </a:solidFill>
                <a:latin typeface="Gilroy" panose="00000500000000000000"/>
                <a:ea typeface="Lato" panose="020F0502020204030203" pitchFamily="34" charset="0"/>
                <a:cs typeface="Lato" panose="020F0502020204030203" pitchFamily="34" charset="0"/>
              </a:rPr>
              <a:t>21 dispositions in the fund to date, with a total sales price of ~$151.3M </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model assumes </a:t>
            </a:r>
            <a:r>
              <a:rPr lang="en-US" sz="1200" b="1">
                <a:solidFill>
                  <a:schemeClr val="tx1"/>
                </a:solidFill>
                <a:latin typeface="Gilroy" panose="00000500000000000000"/>
                <a:ea typeface="Lato" panose="020F0502020204030203" pitchFamily="34" charset="0"/>
                <a:cs typeface="Lato" panose="020F0502020204030203" pitchFamily="34" charset="0"/>
              </a:rPr>
              <a:t>24 dispositions in the future totaling ~$151.8M of sales price</a:t>
            </a:r>
            <a:r>
              <a:rPr lang="en-US" sz="1200">
                <a:solidFill>
                  <a:schemeClr val="tx1"/>
                </a:solidFill>
                <a:latin typeface="Gilroy" panose="00000500000000000000"/>
                <a:ea typeface="Lato" panose="020F0502020204030203" pitchFamily="34" charset="0"/>
                <a:cs typeface="Lato" panose="020F0502020204030203" pitchFamily="34" charset="0"/>
              </a:rPr>
              <a:t>, largely misfits with quality or location issues</a:t>
            </a:r>
          </a:p>
        </p:txBody>
      </p:sp>
      <p:sp>
        <p:nvSpPr>
          <p:cNvPr id="4" name="TextBox 3">
            <a:extLst>
              <a:ext uri="{FF2B5EF4-FFF2-40B4-BE49-F238E27FC236}">
                <a16:creationId xmlns:a16="http://schemas.microsoft.com/office/drawing/2014/main" id="{7F79F6A8-0EBD-A893-C48E-4AE5865F8C8B}"/>
              </a:ext>
            </a:extLst>
          </p:cNvPr>
          <p:cNvSpPr txBox="1"/>
          <p:nvPr/>
        </p:nvSpPr>
        <p:spPr>
          <a:xfrm>
            <a:off x="4932559" y="2077050"/>
            <a:ext cx="2326879" cy="338554"/>
          </a:xfrm>
          <a:prstGeom prst="rect">
            <a:avLst/>
          </a:prstGeom>
          <a:noFill/>
        </p:spPr>
        <p:txBody>
          <a:bodyPr wrap="square" rtlCol="0">
            <a:spAutoFit/>
          </a:bodyPr>
          <a:lstStyle/>
          <a:p>
            <a:r>
              <a:rPr lang="en-US" sz="1600" b="1" i="1">
                <a:solidFill>
                  <a:schemeClr val="tx1">
                    <a:lumMod val="75000"/>
                    <a:lumOff val="25000"/>
                  </a:schemeClr>
                </a:solidFill>
                <a:latin typeface="Gilroy" panose="00000500000000000000"/>
              </a:rPr>
              <a:t>Forecasted Dispositions</a:t>
            </a:r>
          </a:p>
        </p:txBody>
      </p:sp>
      <p:pic>
        <p:nvPicPr>
          <p:cNvPr id="11" name="Picture 10">
            <a:extLst>
              <a:ext uri="{FF2B5EF4-FFF2-40B4-BE49-F238E27FC236}">
                <a16:creationId xmlns:a16="http://schemas.microsoft.com/office/drawing/2014/main" id="{C5748EFE-AFF4-C3AD-0F41-6213E0910CDB}"/>
              </a:ext>
            </a:extLst>
          </p:cNvPr>
          <p:cNvPicPr>
            <a:picLocks noChangeAspect="1"/>
          </p:cNvPicPr>
          <p:nvPr/>
        </p:nvPicPr>
        <p:blipFill>
          <a:blip r:embed="rId6"/>
          <a:stretch>
            <a:fillRect/>
          </a:stretch>
        </p:blipFill>
        <p:spPr>
          <a:xfrm>
            <a:off x="846772" y="2394189"/>
            <a:ext cx="10361772" cy="2420699"/>
          </a:xfrm>
          <a:prstGeom prst="rect">
            <a:avLst/>
          </a:prstGeom>
        </p:spPr>
      </p:pic>
    </p:spTree>
    <p:extLst>
      <p:ext uri="{BB962C8B-B14F-4D97-AF65-F5344CB8AC3E}">
        <p14:creationId xmlns:p14="http://schemas.microsoft.com/office/powerpoint/2010/main" val="4286603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EC92F88-DC0B-55E7-37F1-DD21DF691F0E}"/>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80E3A7D5-7D17-1E9E-A157-5C6A432AF96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5" name="think-cell data - do not delete" hidden="1">
                        <a:extLst>
                          <a:ext uri="{FF2B5EF4-FFF2-40B4-BE49-F238E27FC236}">
                            <a16:creationId xmlns:a16="http://schemas.microsoft.com/office/drawing/2014/main" id="{80E3A7D5-7D17-1E9E-A157-5C6A432AF96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B1371BC-DBAF-DF8E-D6B9-6D7DA270ACC3}"/>
              </a:ext>
            </a:extLst>
          </p:cNvPr>
          <p:cNvSpPr>
            <a:spLocks noGrp="1"/>
          </p:cNvSpPr>
          <p:nvPr>
            <p:ph type="title"/>
          </p:nvPr>
        </p:nvSpPr>
        <p:spPr>
          <a:xfrm>
            <a:off x="762000" y="546100"/>
            <a:ext cx="10072688" cy="685800"/>
          </a:xfrm>
        </p:spPr>
        <p:txBody>
          <a:bodyPr vert="horz">
            <a:normAutofit/>
          </a:bodyPr>
          <a:lstStyle/>
          <a:p>
            <a:r>
              <a:rPr lang="en-US"/>
              <a:t>Fund Forecast </a:t>
            </a:r>
            <a:r>
              <a:rPr lang="en-US" b="0"/>
              <a:t>| Identified Dispositions</a:t>
            </a:r>
          </a:p>
        </p:txBody>
      </p:sp>
      <p:graphicFrame>
        <p:nvGraphicFramePr>
          <p:cNvPr id="3" name="Table 2">
            <a:extLst>
              <a:ext uri="{FF2B5EF4-FFF2-40B4-BE49-F238E27FC236}">
                <a16:creationId xmlns:a16="http://schemas.microsoft.com/office/drawing/2014/main" id="{7B909794-285E-30C4-E33F-6FA9891DDEE6}"/>
              </a:ext>
            </a:extLst>
          </p:cNvPr>
          <p:cNvGraphicFramePr>
            <a:graphicFrameLocks noGrp="1"/>
          </p:cNvGraphicFramePr>
          <p:nvPr>
            <p:extLst>
              <p:ext uri="{D42A27DB-BD31-4B8C-83A1-F6EECF244321}">
                <p14:modId xmlns:p14="http://schemas.microsoft.com/office/powerpoint/2010/main" val="2966628534"/>
              </p:ext>
            </p:extLst>
          </p:nvPr>
        </p:nvGraphicFramePr>
        <p:xfrm>
          <a:off x="762000" y="2455669"/>
          <a:ext cx="6369655" cy="3322066"/>
        </p:xfrm>
        <a:graphic>
          <a:graphicData uri="http://schemas.openxmlformats.org/drawingml/2006/table">
            <a:tbl>
              <a:tblPr/>
              <a:tblGrid>
                <a:gridCol w="1809750">
                  <a:extLst>
                    <a:ext uri="{9D8B030D-6E8A-4147-A177-3AD203B41FA5}">
                      <a16:colId xmlns:a16="http://schemas.microsoft.com/office/drawing/2014/main" val="74985616"/>
                    </a:ext>
                  </a:extLst>
                </a:gridCol>
                <a:gridCol w="1057275">
                  <a:extLst>
                    <a:ext uri="{9D8B030D-6E8A-4147-A177-3AD203B41FA5}">
                      <a16:colId xmlns:a16="http://schemas.microsoft.com/office/drawing/2014/main" val="2397359608"/>
                    </a:ext>
                  </a:extLst>
                </a:gridCol>
                <a:gridCol w="921544">
                  <a:extLst>
                    <a:ext uri="{9D8B030D-6E8A-4147-A177-3AD203B41FA5}">
                      <a16:colId xmlns:a16="http://schemas.microsoft.com/office/drawing/2014/main" val="2661885076"/>
                    </a:ext>
                  </a:extLst>
                </a:gridCol>
                <a:gridCol w="2581086">
                  <a:extLst>
                    <a:ext uri="{9D8B030D-6E8A-4147-A177-3AD203B41FA5}">
                      <a16:colId xmlns:a16="http://schemas.microsoft.com/office/drawing/2014/main" val="3706685814"/>
                    </a:ext>
                  </a:extLst>
                </a:gridCol>
              </a:tblGrid>
              <a:tr h="289433">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Asset Name</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accent1">
                        <a:lumMod val="75000"/>
                      </a:schemeClr>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Area (SF)</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50000"/>
                      </a:schemeClr>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Sales Price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50000"/>
                      </a:schemeClr>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Disposition Date</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846643218"/>
                  </a:ext>
                </a:extLst>
              </a:tr>
              <a:tr h="182880">
                <a:tc>
                  <a:txBody>
                    <a:bodyPr/>
                    <a:lstStyle/>
                    <a:p>
                      <a:pPr marL="277260" marR="0" lvl="1" indent="0" algn="l" defTabSz="914400" eaLnBrk="1" fontAlgn="b" latinLnBrk="0" hangingPunct="1">
                        <a:lnSpc>
                          <a:spcPct val="100000"/>
                        </a:lnSpc>
                        <a:spcBef>
                          <a:spcPts val="0"/>
                        </a:spcBef>
                        <a:spcAft>
                          <a:spcPts val="0"/>
                        </a:spcAft>
                        <a:buClrTx/>
                        <a:buSzTx/>
                        <a:buFontTx/>
                        <a:buNone/>
                        <a:tabLst/>
                        <a:defRPr/>
                      </a:pPr>
                      <a:r>
                        <a:rPr lang="en-US" sz="900" b="0" i="1" u="none" strike="noStrike">
                          <a:solidFill>
                            <a:srgbClr val="000000"/>
                          </a:solidFill>
                          <a:effectLst/>
                          <a:latin typeface="Gilroy" panose="00000500000000000000"/>
                        </a:rPr>
                        <a:t>420 Benigno Boulevard</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1" u="none" strike="noStrike">
                          <a:solidFill>
                            <a:srgbClr val="000000"/>
                          </a:solidFill>
                          <a:effectLst/>
                          <a:latin typeface="Gilroy" panose="00000500000000000000"/>
                        </a:rPr>
                        <a:t>53.1k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1" u="none" strike="noStrike">
                          <a:solidFill>
                            <a:srgbClr val="000000"/>
                          </a:solidFill>
                          <a:effectLst/>
                          <a:latin typeface="Gilroy" panose="00000500000000000000"/>
                        </a:rPr>
                        <a:t>$7.1M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1" u="none" strike="noStrike">
                          <a:solidFill>
                            <a:srgbClr val="000000"/>
                          </a:solidFill>
                          <a:effectLst/>
                          <a:latin typeface="Gilroy" panose="00000500000000000000"/>
                        </a:rPr>
                        <a:t>5/31/2025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6157337"/>
                  </a:ext>
                </a:extLst>
              </a:tr>
              <a:tr h="182880">
                <a:tc>
                  <a:txBody>
                    <a:bodyPr/>
                    <a:lstStyle/>
                    <a:p>
                      <a:pPr lvl="1" algn="l" fontAlgn="b"/>
                      <a:r>
                        <a:rPr lang="en-US" sz="900" b="0" i="1" u="none" strike="noStrike">
                          <a:solidFill>
                            <a:srgbClr val="000000"/>
                          </a:solidFill>
                          <a:effectLst/>
                          <a:latin typeface="Gilroy" panose="00000500000000000000"/>
                        </a:rPr>
                        <a:t>440 Benigno Boulevard</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900" b="0" i="1" u="none" strike="noStrike">
                          <a:solidFill>
                            <a:srgbClr val="000000"/>
                          </a:solidFill>
                          <a:effectLst/>
                          <a:latin typeface="Gilroy" panose="00000500000000000000"/>
                        </a:rPr>
                        <a:t>42.9k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1" u="none" strike="noStrike">
                          <a:solidFill>
                            <a:srgbClr val="000000"/>
                          </a:solidFill>
                          <a:effectLst/>
                          <a:latin typeface="Gilroy" panose="00000500000000000000"/>
                        </a:rPr>
                        <a:t>$5.7M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1" u="none" strike="noStrike">
                          <a:solidFill>
                            <a:srgbClr val="000000"/>
                          </a:solidFill>
                          <a:effectLst/>
                          <a:latin typeface="Gilroy" panose="00000500000000000000"/>
                        </a:rPr>
                        <a:t>5/31/2025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21961648"/>
                  </a:ext>
                </a:extLst>
              </a:tr>
              <a:tr h="182880">
                <a:tc>
                  <a:txBody>
                    <a:bodyPr/>
                    <a:lstStyle/>
                    <a:p>
                      <a:pPr lvl="1" algn="l" fontAlgn="b"/>
                      <a:r>
                        <a:rPr lang="en-US" sz="900" b="0" i="1" u="none" strike="noStrike">
                          <a:solidFill>
                            <a:srgbClr val="000000"/>
                          </a:solidFill>
                          <a:effectLst/>
                          <a:latin typeface="Gilroy" panose="00000500000000000000"/>
                        </a:rPr>
                        <a:t>900 Kennedy Boulevard</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1" u="none" strike="noStrike">
                          <a:solidFill>
                            <a:srgbClr val="000000"/>
                          </a:solidFill>
                          <a:effectLst/>
                          <a:latin typeface="Gilroy" panose="00000500000000000000"/>
                        </a:rPr>
                        <a:t>41.5k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1" u="none" strike="noStrike">
                          <a:solidFill>
                            <a:srgbClr val="000000"/>
                          </a:solidFill>
                          <a:effectLst/>
                          <a:latin typeface="Gilroy" panose="00000500000000000000"/>
                        </a:rPr>
                        <a:t>$6.4M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1" u="none" strike="noStrike">
                          <a:solidFill>
                            <a:srgbClr val="000000"/>
                          </a:solidFill>
                          <a:effectLst/>
                          <a:latin typeface="Gilroy" panose="00000500000000000000"/>
                        </a:rPr>
                        <a:t>5/31/2025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92344329"/>
                  </a:ext>
                </a:extLst>
              </a:tr>
              <a:tr h="182880">
                <a:tc>
                  <a:txBody>
                    <a:bodyPr/>
                    <a:lstStyle/>
                    <a:p>
                      <a:pPr lvl="1" algn="l" fontAlgn="b"/>
                      <a:r>
                        <a:rPr lang="en-US" sz="900" b="0" i="1" u="none" strike="noStrike">
                          <a:solidFill>
                            <a:srgbClr val="000000"/>
                          </a:solidFill>
                          <a:effectLst/>
                          <a:latin typeface="Gilroy" panose="00000500000000000000"/>
                        </a:rPr>
                        <a:t>6900 River Road</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1" u="none" strike="noStrike">
                          <a:solidFill>
                            <a:srgbClr val="000000"/>
                          </a:solidFill>
                          <a:effectLst/>
                          <a:latin typeface="Gilroy" panose="00000500000000000000"/>
                        </a:rPr>
                        <a:t>22.7k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1" u="none" strike="noStrike">
                          <a:solidFill>
                            <a:srgbClr val="000000"/>
                          </a:solidFill>
                          <a:effectLst/>
                          <a:latin typeface="Gilroy" panose="00000500000000000000"/>
                        </a:rPr>
                        <a:t>$3.1M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1" u="none" strike="noStrike">
                          <a:solidFill>
                            <a:srgbClr val="000000"/>
                          </a:solidFill>
                          <a:effectLst/>
                          <a:latin typeface="Gilroy" panose="00000500000000000000"/>
                        </a:rPr>
                        <a:t>6/30/2025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78178125"/>
                  </a:ext>
                </a:extLst>
              </a:tr>
              <a:tr h="182880">
                <a:tc>
                  <a:txBody>
                    <a:bodyPr/>
                    <a:lstStyle/>
                    <a:p>
                      <a:pPr lvl="1" algn="l" fontAlgn="b"/>
                      <a:r>
                        <a:rPr lang="en-US" sz="900" b="0" i="1" u="none" strike="noStrike">
                          <a:solidFill>
                            <a:srgbClr val="000000"/>
                          </a:solidFill>
                          <a:effectLst/>
                          <a:latin typeface="Gilroy" panose="00000500000000000000"/>
                        </a:rPr>
                        <a:t>1211 Ford Road</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1" u="none" strike="noStrike">
                          <a:solidFill>
                            <a:srgbClr val="000000"/>
                          </a:solidFill>
                          <a:effectLst/>
                          <a:latin typeface="Gilroy" panose="00000500000000000000"/>
                        </a:rPr>
                        <a:t>106.0k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1" u="none" strike="noStrike">
                          <a:solidFill>
                            <a:srgbClr val="000000"/>
                          </a:solidFill>
                          <a:effectLst/>
                          <a:latin typeface="Gilroy" panose="00000500000000000000"/>
                        </a:rPr>
                        <a:t>$12.5M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900" b="0" i="1" u="none" strike="noStrike">
                          <a:solidFill>
                            <a:srgbClr val="000000"/>
                          </a:solidFill>
                          <a:effectLst/>
                          <a:latin typeface="Gilroy" panose="00000500000000000000"/>
                        </a:rPr>
                        <a:t>7/31/2025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33706962"/>
                  </a:ext>
                </a:extLst>
              </a:tr>
              <a:tr h="182880">
                <a:tc>
                  <a:txBody>
                    <a:bodyPr/>
                    <a:lstStyle/>
                    <a:p>
                      <a:pPr lvl="1" algn="l" fontAlgn="b"/>
                      <a:r>
                        <a:rPr lang="en-US" sz="900" b="0" i="1" u="none" strike="noStrike">
                          <a:solidFill>
                            <a:srgbClr val="000000"/>
                          </a:solidFill>
                          <a:effectLst/>
                          <a:latin typeface="Gilroy" panose="00000500000000000000"/>
                        </a:rPr>
                        <a:t>3350 Hamilton Boulevard</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1" u="none" strike="noStrike">
                          <a:solidFill>
                            <a:srgbClr val="000000"/>
                          </a:solidFill>
                          <a:effectLst/>
                          <a:latin typeface="Gilroy" panose="00000500000000000000"/>
                        </a:rPr>
                        <a:t>86.5k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1" u="none" strike="noStrike">
                          <a:solidFill>
                            <a:srgbClr val="000000"/>
                          </a:solidFill>
                          <a:effectLst/>
                          <a:latin typeface="Gilroy" panose="00000500000000000000"/>
                        </a:rPr>
                        <a:t>$8.1M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1" u="none" strike="noStrike">
                          <a:solidFill>
                            <a:srgbClr val="000000"/>
                          </a:solidFill>
                          <a:effectLst/>
                          <a:latin typeface="Gilroy" panose="00000500000000000000"/>
                        </a:rPr>
                        <a:t>7/31/2025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38427030"/>
                  </a:ext>
                </a:extLst>
              </a:tr>
              <a:tr h="182880">
                <a:tc>
                  <a:txBody>
                    <a:bodyPr/>
                    <a:lstStyle/>
                    <a:p>
                      <a:pPr lvl="1" algn="l" fontAlgn="b"/>
                      <a:r>
                        <a:rPr lang="en-US" sz="900" b="0" i="1" u="none" strike="noStrike">
                          <a:solidFill>
                            <a:srgbClr val="000000"/>
                          </a:solidFill>
                          <a:effectLst/>
                          <a:latin typeface="Gilroy" panose="00000500000000000000"/>
                        </a:rPr>
                        <a:t>4728 Goldfield Drive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1" u="none" strike="noStrike">
                          <a:solidFill>
                            <a:srgbClr val="000000"/>
                          </a:solidFill>
                          <a:effectLst/>
                          <a:latin typeface="Gilroy" panose="00000500000000000000"/>
                        </a:rPr>
                        <a:t>77.7k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1" u="none" strike="noStrike">
                          <a:solidFill>
                            <a:srgbClr val="000000"/>
                          </a:solidFill>
                          <a:effectLst/>
                          <a:latin typeface="Gilroy" panose="00000500000000000000"/>
                        </a:rPr>
                        <a:t>$10.1M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1" u="none" strike="noStrike">
                          <a:solidFill>
                            <a:srgbClr val="000000"/>
                          </a:solidFill>
                          <a:effectLst/>
                          <a:latin typeface="Gilroy" panose="00000500000000000000"/>
                        </a:rPr>
                        <a:t>7/31/2025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00607678"/>
                  </a:ext>
                </a:extLst>
              </a:tr>
              <a:tr h="182880">
                <a:tc>
                  <a:txBody>
                    <a:bodyPr/>
                    <a:lstStyle/>
                    <a:p>
                      <a:pPr lvl="1" algn="l" fontAlgn="b"/>
                      <a:r>
                        <a:rPr lang="en-US" sz="900" b="0" i="1" u="none" strike="noStrike">
                          <a:solidFill>
                            <a:srgbClr val="000000"/>
                          </a:solidFill>
                          <a:effectLst/>
                          <a:latin typeface="Gilroy" panose="00000500000000000000"/>
                        </a:rPr>
                        <a:t>1000 E 87th St*</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1" u="none" strike="noStrike">
                          <a:solidFill>
                            <a:srgbClr val="000000"/>
                          </a:solidFill>
                          <a:effectLst/>
                          <a:latin typeface="Gilroy" panose="00000500000000000000"/>
                        </a:rPr>
                        <a:t>34.3k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1" u="none" strike="noStrike">
                          <a:solidFill>
                            <a:srgbClr val="000000"/>
                          </a:solidFill>
                          <a:effectLst/>
                          <a:latin typeface="Gilroy" panose="00000500000000000000"/>
                        </a:rPr>
                        <a:t>$2.1M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1" u="none" strike="noStrike">
                          <a:solidFill>
                            <a:srgbClr val="000000"/>
                          </a:solidFill>
                          <a:effectLst/>
                          <a:latin typeface="Gilroy" panose="00000500000000000000"/>
                        </a:rPr>
                        <a:t>8/31/2025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63530111"/>
                  </a:ext>
                </a:extLst>
              </a:tr>
              <a:tr h="182880">
                <a:tc>
                  <a:txBody>
                    <a:bodyPr/>
                    <a:lstStyle/>
                    <a:p>
                      <a:pPr lvl="1" algn="l" fontAlgn="b"/>
                      <a:r>
                        <a:rPr lang="en-US" sz="900" b="0" i="1" u="none" strike="noStrike">
                          <a:solidFill>
                            <a:srgbClr val="000000"/>
                          </a:solidFill>
                          <a:effectLst/>
                          <a:latin typeface="Gilroy" panose="00000500000000000000"/>
                        </a:rPr>
                        <a:t>3040 - 3050 E 14th Avenue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1" u="none" strike="noStrike">
                          <a:solidFill>
                            <a:srgbClr val="000000"/>
                          </a:solidFill>
                          <a:effectLst/>
                          <a:latin typeface="Gilroy" panose="00000500000000000000"/>
                        </a:rPr>
                        <a:t>11.5k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1" u="none" strike="noStrike">
                          <a:solidFill>
                            <a:srgbClr val="000000"/>
                          </a:solidFill>
                          <a:effectLst/>
                          <a:latin typeface="Gilroy" panose="00000500000000000000"/>
                        </a:rPr>
                        <a:t>$1.3M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1" u="none" strike="noStrike">
                          <a:solidFill>
                            <a:srgbClr val="000000"/>
                          </a:solidFill>
                          <a:effectLst/>
                          <a:latin typeface="Gilroy" panose="00000500000000000000"/>
                        </a:rPr>
                        <a:t>10/31/2025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19101952"/>
                  </a:ext>
                </a:extLst>
              </a:tr>
              <a:tr h="182880">
                <a:tc>
                  <a:txBody>
                    <a:bodyPr/>
                    <a:lstStyle/>
                    <a:p>
                      <a:pPr marL="277260" marR="0" lvl="1" indent="0" algn="l" defTabSz="914400" eaLnBrk="1" fontAlgn="b" latinLnBrk="0" hangingPunct="1">
                        <a:lnSpc>
                          <a:spcPct val="100000"/>
                        </a:lnSpc>
                        <a:spcBef>
                          <a:spcPts val="0"/>
                        </a:spcBef>
                        <a:spcAft>
                          <a:spcPts val="0"/>
                        </a:spcAft>
                        <a:buClrTx/>
                        <a:buSzTx/>
                        <a:buFontTx/>
                        <a:buNone/>
                        <a:tabLst/>
                        <a:defRPr/>
                      </a:pPr>
                      <a:r>
                        <a:rPr lang="en-US" sz="900" b="0" i="1" u="none" strike="noStrike">
                          <a:solidFill>
                            <a:srgbClr val="000000"/>
                          </a:solidFill>
                          <a:effectLst/>
                          <a:latin typeface="Gilroy" panose="00000500000000000000"/>
                        </a:rPr>
                        <a:t>3045 - 3065 Switzer Avenue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1" u="none" strike="noStrike">
                          <a:solidFill>
                            <a:srgbClr val="000000"/>
                          </a:solidFill>
                          <a:effectLst/>
                          <a:latin typeface="Gilroy" panose="00000500000000000000"/>
                        </a:rPr>
                        <a:t>17.9k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1" u="none" strike="noStrike">
                          <a:solidFill>
                            <a:srgbClr val="000000"/>
                          </a:solidFill>
                          <a:effectLst/>
                          <a:latin typeface="Gilroy" panose="00000500000000000000"/>
                        </a:rPr>
                        <a:t>$2.1M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900" b="0" i="1" u="none" strike="noStrike">
                          <a:solidFill>
                            <a:srgbClr val="000000"/>
                          </a:solidFill>
                          <a:effectLst/>
                          <a:latin typeface="Gilroy" panose="00000500000000000000"/>
                        </a:rPr>
                        <a:t>10/31/2025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2237911"/>
                  </a:ext>
                </a:extLst>
              </a:tr>
              <a:tr h="182880">
                <a:tc>
                  <a:txBody>
                    <a:bodyPr/>
                    <a:lstStyle/>
                    <a:p>
                      <a:pPr lvl="1" algn="l" fontAlgn="b"/>
                      <a:r>
                        <a:rPr lang="en-US" sz="900" b="0" i="1" u="none" strike="noStrike">
                          <a:solidFill>
                            <a:srgbClr val="000000"/>
                          </a:solidFill>
                          <a:effectLst/>
                          <a:latin typeface="Gilroy" panose="00000500000000000000"/>
                        </a:rPr>
                        <a:t>1149 - 1161 Rarig Avenue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900" b="0" i="1" u="none" strike="noStrike">
                          <a:solidFill>
                            <a:srgbClr val="000000"/>
                          </a:solidFill>
                          <a:effectLst/>
                          <a:latin typeface="Gilroy" panose="00000500000000000000"/>
                        </a:rPr>
                        <a:t>28.8k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1" u="none" strike="noStrike">
                          <a:solidFill>
                            <a:srgbClr val="000000"/>
                          </a:solidFill>
                          <a:effectLst/>
                          <a:latin typeface="Gilroy" panose="00000500000000000000"/>
                        </a:rPr>
                        <a:t>$3.3M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900" b="0" i="1" u="none" strike="noStrike">
                          <a:solidFill>
                            <a:srgbClr val="000000"/>
                          </a:solidFill>
                          <a:effectLst/>
                          <a:latin typeface="Gilroy" panose="00000500000000000000"/>
                        </a:rPr>
                        <a:t>11/30/2025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8347619"/>
                  </a:ext>
                </a:extLst>
              </a:tr>
              <a:tr h="182880">
                <a:tc>
                  <a:txBody>
                    <a:bodyPr/>
                    <a:lstStyle/>
                    <a:p>
                      <a:pPr marL="277260" marR="0" lvl="1" indent="0" algn="l" defTabSz="914400" eaLnBrk="1" fontAlgn="b" latinLnBrk="0" hangingPunct="1">
                        <a:lnSpc>
                          <a:spcPct val="100000"/>
                        </a:lnSpc>
                        <a:spcBef>
                          <a:spcPts val="0"/>
                        </a:spcBef>
                        <a:spcAft>
                          <a:spcPts val="0"/>
                        </a:spcAft>
                        <a:buClrTx/>
                        <a:buSzTx/>
                        <a:buFontTx/>
                        <a:buNone/>
                        <a:tabLst/>
                        <a:defRPr/>
                      </a:pPr>
                      <a:r>
                        <a:rPr lang="en-US" sz="900" b="0" i="1" u="none" strike="noStrike">
                          <a:solidFill>
                            <a:srgbClr val="000000"/>
                          </a:solidFill>
                          <a:effectLst/>
                          <a:latin typeface="Gilroy" panose="00000500000000000000"/>
                        </a:rPr>
                        <a:t>3000 - 3004 E 14th Avenue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1" u="none" strike="noStrike">
                          <a:solidFill>
                            <a:srgbClr val="000000"/>
                          </a:solidFill>
                          <a:effectLst/>
                          <a:latin typeface="Gilroy" panose="00000500000000000000"/>
                        </a:rPr>
                        <a:t>61.9k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1" u="none" strike="noStrike">
                          <a:solidFill>
                            <a:srgbClr val="000000"/>
                          </a:solidFill>
                          <a:effectLst/>
                          <a:latin typeface="Gilroy" panose="00000500000000000000"/>
                        </a:rPr>
                        <a:t>$7.1M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1" u="none" strike="noStrike">
                          <a:solidFill>
                            <a:srgbClr val="000000"/>
                          </a:solidFill>
                          <a:effectLst/>
                          <a:latin typeface="Gilroy" panose="00000500000000000000"/>
                        </a:rPr>
                        <a:t>11/30/2025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11526184"/>
                  </a:ext>
                </a:extLst>
              </a:tr>
              <a:tr h="289433">
                <a:tc>
                  <a:txBody>
                    <a:bodyPr/>
                    <a:lstStyle/>
                    <a:p>
                      <a:pPr algn="r" fontAlgn="ctr"/>
                      <a:r>
                        <a:rPr lang="en-US" sz="1200" b="1" i="0" u="none" strike="noStrike">
                          <a:solidFill>
                            <a:srgbClr val="3A3838"/>
                          </a:solidFill>
                          <a:effectLst/>
                          <a:latin typeface="Gilroy" panose="00000500000000000000"/>
                        </a:rPr>
                        <a:t>Total</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200" b="1" i="0" u="none" strike="noStrike">
                          <a:solidFill>
                            <a:srgbClr val="000000"/>
                          </a:solidFill>
                          <a:effectLst/>
                          <a:latin typeface="Gilroy" panose="00000500000000000000"/>
                        </a:rPr>
                        <a:t>585.8K SF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200" b="1" i="0" u="none" strike="noStrike">
                          <a:solidFill>
                            <a:srgbClr val="000000"/>
                          </a:solidFill>
                          <a:effectLst/>
                          <a:latin typeface="Gilroy" panose="00000500000000000000"/>
                        </a:rPr>
                        <a:t>$68.8M</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rtl="1" eaLnBrk="1" fontAlgn="ctr" hangingPunct="1"/>
                      <a:endParaRPr lang="en-US" sz="1100" b="1" i="0" u="none" strike="noStrike">
                        <a:solidFill>
                          <a:srgbClr val="000000"/>
                        </a:solidFill>
                        <a:effectLst/>
                        <a:latin typeface="Gilroy" panose="0000050000000000000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72568828"/>
                  </a:ext>
                </a:extLst>
              </a:tr>
            </a:tbl>
          </a:graphicData>
        </a:graphic>
      </p:graphicFrame>
      <p:graphicFrame>
        <p:nvGraphicFramePr>
          <p:cNvPr id="5" name="Table 4">
            <a:extLst>
              <a:ext uri="{FF2B5EF4-FFF2-40B4-BE49-F238E27FC236}">
                <a16:creationId xmlns:a16="http://schemas.microsoft.com/office/drawing/2014/main" id="{AD3481BA-4A19-6F54-FFA5-F7B8717BEDF1}"/>
              </a:ext>
            </a:extLst>
          </p:cNvPr>
          <p:cNvGraphicFramePr>
            <a:graphicFrameLocks noGrp="1"/>
          </p:cNvGraphicFramePr>
          <p:nvPr>
            <p:extLst>
              <p:ext uri="{D42A27DB-BD31-4B8C-83A1-F6EECF244321}">
                <p14:modId xmlns:p14="http://schemas.microsoft.com/office/powerpoint/2010/main" val="3356619270"/>
              </p:ext>
            </p:extLst>
          </p:nvPr>
        </p:nvGraphicFramePr>
        <p:xfrm>
          <a:off x="7772399" y="2658269"/>
          <a:ext cx="3200400" cy="1645920"/>
        </p:xfrm>
        <a:graphic>
          <a:graphicData uri="http://schemas.openxmlformats.org/drawingml/2006/table">
            <a:tbl>
              <a:tblPr/>
              <a:tblGrid>
                <a:gridCol w="1371600">
                  <a:extLst>
                    <a:ext uri="{9D8B030D-6E8A-4147-A177-3AD203B41FA5}">
                      <a16:colId xmlns:a16="http://schemas.microsoft.com/office/drawing/2014/main" val="875189718"/>
                    </a:ext>
                  </a:extLst>
                </a:gridCol>
                <a:gridCol w="914400">
                  <a:extLst>
                    <a:ext uri="{9D8B030D-6E8A-4147-A177-3AD203B41FA5}">
                      <a16:colId xmlns:a16="http://schemas.microsoft.com/office/drawing/2014/main" val="1492337528"/>
                    </a:ext>
                  </a:extLst>
                </a:gridCol>
                <a:gridCol w="914400">
                  <a:extLst>
                    <a:ext uri="{9D8B030D-6E8A-4147-A177-3AD203B41FA5}">
                      <a16:colId xmlns:a16="http://schemas.microsoft.com/office/drawing/2014/main" val="83631908"/>
                    </a:ext>
                  </a:extLst>
                </a:gridCol>
              </a:tblGrid>
              <a:tr h="274320">
                <a:tc>
                  <a:txBody>
                    <a:bodyPr/>
                    <a:lstStyle/>
                    <a:p>
                      <a:pPr algn="l" fontAlgn="b"/>
                      <a:r>
                        <a:rPr lang="en-US" sz="1200" b="1" i="0" u="none" strike="noStrike">
                          <a:solidFill>
                            <a:schemeClr val="bg1"/>
                          </a:solidFill>
                          <a:effectLst/>
                          <a:latin typeface="Gilroy" panose="00000500000000000000"/>
                        </a:rPr>
                        <a:t>Period</a:t>
                      </a:r>
                    </a:p>
                  </a:txBody>
                  <a:tcPr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fontAlgn="b"/>
                      <a:r>
                        <a:rPr lang="en-US" sz="1200" b="1" i="1" u="none" strike="noStrike">
                          <a:solidFill>
                            <a:schemeClr val="bg1"/>
                          </a:solidFill>
                          <a:effectLst/>
                          <a:latin typeface="Gilroy" panose="00000500000000000000"/>
                        </a:rPr>
                        <a:t>Sales Price</a:t>
                      </a:r>
                    </a:p>
                  </a:txBody>
                  <a:tcPr anchor="b">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fontAlgn="b"/>
                      <a:r>
                        <a:rPr lang="en-US" sz="1200" b="1" i="1" u="none" strike="noStrike">
                          <a:solidFill>
                            <a:schemeClr val="bg1"/>
                          </a:solidFill>
                          <a:effectLst/>
                          <a:latin typeface="Gilroy" panose="00000500000000000000"/>
                        </a:rPr>
                        <a:t>Area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747116564"/>
                  </a:ext>
                </a:extLst>
              </a:tr>
              <a:tr h="274320">
                <a:tc>
                  <a:txBody>
                    <a:bodyPr/>
                    <a:lstStyle/>
                    <a:p>
                      <a:pPr algn="l" fontAlgn="b"/>
                      <a:r>
                        <a:rPr lang="en-US" sz="1200" b="1" i="1" u="none" strike="noStrike">
                          <a:solidFill>
                            <a:srgbClr val="000000"/>
                          </a:solidFill>
                          <a:effectLst/>
                          <a:latin typeface="Gilroy" panose="00000500000000000000"/>
                        </a:rPr>
                        <a:t>Inception to Date</a:t>
                      </a:r>
                    </a:p>
                  </a:txBody>
                  <a:tcPr anchor="b">
                    <a:lnL w="12700" cap="flat" cmpd="sng" algn="ctr">
                      <a:solidFill>
                        <a:schemeClr val="tx1"/>
                      </a:solidFill>
                      <a:prstDash val="solid"/>
                      <a:round/>
                      <a:headEnd type="none" w="med" len="med"/>
                      <a:tailEnd type="none" w="med" len="med"/>
                    </a:lnL>
                    <a:lnR>
                      <a:noFill/>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1" u="none" strike="noStrike">
                          <a:solidFill>
                            <a:srgbClr val="000000"/>
                          </a:solidFill>
                          <a:effectLst/>
                          <a:latin typeface="Gilroy" panose="00000500000000000000"/>
                        </a:rPr>
                        <a:t>$132.3M</a:t>
                      </a:r>
                    </a:p>
                  </a:txBody>
                  <a:tcPr anchor="b">
                    <a:lnL w="12700" cap="flat" cmpd="sng" algn="ctr">
                      <a:noFill/>
                      <a:prstDash val="solid"/>
                      <a:round/>
                      <a:headEnd type="none" w="med" len="med"/>
                      <a:tailEnd type="none" w="med" len="med"/>
                    </a:lnL>
                    <a:lnR>
                      <a:noFill/>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1" u="none" strike="noStrike">
                          <a:solidFill>
                            <a:srgbClr val="000000"/>
                          </a:solidFill>
                          <a:effectLst/>
                          <a:latin typeface="Gilroy" panose="00000500000000000000"/>
                        </a:rPr>
                        <a:t>1.6M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46736489"/>
                  </a:ext>
                </a:extLst>
              </a:tr>
              <a:tr h="27432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Gilroy" panose="00000500000000000000"/>
                        </a:rPr>
                        <a:t>Q2 2025</a:t>
                      </a:r>
                    </a:p>
                  </a:txBody>
                  <a:tcPr anchor="b">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$22.3M</a:t>
                      </a:r>
                    </a:p>
                  </a:txBody>
                  <a:tcPr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160.2K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1797584"/>
                  </a:ext>
                </a:extLst>
              </a:tr>
              <a:tr h="27432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Gilroy" panose="00000500000000000000"/>
                        </a:rPr>
                        <a:t>Q3 2025</a:t>
                      </a:r>
                    </a:p>
                  </a:txBody>
                  <a:tcPr anchor="b">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$32.7M</a:t>
                      </a:r>
                    </a:p>
                  </a:txBody>
                  <a:tcPr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304.6K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62850646"/>
                  </a:ext>
                </a:extLst>
              </a:tr>
              <a:tr h="27432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Gilroy" panose="00000500000000000000"/>
                        </a:rPr>
                        <a:t>Q4 2025</a:t>
                      </a:r>
                    </a:p>
                  </a:txBody>
                  <a:tcPr anchor="b">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$13.8M</a:t>
                      </a:r>
                    </a:p>
                  </a:txBody>
                  <a:tcPr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120.1K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3164898"/>
                  </a:ext>
                </a:extLst>
              </a:tr>
              <a:tr h="274320">
                <a:tc>
                  <a:txBody>
                    <a:bodyPr/>
                    <a:lstStyle/>
                    <a:p>
                      <a:pPr algn="l" fontAlgn="b"/>
                      <a:r>
                        <a:rPr lang="en-US" sz="1200" b="1" i="0" u="none" strike="noStrike">
                          <a:solidFill>
                            <a:srgbClr val="000000"/>
                          </a:solidFill>
                          <a:effectLst/>
                          <a:latin typeface="Gilroy" panose="00000500000000000000"/>
                        </a:rPr>
                        <a:t>Total</a:t>
                      </a:r>
                    </a:p>
                  </a:txBody>
                  <a:tcPr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200" b="1" i="1" u="none" strike="noStrike">
                          <a:solidFill>
                            <a:srgbClr val="000000"/>
                          </a:solidFill>
                          <a:effectLst/>
                          <a:latin typeface="Gilroy" panose="00000500000000000000"/>
                        </a:rPr>
                        <a:t>$201.1M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200" b="1" i="1" u="none" strike="noStrike">
                          <a:solidFill>
                            <a:srgbClr val="000000"/>
                          </a:solidFill>
                          <a:effectLst/>
                          <a:latin typeface="Gilroy" panose="00000500000000000000"/>
                        </a:rPr>
                        <a:t>2.2M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76660363"/>
                  </a:ext>
                </a:extLst>
              </a:tr>
            </a:tbl>
          </a:graphicData>
        </a:graphic>
      </p:graphicFrame>
      <p:sp>
        <p:nvSpPr>
          <p:cNvPr id="6" name="Rectangle 5">
            <a:extLst>
              <a:ext uri="{FF2B5EF4-FFF2-40B4-BE49-F238E27FC236}">
                <a16:creationId xmlns:a16="http://schemas.microsoft.com/office/drawing/2014/main" id="{0D1BC38C-7E6F-F44A-E738-2B689D0D0062}"/>
              </a:ext>
            </a:extLst>
          </p:cNvPr>
          <p:cNvSpPr/>
          <p:nvPr/>
        </p:nvSpPr>
        <p:spPr>
          <a:xfrm>
            <a:off x="762555" y="1188720"/>
            <a:ext cx="1645920" cy="8543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BA9BB8B9-3423-0246-8E2B-01205D1D0705}"/>
              </a:ext>
            </a:extLst>
          </p:cNvPr>
          <p:cNvGrpSpPr/>
          <p:nvPr/>
        </p:nvGrpSpPr>
        <p:grpSpPr>
          <a:xfrm>
            <a:off x="2482140" y="1387316"/>
            <a:ext cx="457200" cy="457200"/>
            <a:chOff x="9081452" y="2331966"/>
            <a:chExt cx="602714" cy="594360"/>
          </a:xfrm>
        </p:grpSpPr>
        <p:sp>
          <p:nvSpPr>
            <p:cNvPr id="16" name="Oval 15">
              <a:extLst>
                <a:ext uri="{FF2B5EF4-FFF2-40B4-BE49-F238E27FC236}">
                  <a16:creationId xmlns:a16="http://schemas.microsoft.com/office/drawing/2014/main" id="{77213721-F5BF-8F87-D131-CC3F47A7AD21}"/>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322BDD51-82ED-BFC5-70F3-E3DBB42A0040}"/>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3805EBD8-281D-5671-A8A7-31EB565814AC}"/>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BF864D34-C1A9-CD86-0862-2B5F0649FBC8}"/>
              </a:ext>
            </a:extLst>
          </p:cNvPr>
          <p:cNvSpPr/>
          <p:nvPr/>
        </p:nvSpPr>
        <p:spPr>
          <a:xfrm>
            <a:off x="3013005" y="1188720"/>
            <a:ext cx="8321040" cy="8543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There have been </a:t>
            </a:r>
            <a:r>
              <a:rPr lang="en-US" sz="1200" b="1">
                <a:solidFill>
                  <a:schemeClr val="tx1"/>
                </a:solidFill>
                <a:latin typeface="Gilroy" panose="00000500000000000000"/>
                <a:ea typeface="Lato" panose="020F0502020204030203" pitchFamily="34" charset="0"/>
                <a:cs typeface="Lato" panose="020F0502020204030203" pitchFamily="34" charset="0"/>
              </a:rPr>
              <a:t>21 dispositions in the fund to date, with a total sales price of ~$132.3M </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model assumes </a:t>
            </a:r>
            <a:r>
              <a:rPr lang="en-US" sz="1200" b="1">
                <a:solidFill>
                  <a:schemeClr val="tx1"/>
                </a:solidFill>
                <a:latin typeface="Gilroy" panose="00000500000000000000"/>
                <a:ea typeface="Lato" panose="020F0502020204030203" pitchFamily="34" charset="0"/>
                <a:cs typeface="Lato" panose="020F0502020204030203" pitchFamily="34" charset="0"/>
              </a:rPr>
              <a:t>12 dispositions in 2025 totaling ~$68.8M of sales price</a:t>
            </a:r>
            <a:r>
              <a:rPr lang="en-US" sz="1200">
                <a:solidFill>
                  <a:schemeClr val="tx1"/>
                </a:solidFill>
                <a:latin typeface="Gilroy" panose="00000500000000000000"/>
                <a:ea typeface="Lato" panose="020F0502020204030203" pitchFamily="34" charset="0"/>
                <a:cs typeface="Lato" panose="020F0502020204030203" pitchFamily="34" charset="0"/>
              </a:rPr>
              <a:t>, largely misfits with quality or location issues</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Investments Team has </a:t>
            </a:r>
            <a:r>
              <a:rPr lang="en-US" sz="1200" b="1">
                <a:solidFill>
                  <a:schemeClr val="tx1"/>
                </a:solidFill>
                <a:latin typeface="Gilroy" panose="00000500000000000000"/>
                <a:ea typeface="Lato" panose="020F0502020204030203" pitchFamily="34" charset="0"/>
                <a:cs typeface="Lato" panose="020F0502020204030203" pitchFamily="34" charset="0"/>
              </a:rPr>
              <a:t>identified an additional 12 assets for disposition in 2026 and on, </a:t>
            </a:r>
            <a:r>
              <a:rPr lang="en-US" sz="1200">
                <a:solidFill>
                  <a:schemeClr val="tx1"/>
                </a:solidFill>
                <a:latin typeface="Gilroy" panose="00000500000000000000"/>
                <a:ea typeface="Lato" panose="020F0502020204030203" pitchFamily="34" charset="0"/>
                <a:cs typeface="Lato" panose="020F0502020204030203" pitchFamily="34" charset="0"/>
              </a:rPr>
              <a:t>those are not modeled here</a:t>
            </a:r>
          </a:p>
        </p:txBody>
      </p:sp>
      <p:sp>
        <p:nvSpPr>
          <p:cNvPr id="20" name="TextBox 19">
            <a:extLst>
              <a:ext uri="{FF2B5EF4-FFF2-40B4-BE49-F238E27FC236}">
                <a16:creationId xmlns:a16="http://schemas.microsoft.com/office/drawing/2014/main" id="{DD554CBF-B81C-A62A-2D49-B8A4298FEBDF}"/>
              </a:ext>
            </a:extLst>
          </p:cNvPr>
          <p:cNvSpPr txBox="1"/>
          <p:nvPr/>
        </p:nvSpPr>
        <p:spPr>
          <a:xfrm>
            <a:off x="762000" y="6439564"/>
            <a:ext cx="1999236" cy="246221"/>
          </a:xfrm>
          <a:prstGeom prst="rect">
            <a:avLst/>
          </a:prstGeom>
          <a:noFill/>
        </p:spPr>
        <p:txBody>
          <a:bodyPr wrap="square" lIns="0" rIns="0" rtlCol="0">
            <a:spAutoFit/>
          </a:bodyPr>
          <a:lstStyle/>
          <a:p>
            <a:r>
              <a:rPr lang="en-US" sz="1000" i="1">
                <a:latin typeface="Gilroy" panose="00000500000000000000"/>
                <a:cs typeface="Arial" panose="020B0604020202020204" pitchFamily="34" charset="0"/>
              </a:rPr>
              <a:t>*Sale Price derived from Q2 2025 FMV</a:t>
            </a:r>
          </a:p>
        </p:txBody>
      </p:sp>
      <p:sp>
        <p:nvSpPr>
          <p:cNvPr id="4" name="TextBox 3">
            <a:extLst>
              <a:ext uri="{FF2B5EF4-FFF2-40B4-BE49-F238E27FC236}">
                <a16:creationId xmlns:a16="http://schemas.microsoft.com/office/drawing/2014/main" id="{2420C0B4-D1E3-6AC9-85F5-5538F3C102ED}"/>
              </a:ext>
            </a:extLst>
          </p:cNvPr>
          <p:cNvSpPr txBox="1"/>
          <p:nvPr/>
        </p:nvSpPr>
        <p:spPr>
          <a:xfrm>
            <a:off x="2783387" y="2077890"/>
            <a:ext cx="2326879" cy="338554"/>
          </a:xfrm>
          <a:prstGeom prst="rect">
            <a:avLst/>
          </a:prstGeom>
          <a:noFill/>
        </p:spPr>
        <p:txBody>
          <a:bodyPr wrap="square" rtlCol="0">
            <a:spAutoFit/>
          </a:bodyPr>
          <a:lstStyle/>
          <a:p>
            <a:r>
              <a:rPr lang="en-US" sz="1600" b="1" i="1">
                <a:solidFill>
                  <a:schemeClr val="tx1">
                    <a:lumMod val="75000"/>
                    <a:lumOff val="25000"/>
                  </a:schemeClr>
                </a:solidFill>
                <a:latin typeface="Gilroy" panose="00000500000000000000"/>
              </a:rPr>
              <a:t>Forecasted Dispositions</a:t>
            </a:r>
          </a:p>
        </p:txBody>
      </p:sp>
      <p:sp>
        <p:nvSpPr>
          <p:cNvPr id="7" name="TextBox 6">
            <a:extLst>
              <a:ext uri="{FF2B5EF4-FFF2-40B4-BE49-F238E27FC236}">
                <a16:creationId xmlns:a16="http://schemas.microsoft.com/office/drawing/2014/main" id="{5262F438-790A-E3EC-A9CC-B3FC62EF25F6}"/>
              </a:ext>
            </a:extLst>
          </p:cNvPr>
          <p:cNvSpPr txBox="1"/>
          <p:nvPr/>
        </p:nvSpPr>
        <p:spPr>
          <a:xfrm>
            <a:off x="7870807" y="2226626"/>
            <a:ext cx="3003585" cy="338554"/>
          </a:xfrm>
          <a:prstGeom prst="rect">
            <a:avLst/>
          </a:prstGeom>
          <a:noFill/>
        </p:spPr>
        <p:txBody>
          <a:bodyPr wrap="square" rtlCol="0">
            <a:spAutoFit/>
          </a:bodyPr>
          <a:lstStyle/>
          <a:p>
            <a:r>
              <a:rPr lang="en-US" sz="1600" b="1" i="1">
                <a:solidFill>
                  <a:schemeClr val="tx1">
                    <a:lumMod val="75000"/>
                    <a:lumOff val="25000"/>
                  </a:schemeClr>
                </a:solidFill>
                <a:latin typeface="Gilroy" panose="00000500000000000000"/>
              </a:rPr>
              <a:t>Actual &amp; Forecasted Dispositions</a:t>
            </a:r>
          </a:p>
        </p:txBody>
      </p:sp>
      <p:sp>
        <p:nvSpPr>
          <p:cNvPr id="8" name="Rectangle 7">
            <a:extLst>
              <a:ext uri="{FF2B5EF4-FFF2-40B4-BE49-F238E27FC236}">
                <a16:creationId xmlns:a16="http://schemas.microsoft.com/office/drawing/2014/main" id="{C0F6D20C-1525-9C64-D3BB-4707EC650163}"/>
              </a:ext>
            </a:extLst>
          </p:cNvPr>
          <p:cNvSpPr/>
          <p:nvPr/>
        </p:nvSpPr>
        <p:spPr>
          <a:xfrm>
            <a:off x="7136606" y="407194"/>
            <a:ext cx="2228850" cy="368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Update</a:t>
            </a:r>
          </a:p>
        </p:txBody>
      </p:sp>
    </p:spTree>
    <p:extLst>
      <p:ext uri="{BB962C8B-B14F-4D97-AF65-F5344CB8AC3E}">
        <p14:creationId xmlns:p14="http://schemas.microsoft.com/office/powerpoint/2010/main" val="4082819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2F327F8D-C07C-1686-2A57-472811EAFF7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935E69-8D23-B0DA-EE18-3DE5B157ECB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D1D3478-D546-6CC9-2FDC-2C87C7DB790C}"/>
              </a:ext>
            </a:extLst>
          </p:cNvPr>
          <p:cNvSpPr>
            <a:spLocks noGrp="1"/>
          </p:cNvSpPr>
          <p:nvPr>
            <p:ph type="title"/>
          </p:nvPr>
        </p:nvSpPr>
        <p:spPr/>
        <p:txBody>
          <a:bodyPr/>
          <a:lstStyle/>
          <a:p>
            <a:r>
              <a:rPr lang="en-US"/>
              <a:t>Fund Forecast </a:t>
            </a:r>
            <a:r>
              <a:rPr lang="en-US" b="0"/>
              <a:t>| Yield on Cost Trends</a:t>
            </a:r>
          </a:p>
        </p:txBody>
      </p:sp>
      <p:sp>
        <p:nvSpPr>
          <p:cNvPr id="8" name="Rectangle 7">
            <a:extLst>
              <a:ext uri="{FF2B5EF4-FFF2-40B4-BE49-F238E27FC236}">
                <a16:creationId xmlns:a16="http://schemas.microsoft.com/office/drawing/2014/main" id="{2E5FFEA4-0BEC-B01B-0554-0756AA6420EB}"/>
              </a:ext>
            </a:extLst>
          </p:cNvPr>
          <p:cNvSpPr/>
          <p:nvPr/>
        </p:nvSpPr>
        <p:spPr>
          <a:xfrm>
            <a:off x="762554" y="1169230"/>
            <a:ext cx="18288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grpSp>
        <p:nvGrpSpPr>
          <p:cNvPr id="10" name="Group 9">
            <a:extLst>
              <a:ext uri="{FF2B5EF4-FFF2-40B4-BE49-F238E27FC236}">
                <a16:creationId xmlns:a16="http://schemas.microsoft.com/office/drawing/2014/main" id="{57B4E539-E0B9-F333-8967-7762E39D1EDC}"/>
              </a:ext>
            </a:extLst>
          </p:cNvPr>
          <p:cNvGrpSpPr/>
          <p:nvPr/>
        </p:nvGrpSpPr>
        <p:grpSpPr>
          <a:xfrm>
            <a:off x="2667657" y="1391221"/>
            <a:ext cx="468989" cy="457200"/>
            <a:chOff x="9083709" y="2630560"/>
            <a:chExt cx="594360" cy="594359"/>
          </a:xfrm>
        </p:grpSpPr>
        <p:sp>
          <p:nvSpPr>
            <p:cNvPr id="13" name="Oval 12">
              <a:extLst>
                <a:ext uri="{FF2B5EF4-FFF2-40B4-BE49-F238E27FC236}">
                  <a16:creationId xmlns:a16="http://schemas.microsoft.com/office/drawing/2014/main" id="{1E69ADDA-E78B-57B4-D173-F428079B992A}"/>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5" name="Arrow: Chevron 14">
              <a:extLst>
                <a:ext uri="{FF2B5EF4-FFF2-40B4-BE49-F238E27FC236}">
                  <a16:creationId xmlns:a16="http://schemas.microsoft.com/office/drawing/2014/main" id="{B43A5C93-8786-9F5F-0708-B8CBADEAB5E6}"/>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6" name="Arrow: Chevron 15">
              <a:extLst>
                <a:ext uri="{FF2B5EF4-FFF2-40B4-BE49-F238E27FC236}">
                  <a16:creationId xmlns:a16="http://schemas.microsoft.com/office/drawing/2014/main" id="{4D310DC8-B4B5-573C-2302-167B0E30CCE8}"/>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7" name="Rectangle 16">
            <a:extLst>
              <a:ext uri="{FF2B5EF4-FFF2-40B4-BE49-F238E27FC236}">
                <a16:creationId xmlns:a16="http://schemas.microsoft.com/office/drawing/2014/main" id="{A88B8081-3265-65E9-9620-10F79B193D43}"/>
              </a:ext>
            </a:extLst>
          </p:cNvPr>
          <p:cNvSpPr/>
          <p:nvPr/>
        </p:nvSpPr>
        <p:spPr>
          <a:xfrm>
            <a:off x="3210500" y="1169230"/>
            <a:ext cx="8229600" cy="914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Significant 89bps (i.e., 15.9%) growth to yield on cost </a:t>
            </a:r>
            <a:r>
              <a:rPr lang="en-US" sz="1200">
                <a:solidFill>
                  <a:schemeClr val="tx1"/>
                </a:solidFill>
                <a:latin typeface="Gilroy" panose="00000500000000000000"/>
                <a:ea typeface="Lato" panose="020F0502020204030203" pitchFamily="34" charset="0"/>
                <a:cs typeface="Lato" panose="020F0502020204030203" pitchFamily="34" charset="0"/>
              </a:rPr>
              <a:t>projected in 2026 </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Projections below </a:t>
            </a:r>
            <a:r>
              <a:rPr lang="en-US" sz="1200" b="1">
                <a:solidFill>
                  <a:schemeClr val="tx1"/>
                </a:solidFill>
                <a:latin typeface="Gilroy" panose="00000500000000000000"/>
                <a:ea typeface="Lato" panose="020F0502020204030203" pitchFamily="34" charset="0"/>
                <a:cs typeface="Lato" panose="020F0502020204030203" pitchFamily="34" charset="0"/>
              </a:rPr>
              <a:t>reflect an adjusted NOI </a:t>
            </a:r>
            <a:r>
              <a:rPr lang="en-US" sz="1200">
                <a:solidFill>
                  <a:schemeClr val="tx1"/>
                </a:solidFill>
                <a:latin typeface="Gilroy" panose="00000500000000000000"/>
                <a:ea typeface="Lato" panose="020F0502020204030203" pitchFamily="34" charset="0"/>
                <a:cs typeface="Lato" panose="020F0502020204030203" pitchFamily="34" charset="0"/>
              </a:rPr>
              <a:t>factoring in a bad debt assumption of 2% H2 2025 – H1 2026 and 5% thereafter</a:t>
            </a:r>
          </a:p>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Projections below reflect Forecast Manager (FM) book </a:t>
            </a:r>
            <a:r>
              <a:rPr lang="en-US" sz="1200">
                <a:solidFill>
                  <a:schemeClr val="tx1"/>
                </a:solidFill>
                <a:latin typeface="Gilroy" panose="00000500000000000000"/>
                <a:ea typeface="Lato" panose="020F0502020204030203" pitchFamily="34" charset="0"/>
                <a:cs typeface="Lato" panose="020F0502020204030203" pitchFamily="34" charset="0"/>
              </a:rPr>
              <a:t>closed in July 2025</a:t>
            </a:r>
          </a:p>
        </p:txBody>
      </p:sp>
      <p:cxnSp>
        <p:nvCxnSpPr>
          <p:cNvPr id="7" name="Straight Connector 6">
            <a:extLst>
              <a:ext uri="{FF2B5EF4-FFF2-40B4-BE49-F238E27FC236}">
                <a16:creationId xmlns:a16="http://schemas.microsoft.com/office/drawing/2014/main" id="{11091792-DCC7-E873-345F-DD87D87816C9}"/>
              </a:ext>
            </a:extLst>
          </p:cNvPr>
          <p:cNvCxnSpPr>
            <a:cxnSpLocks/>
          </p:cNvCxnSpPr>
          <p:nvPr/>
        </p:nvCxnSpPr>
        <p:spPr>
          <a:xfrm>
            <a:off x="6031523" y="2149747"/>
            <a:ext cx="0" cy="425105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14" name="Chart 13">
            <a:extLst>
              <a:ext uri="{FF2B5EF4-FFF2-40B4-BE49-F238E27FC236}">
                <a16:creationId xmlns:a16="http://schemas.microsoft.com/office/drawing/2014/main" id="{BFE589FC-8B90-4844-8341-510FD507272C}"/>
              </a:ext>
            </a:extLst>
          </p:cNvPr>
          <p:cNvGraphicFramePr>
            <a:graphicFrameLocks/>
          </p:cNvGraphicFramePr>
          <p:nvPr>
            <p:extLst>
              <p:ext uri="{D42A27DB-BD31-4B8C-83A1-F6EECF244321}">
                <p14:modId xmlns:p14="http://schemas.microsoft.com/office/powerpoint/2010/main" val="30938711"/>
              </p:ext>
            </p:extLst>
          </p:nvPr>
        </p:nvGraphicFramePr>
        <p:xfrm>
          <a:off x="6174654" y="4364022"/>
          <a:ext cx="5270555" cy="19074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a:extLst>
              <a:ext uri="{FF2B5EF4-FFF2-40B4-BE49-F238E27FC236}">
                <a16:creationId xmlns:a16="http://schemas.microsoft.com/office/drawing/2014/main" id="{14E6B1EC-4244-4EE1-9E19-D244250E2D3B}"/>
              </a:ext>
            </a:extLst>
          </p:cNvPr>
          <p:cNvGraphicFramePr>
            <a:graphicFrameLocks/>
          </p:cNvGraphicFramePr>
          <p:nvPr>
            <p:extLst>
              <p:ext uri="{D42A27DB-BD31-4B8C-83A1-F6EECF244321}">
                <p14:modId xmlns:p14="http://schemas.microsoft.com/office/powerpoint/2010/main" val="397147428"/>
              </p:ext>
            </p:extLst>
          </p:nvPr>
        </p:nvGraphicFramePr>
        <p:xfrm>
          <a:off x="6174654" y="2372871"/>
          <a:ext cx="5267090" cy="19024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Chart 19">
            <a:extLst>
              <a:ext uri="{FF2B5EF4-FFF2-40B4-BE49-F238E27FC236}">
                <a16:creationId xmlns:a16="http://schemas.microsoft.com/office/drawing/2014/main" id="{7EEFA469-CA8C-46F9-BFA8-A1ED582F8852}"/>
              </a:ext>
            </a:extLst>
          </p:cNvPr>
          <p:cNvGraphicFramePr>
            <a:graphicFrameLocks/>
          </p:cNvGraphicFramePr>
          <p:nvPr>
            <p:extLst>
              <p:ext uri="{D42A27DB-BD31-4B8C-83A1-F6EECF244321}">
                <p14:modId xmlns:p14="http://schemas.microsoft.com/office/powerpoint/2010/main" val="330909372"/>
              </p:ext>
            </p:extLst>
          </p:nvPr>
        </p:nvGraphicFramePr>
        <p:xfrm>
          <a:off x="750421" y="2368689"/>
          <a:ext cx="5254663" cy="394105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2117738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2F327F8D-C07C-1686-2A57-472811EAFF7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935E69-8D23-B0DA-EE18-3DE5B157ECB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9DC7C9A8-58AF-9151-EC7E-14AFF1DA551D}"/>
              </a:ext>
            </a:extLst>
          </p:cNvPr>
          <p:cNvSpPr>
            <a:spLocks noGrp="1"/>
          </p:cNvSpPr>
          <p:nvPr>
            <p:ph type="title"/>
          </p:nvPr>
        </p:nvSpPr>
        <p:spPr/>
        <p:txBody>
          <a:bodyPr/>
          <a:lstStyle/>
          <a:p>
            <a:r>
              <a:rPr lang="it-IT"/>
              <a:t>Fund Forecast </a:t>
            </a:r>
            <a:r>
              <a:rPr lang="it-IT" b="0"/>
              <a:t>| Capex, TI &amp; LC Trends ($M)</a:t>
            </a:r>
            <a:endParaRPr lang="en-US" b="0"/>
          </a:p>
        </p:txBody>
      </p:sp>
      <p:sp>
        <p:nvSpPr>
          <p:cNvPr id="2" name="Rectangle 1">
            <a:extLst>
              <a:ext uri="{FF2B5EF4-FFF2-40B4-BE49-F238E27FC236}">
                <a16:creationId xmlns:a16="http://schemas.microsoft.com/office/drawing/2014/main" id="{847557D9-999B-399D-591E-A884CA908E86}"/>
              </a:ext>
            </a:extLst>
          </p:cNvPr>
          <p:cNvSpPr/>
          <p:nvPr/>
        </p:nvSpPr>
        <p:spPr>
          <a:xfrm>
            <a:off x="762554" y="1243455"/>
            <a:ext cx="182880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Arial" panose="020B0604020202020204" pitchFamily="34" charset="0"/>
              </a:rPr>
              <a:t>Key Takeaways</a:t>
            </a:r>
          </a:p>
        </p:txBody>
      </p:sp>
      <p:grpSp>
        <p:nvGrpSpPr>
          <p:cNvPr id="3" name="Group 2">
            <a:extLst>
              <a:ext uri="{FF2B5EF4-FFF2-40B4-BE49-F238E27FC236}">
                <a16:creationId xmlns:a16="http://schemas.microsoft.com/office/drawing/2014/main" id="{238C2302-195E-E895-435C-398A6D4440B1}"/>
              </a:ext>
            </a:extLst>
          </p:cNvPr>
          <p:cNvGrpSpPr/>
          <p:nvPr/>
        </p:nvGrpSpPr>
        <p:grpSpPr>
          <a:xfrm>
            <a:off x="2674518" y="1379314"/>
            <a:ext cx="457200" cy="457200"/>
            <a:chOff x="9083708" y="2404703"/>
            <a:chExt cx="615673" cy="594359"/>
          </a:xfrm>
        </p:grpSpPr>
        <p:sp>
          <p:nvSpPr>
            <p:cNvPr id="6" name="Oval 5">
              <a:extLst>
                <a:ext uri="{FF2B5EF4-FFF2-40B4-BE49-F238E27FC236}">
                  <a16:creationId xmlns:a16="http://schemas.microsoft.com/office/drawing/2014/main" id="{614E744C-1667-4C96-031B-1A5DF81F9AA3}"/>
                </a:ext>
              </a:extLst>
            </p:cNvPr>
            <p:cNvSpPr/>
            <p:nvPr/>
          </p:nvSpPr>
          <p:spPr>
            <a:xfrm>
              <a:off x="9083708" y="2404703"/>
              <a:ext cx="615673"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Gilroy" panose="00000500000000000000"/>
                <a:ea typeface="+mn-ea"/>
                <a:cs typeface="+mn-cs"/>
              </a:endParaRPr>
            </a:p>
          </p:txBody>
        </p:sp>
        <p:sp>
          <p:nvSpPr>
            <p:cNvPr id="12" name="Arrow: Chevron 11">
              <a:extLst>
                <a:ext uri="{FF2B5EF4-FFF2-40B4-BE49-F238E27FC236}">
                  <a16:creationId xmlns:a16="http://schemas.microsoft.com/office/drawing/2014/main" id="{CB0418E4-5324-9880-315F-B2127B19A54E}"/>
                </a:ext>
              </a:extLst>
            </p:cNvPr>
            <p:cNvSpPr/>
            <p:nvPr/>
          </p:nvSpPr>
          <p:spPr>
            <a:xfrm>
              <a:off x="9177306" y="2512290"/>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black"/>
                </a:solidFill>
                <a:effectLst/>
                <a:uLnTx/>
                <a:uFillTx/>
                <a:latin typeface="Gilroy" panose="00000500000000000000"/>
                <a:ea typeface="+mn-ea"/>
                <a:cs typeface="+mn-cs"/>
              </a:endParaRPr>
            </a:p>
          </p:txBody>
        </p:sp>
        <p:sp>
          <p:nvSpPr>
            <p:cNvPr id="14" name="Arrow: Chevron 13">
              <a:extLst>
                <a:ext uri="{FF2B5EF4-FFF2-40B4-BE49-F238E27FC236}">
                  <a16:creationId xmlns:a16="http://schemas.microsoft.com/office/drawing/2014/main" id="{87345B71-A3E8-F475-ADC7-AB0D45D79043}"/>
                </a:ext>
              </a:extLst>
            </p:cNvPr>
            <p:cNvSpPr/>
            <p:nvPr/>
          </p:nvSpPr>
          <p:spPr>
            <a:xfrm>
              <a:off x="9363637" y="2512290"/>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black"/>
                </a:solidFill>
                <a:effectLst/>
                <a:uLnTx/>
                <a:uFillTx/>
                <a:latin typeface="Gilroy" panose="00000500000000000000"/>
                <a:ea typeface="+mn-ea"/>
                <a:cs typeface="+mn-cs"/>
              </a:endParaRPr>
            </a:p>
          </p:txBody>
        </p:sp>
      </p:grpSp>
      <p:sp>
        <p:nvSpPr>
          <p:cNvPr id="15" name="Rectangle 14">
            <a:extLst>
              <a:ext uri="{FF2B5EF4-FFF2-40B4-BE49-F238E27FC236}">
                <a16:creationId xmlns:a16="http://schemas.microsoft.com/office/drawing/2014/main" id="{85F30D70-26E3-0AD6-39C8-EB7BE5DBAF0E}"/>
              </a:ext>
            </a:extLst>
          </p:cNvPr>
          <p:cNvSpPr/>
          <p:nvPr/>
        </p:nvSpPr>
        <p:spPr>
          <a:xfrm>
            <a:off x="3214882" y="1242154"/>
            <a:ext cx="8211389" cy="731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1200"/>
              </a:spcBef>
              <a:buFont typeface="Arial" panose="020B0604020202020204" pitchFamily="34" charset="0"/>
              <a:buChar char="•"/>
            </a:pPr>
            <a:r>
              <a:rPr lang="en-US" sz="1400" b="1" err="1">
                <a:solidFill>
                  <a:schemeClr val="tx1"/>
                </a:solidFill>
                <a:latin typeface="Gilroy" panose="00000500000000000000"/>
                <a:cs typeface="Arial" panose="020B0604020202020204" pitchFamily="34" charset="0"/>
              </a:rPr>
              <a:t>CapEx</a:t>
            </a:r>
            <a:r>
              <a:rPr lang="en-US" sz="1400" b="1">
                <a:solidFill>
                  <a:schemeClr val="tx1"/>
                </a:solidFill>
                <a:latin typeface="Gilroy" panose="00000500000000000000"/>
                <a:cs typeface="Arial" panose="020B0604020202020204" pitchFamily="34" charset="0"/>
              </a:rPr>
              <a:t> fluctuates over time</a:t>
            </a:r>
            <a:r>
              <a:rPr lang="en-US" sz="1400">
                <a:solidFill>
                  <a:schemeClr val="tx1"/>
                </a:solidFill>
                <a:latin typeface="Gilroy" panose="00000500000000000000"/>
                <a:cs typeface="Arial" panose="020B0604020202020204" pitchFamily="34" charset="0"/>
              </a:rPr>
              <a:t>, with it peaking in 2026 at $8.7M</a:t>
            </a:r>
          </a:p>
          <a:p>
            <a:pPr marL="171450" indent="-171450">
              <a:spcBef>
                <a:spcPts val="1200"/>
              </a:spcBef>
              <a:buFont typeface="Arial" panose="020B0604020202020204" pitchFamily="34" charset="0"/>
              <a:buChar char="•"/>
            </a:pPr>
            <a:r>
              <a:rPr lang="en-US" sz="1400" b="1">
                <a:solidFill>
                  <a:schemeClr val="tx1"/>
                </a:solidFill>
                <a:latin typeface="Gilroy" panose="00000500000000000000"/>
                <a:cs typeface="Arial" panose="020B0604020202020204" pitchFamily="34" charset="0"/>
              </a:rPr>
              <a:t>Accumulated </a:t>
            </a:r>
            <a:r>
              <a:rPr lang="en-US" sz="1400" b="1" err="1">
                <a:solidFill>
                  <a:schemeClr val="tx1"/>
                </a:solidFill>
                <a:latin typeface="Gilroy" panose="00000500000000000000"/>
                <a:cs typeface="Arial" panose="020B0604020202020204" pitchFamily="34" charset="0"/>
              </a:rPr>
              <a:t>CapEx</a:t>
            </a:r>
            <a:r>
              <a:rPr lang="en-US" sz="1400" b="1">
                <a:solidFill>
                  <a:schemeClr val="tx1"/>
                </a:solidFill>
                <a:latin typeface="Gilroy" panose="00000500000000000000"/>
                <a:cs typeface="Arial" panose="020B0604020202020204" pitchFamily="34" charset="0"/>
              </a:rPr>
              <a:t> and TI/LC reach ~$93.3M </a:t>
            </a:r>
            <a:r>
              <a:rPr lang="en-US" sz="1400">
                <a:solidFill>
                  <a:schemeClr val="tx1"/>
                </a:solidFill>
                <a:latin typeface="Gilroy" panose="00000500000000000000"/>
                <a:cs typeface="Arial" panose="020B0604020202020204" pitchFamily="34" charset="0"/>
              </a:rPr>
              <a:t>for the fund by the end of 2027</a:t>
            </a:r>
          </a:p>
        </p:txBody>
      </p:sp>
      <p:cxnSp>
        <p:nvCxnSpPr>
          <p:cNvPr id="20" name="Straight Connector 19">
            <a:extLst>
              <a:ext uri="{FF2B5EF4-FFF2-40B4-BE49-F238E27FC236}">
                <a16:creationId xmlns:a16="http://schemas.microsoft.com/office/drawing/2014/main" id="{194B6EB8-EE3A-EE9A-30AF-05C442B5290E}"/>
              </a:ext>
            </a:extLst>
          </p:cNvPr>
          <p:cNvCxnSpPr>
            <a:cxnSpLocks/>
          </p:cNvCxnSpPr>
          <p:nvPr/>
        </p:nvCxnSpPr>
        <p:spPr>
          <a:xfrm>
            <a:off x="6031523" y="2149747"/>
            <a:ext cx="0" cy="425105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5" name="Chart 4">
            <a:extLst>
              <a:ext uri="{FF2B5EF4-FFF2-40B4-BE49-F238E27FC236}">
                <a16:creationId xmlns:a16="http://schemas.microsoft.com/office/drawing/2014/main" id="{41597460-30AA-4A7C-9A1D-71C8BCA43025}"/>
              </a:ext>
            </a:extLst>
          </p:cNvPr>
          <p:cNvGraphicFramePr>
            <a:graphicFrameLocks/>
          </p:cNvGraphicFramePr>
          <p:nvPr>
            <p:extLst>
              <p:ext uri="{D42A27DB-BD31-4B8C-83A1-F6EECF244321}">
                <p14:modId xmlns:p14="http://schemas.microsoft.com/office/powerpoint/2010/main" val="3909417270"/>
              </p:ext>
            </p:extLst>
          </p:nvPr>
        </p:nvGraphicFramePr>
        <p:xfrm>
          <a:off x="521493" y="4264667"/>
          <a:ext cx="5373444" cy="23059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EDABA52E-D6B6-47EB-9B8F-FEC0327B448F}"/>
              </a:ext>
            </a:extLst>
          </p:cNvPr>
          <p:cNvGraphicFramePr>
            <a:graphicFrameLocks/>
          </p:cNvGraphicFramePr>
          <p:nvPr>
            <p:extLst>
              <p:ext uri="{D42A27DB-BD31-4B8C-83A1-F6EECF244321}">
                <p14:modId xmlns:p14="http://schemas.microsoft.com/office/powerpoint/2010/main" val="1933465372"/>
              </p:ext>
            </p:extLst>
          </p:nvPr>
        </p:nvGraphicFramePr>
        <p:xfrm>
          <a:off x="540543" y="2089237"/>
          <a:ext cx="5354394" cy="228499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DBFC2458-F162-4A2C-B09C-04C505704427}"/>
              </a:ext>
            </a:extLst>
          </p:cNvPr>
          <p:cNvGraphicFramePr>
            <a:graphicFrameLocks/>
          </p:cNvGraphicFramePr>
          <p:nvPr>
            <p:extLst>
              <p:ext uri="{D42A27DB-BD31-4B8C-83A1-F6EECF244321}">
                <p14:modId xmlns:p14="http://schemas.microsoft.com/office/powerpoint/2010/main" val="3598981887"/>
              </p:ext>
            </p:extLst>
          </p:nvPr>
        </p:nvGraphicFramePr>
        <p:xfrm>
          <a:off x="6107438" y="2089237"/>
          <a:ext cx="5363919" cy="228443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hart 17">
            <a:extLst>
              <a:ext uri="{FF2B5EF4-FFF2-40B4-BE49-F238E27FC236}">
                <a16:creationId xmlns:a16="http://schemas.microsoft.com/office/drawing/2014/main" id="{06ADB63C-E403-4089-A779-9841F16E7FEB}"/>
              </a:ext>
            </a:extLst>
          </p:cNvPr>
          <p:cNvGraphicFramePr>
            <a:graphicFrameLocks/>
          </p:cNvGraphicFramePr>
          <p:nvPr>
            <p:extLst>
              <p:ext uri="{D42A27DB-BD31-4B8C-83A1-F6EECF244321}">
                <p14:modId xmlns:p14="http://schemas.microsoft.com/office/powerpoint/2010/main" val="3604684234"/>
              </p:ext>
            </p:extLst>
          </p:nvPr>
        </p:nvGraphicFramePr>
        <p:xfrm>
          <a:off x="6206602" y="4257523"/>
          <a:ext cx="5363919" cy="227490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908613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1A882-3D1B-4DAB-13EB-75786096853F}"/>
            </a:ext>
          </a:extLst>
        </p:cNvPr>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A9BA625C-243D-256F-999E-074EEA03F092}"/>
              </a:ext>
            </a:extLst>
          </p:cNvPr>
          <p:cNvCxnSpPr>
            <a:cxnSpLocks/>
          </p:cNvCxnSpPr>
          <p:nvPr/>
        </p:nvCxnSpPr>
        <p:spPr>
          <a:xfrm flipV="1">
            <a:off x="4281590" y="1572937"/>
            <a:ext cx="0" cy="4287008"/>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4" name="TextBox 133">
            <a:extLst>
              <a:ext uri="{FF2B5EF4-FFF2-40B4-BE49-F238E27FC236}">
                <a16:creationId xmlns:a16="http://schemas.microsoft.com/office/drawing/2014/main" id="{FE6E4936-4BC6-0AAA-5891-B5CA669E57B5}"/>
              </a:ext>
            </a:extLst>
          </p:cNvPr>
          <p:cNvSpPr txBox="1"/>
          <p:nvPr/>
        </p:nvSpPr>
        <p:spPr>
          <a:xfrm>
            <a:off x="7711340" y="6561332"/>
            <a:ext cx="1943719" cy="253916"/>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050">
                <a:solidFill>
                  <a:srgbClr val="FF0000"/>
                </a:solidFill>
              </a:rPr>
              <a:t>We are here – July ‘25</a:t>
            </a:r>
          </a:p>
        </p:txBody>
      </p:sp>
      <p:cxnSp>
        <p:nvCxnSpPr>
          <p:cNvPr id="34" name="Straight Arrow Connector 33">
            <a:extLst>
              <a:ext uri="{FF2B5EF4-FFF2-40B4-BE49-F238E27FC236}">
                <a16:creationId xmlns:a16="http://schemas.microsoft.com/office/drawing/2014/main" id="{4406A6CA-7644-8FBB-F2CF-18ACA168D3B7}"/>
              </a:ext>
            </a:extLst>
          </p:cNvPr>
          <p:cNvCxnSpPr>
            <a:cxnSpLocks/>
          </p:cNvCxnSpPr>
          <p:nvPr/>
        </p:nvCxnSpPr>
        <p:spPr>
          <a:xfrm flipV="1">
            <a:off x="3790659" y="5678424"/>
            <a:ext cx="3393440" cy="3841"/>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33" name="Title 32">
            <a:extLst>
              <a:ext uri="{FF2B5EF4-FFF2-40B4-BE49-F238E27FC236}">
                <a16:creationId xmlns:a16="http://schemas.microsoft.com/office/drawing/2014/main" id="{9C672375-9E3E-069A-39FD-A4F5F2AFD8BB}"/>
              </a:ext>
            </a:extLst>
          </p:cNvPr>
          <p:cNvSpPr>
            <a:spLocks noGrp="1"/>
          </p:cNvSpPr>
          <p:nvPr>
            <p:ph type="title"/>
          </p:nvPr>
        </p:nvSpPr>
        <p:spPr/>
        <p:txBody>
          <a:bodyPr/>
          <a:lstStyle/>
          <a:p>
            <a:r>
              <a:rPr lang="en-US"/>
              <a:t>Loan &amp; Hedging Maturities</a:t>
            </a:r>
          </a:p>
        </p:txBody>
      </p:sp>
      <p:cxnSp>
        <p:nvCxnSpPr>
          <p:cNvPr id="11" name="Straight Arrow Connector 10">
            <a:extLst>
              <a:ext uri="{FF2B5EF4-FFF2-40B4-BE49-F238E27FC236}">
                <a16:creationId xmlns:a16="http://schemas.microsoft.com/office/drawing/2014/main" id="{5E832E8D-C7BA-6D79-2A0F-E1132F9F55F5}"/>
              </a:ext>
            </a:extLst>
          </p:cNvPr>
          <p:cNvCxnSpPr>
            <a:cxnSpLocks/>
          </p:cNvCxnSpPr>
          <p:nvPr/>
        </p:nvCxnSpPr>
        <p:spPr>
          <a:xfrm>
            <a:off x="3488974" y="6001870"/>
            <a:ext cx="7955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240323-A528-5081-DBA2-DC8A1F5B2585}"/>
              </a:ext>
            </a:extLst>
          </p:cNvPr>
          <p:cNvCxnSpPr>
            <a:cxnSpLocks/>
          </p:cNvCxnSpPr>
          <p:nvPr/>
        </p:nvCxnSpPr>
        <p:spPr>
          <a:xfrm>
            <a:off x="4267606" y="5129784"/>
            <a:ext cx="6033802"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9A64614F-53EB-8736-7930-E33B84F050CE}"/>
              </a:ext>
            </a:extLst>
          </p:cNvPr>
          <p:cNvSpPr txBox="1"/>
          <p:nvPr/>
        </p:nvSpPr>
        <p:spPr>
          <a:xfrm>
            <a:off x="3957335" y="6045000"/>
            <a:ext cx="541175" cy="43088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Dec ‘21</a:t>
            </a:r>
          </a:p>
        </p:txBody>
      </p:sp>
      <p:sp>
        <p:nvSpPr>
          <p:cNvPr id="18" name="TextBox 17">
            <a:extLst>
              <a:ext uri="{FF2B5EF4-FFF2-40B4-BE49-F238E27FC236}">
                <a16:creationId xmlns:a16="http://schemas.microsoft.com/office/drawing/2014/main" id="{EB262CF6-18AA-7FDA-5E30-645095A992E3}"/>
              </a:ext>
            </a:extLst>
          </p:cNvPr>
          <p:cNvSpPr txBox="1"/>
          <p:nvPr/>
        </p:nvSpPr>
        <p:spPr>
          <a:xfrm>
            <a:off x="5039219" y="6044998"/>
            <a:ext cx="541175" cy="43088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Dec ‘22</a:t>
            </a:r>
          </a:p>
        </p:txBody>
      </p:sp>
      <p:sp>
        <p:nvSpPr>
          <p:cNvPr id="19" name="TextBox 18">
            <a:extLst>
              <a:ext uri="{FF2B5EF4-FFF2-40B4-BE49-F238E27FC236}">
                <a16:creationId xmlns:a16="http://schemas.microsoft.com/office/drawing/2014/main" id="{14790B7E-B288-62A0-72D1-5FE5DC0B4F44}"/>
              </a:ext>
            </a:extLst>
          </p:cNvPr>
          <p:cNvSpPr txBox="1"/>
          <p:nvPr/>
        </p:nvSpPr>
        <p:spPr>
          <a:xfrm>
            <a:off x="6236461" y="6044999"/>
            <a:ext cx="541175" cy="430887"/>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Dec ‘23</a:t>
            </a:r>
          </a:p>
        </p:txBody>
      </p:sp>
      <p:sp>
        <p:nvSpPr>
          <p:cNvPr id="20" name="TextBox 19">
            <a:extLst>
              <a:ext uri="{FF2B5EF4-FFF2-40B4-BE49-F238E27FC236}">
                <a16:creationId xmlns:a16="http://schemas.microsoft.com/office/drawing/2014/main" id="{E23DDFF8-10AF-EC4D-023F-AEE83F40E237}"/>
              </a:ext>
            </a:extLst>
          </p:cNvPr>
          <p:cNvSpPr txBox="1"/>
          <p:nvPr/>
        </p:nvSpPr>
        <p:spPr>
          <a:xfrm>
            <a:off x="7326771" y="6045000"/>
            <a:ext cx="541175" cy="43088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Dec ‘24</a:t>
            </a:r>
          </a:p>
        </p:txBody>
      </p:sp>
      <p:sp>
        <p:nvSpPr>
          <p:cNvPr id="25" name="TextBox 24">
            <a:extLst>
              <a:ext uri="{FF2B5EF4-FFF2-40B4-BE49-F238E27FC236}">
                <a16:creationId xmlns:a16="http://schemas.microsoft.com/office/drawing/2014/main" id="{02478886-240C-CA59-EC02-6EFEB4676EB7}"/>
              </a:ext>
            </a:extLst>
          </p:cNvPr>
          <p:cNvSpPr txBox="1"/>
          <p:nvPr/>
        </p:nvSpPr>
        <p:spPr>
          <a:xfrm>
            <a:off x="8533529" y="6045000"/>
            <a:ext cx="541175" cy="43088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Dec ‘25</a:t>
            </a:r>
          </a:p>
        </p:txBody>
      </p:sp>
      <p:sp>
        <p:nvSpPr>
          <p:cNvPr id="26" name="TextBox 25">
            <a:extLst>
              <a:ext uri="{FF2B5EF4-FFF2-40B4-BE49-F238E27FC236}">
                <a16:creationId xmlns:a16="http://schemas.microsoft.com/office/drawing/2014/main" id="{CCAEB340-F7B8-B488-ED7D-4C2058DEB1E0}"/>
              </a:ext>
            </a:extLst>
          </p:cNvPr>
          <p:cNvSpPr txBox="1"/>
          <p:nvPr/>
        </p:nvSpPr>
        <p:spPr>
          <a:xfrm>
            <a:off x="9702965" y="6044998"/>
            <a:ext cx="541175" cy="43088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Dec ‘26</a:t>
            </a:r>
          </a:p>
        </p:txBody>
      </p:sp>
      <p:sp>
        <p:nvSpPr>
          <p:cNvPr id="27" name="TextBox 26">
            <a:extLst>
              <a:ext uri="{FF2B5EF4-FFF2-40B4-BE49-F238E27FC236}">
                <a16:creationId xmlns:a16="http://schemas.microsoft.com/office/drawing/2014/main" id="{DADC0F80-61E7-548A-859B-59E515506B65}"/>
              </a:ext>
            </a:extLst>
          </p:cNvPr>
          <p:cNvSpPr txBox="1"/>
          <p:nvPr/>
        </p:nvSpPr>
        <p:spPr>
          <a:xfrm>
            <a:off x="10840765" y="6044999"/>
            <a:ext cx="541175" cy="43088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Dec ‘27</a:t>
            </a:r>
          </a:p>
        </p:txBody>
      </p:sp>
      <p:sp>
        <p:nvSpPr>
          <p:cNvPr id="32" name="TextBox 31">
            <a:extLst>
              <a:ext uri="{FF2B5EF4-FFF2-40B4-BE49-F238E27FC236}">
                <a16:creationId xmlns:a16="http://schemas.microsoft.com/office/drawing/2014/main" id="{9CC91394-AC32-A9A5-0A39-4A6B6B9DF432}"/>
              </a:ext>
            </a:extLst>
          </p:cNvPr>
          <p:cNvSpPr txBox="1"/>
          <p:nvPr/>
        </p:nvSpPr>
        <p:spPr>
          <a:xfrm>
            <a:off x="1280159" y="5547362"/>
            <a:ext cx="91440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1050" b="1"/>
              <a:t>Revolver</a:t>
            </a:r>
          </a:p>
        </p:txBody>
      </p:sp>
      <p:cxnSp>
        <p:nvCxnSpPr>
          <p:cNvPr id="35" name="Straight Arrow Connector 34">
            <a:extLst>
              <a:ext uri="{FF2B5EF4-FFF2-40B4-BE49-F238E27FC236}">
                <a16:creationId xmlns:a16="http://schemas.microsoft.com/office/drawing/2014/main" id="{D2B8917B-7343-88C9-3000-80584B2F3D80}"/>
              </a:ext>
            </a:extLst>
          </p:cNvPr>
          <p:cNvCxnSpPr>
            <a:cxnSpLocks/>
          </p:cNvCxnSpPr>
          <p:nvPr/>
        </p:nvCxnSpPr>
        <p:spPr>
          <a:xfrm>
            <a:off x="4989177" y="4581144"/>
            <a:ext cx="5577840"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D4C0804E-C6FA-F9D7-9233-1BA8535CF14D}"/>
              </a:ext>
            </a:extLst>
          </p:cNvPr>
          <p:cNvSpPr txBox="1"/>
          <p:nvPr/>
        </p:nvSpPr>
        <p:spPr>
          <a:xfrm>
            <a:off x="1280160" y="4998722"/>
            <a:ext cx="91440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1050" b="1"/>
              <a:t>Term Loan A</a:t>
            </a:r>
          </a:p>
        </p:txBody>
      </p:sp>
      <p:sp>
        <p:nvSpPr>
          <p:cNvPr id="39" name="TextBox 38">
            <a:extLst>
              <a:ext uri="{FF2B5EF4-FFF2-40B4-BE49-F238E27FC236}">
                <a16:creationId xmlns:a16="http://schemas.microsoft.com/office/drawing/2014/main" id="{9D9F3C15-D8ED-D2CF-5600-741C6BC9B567}"/>
              </a:ext>
            </a:extLst>
          </p:cNvPr>
          <p:cNvSpPr txBox="1"/>
          <p:nvPr/>
        </p:nvSpPr>
        <p:spPr>
          <a:xfrm>
            <a:off x="1280159" y="4450082"/>
            <a:ext cx="91440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1050" b="1"/>
              <a:t>Term Loan B</a:t>
            </a:r>
          </a:p>
        </p:txBody>
      </p:sp>
      <p:sp>
        <p:nvSpPr>
          <p:cNvPr id="40" name="TextBox 39">
            <a:extLst>
              <a:ext uri="{FF2B5EF4-FFF2-40B4-BE49-F238E27FC236}">
                <a16:creationId xmlns:a16="http://schemas.microsoft.com/office/drawing/2014/main" id="{113A8E18-7A5A-A352-270A-5C2205513CA8}"/>
              </a:ext>
            </a:extLst>
          </p:cNvPr>
          <p:cNvSpPr txBox="1"/>
          <p:nvPr/>
        </p:nvSpPr>
        <p:spPr>
          <a:xfrm>
            <a:off x="1280160" y="2712722"/>
            <a:ext cx="82296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r>
              <a:rPr lang="en-US" sz="1050" b="1">
                <a:solidFill>
                  <a:schemeClr val="accent5"/>
                </a:solidFill>
              </a:rPr>
              <a:t>Swap</a:t>
            </a:r>
          </a:p>
        </p:txBody>
      </p:sp>
      <p:sp>
        <p:nvSpPr>
          <p:cNvPr id="41" name="TextBox 40">
            <a:extLst>
              <a:ext uri="{FF2B5EF4-FFF2-40B4-BE49-F238E27FC236}">
                <a16:creationId xmlns:a16="http://schemas.microsoft.com/office/drawing/2014/main" id="{B7C5145B-D81E-59F4-0925-4656143267D0}"/>
              </a:ext>
            </a:extLst>
          </p:cNvPr>
          <p:cNvSpPr txBox="1"/>
          <p:nvPr/>
        </p:nvSpPr>
        <p:spPr>
          <a:xfrm>
            <a:off x="1280160" y="1981202"/>
            <a:ext cx="82296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r>
              <a:rPr lang="en-US" sz="1050" b="1">
                <a:solidFill>
                  <a:schemeClr val="accent5"/>
                </a:solidFill>
              </a:rPr>
              <a:t>Cap</a:t>
            </a:r>
          </a:p>
        </p:txBody>
      </p:sp>
      <p:cxnSp>
        <p:nvCxnSpPr>
          <p:cNvPr id="44" name="Straight Arrow Connector 43">
            <a:extLst>
              <a:ext uri="{FF2B5EF4-FFF2-40B4-BE49-F238E27FC236}">
                <a16:creationId xmlns:a16="http://schemas.microsoft.com/office/drawing/2014/main" id="{FB2319C0-6F33-31B7-AEB3-2197F3F4DF37}"/>
              </a:ext>
            </a:extLst>
          </p:cNvPr>
          <p:cNvCxnSpPr>
            <a:cxnSpLocks/>
          </p:cNvCxnSpPr>
          <p:nvPr/>
        </p:nvCxnSpPr>
        <p:spPr>
          <a:xfrm>
            <a:off x="4799454" y="2840738"/>
            <a:ext cx="5246918" cy="26186"/>
          </a:xfrm>
          <a:prstGeom prst="straightConnector1">
            <a:avLst/>
          </a:prstGeom>
          <a:ln>
            <a:solidFill>
              <a:srgbClr val="2387BF"/>
            </a:solidFill>
            <a:tailEnd type="triangle"/>
          </a:ln>
        </p:spPr>
        <p:style>
          <a:lnRef idx="3">
            <a:schemeClr val="accent4"/>
          </a:lnRef>
          <a:fillRef idx="0">
            <a:schemeClr val="accent4"/>
          </a:fillRef>
          <a:effectRef idx="2">
            <a:schemeClr val="accent4"/>
          </a:effectRef>
          <a:fontRef idx="minor">
            <a:schemeClr val="tx1"/>
          </a:fontRef>
        </p:style>
      </p:cxnSp>
      <p:sp>
        <p:nvSpPr>
          <p:cNvPr id="46" name="TextBox 45">
            <a:extLst>
              <a:ext uri="{FF2B5EF4-FFF2-40B4-BE49-F238E27FC236}">
                <a16:creationId xmlns:a16="http://schemas.microsoft.com/office/drawing/2014/main" id="{DF904882-B0DB-2A57-570B-1D34D86D9540}"/>
              </a:ext>
            </a:extLst>
          </p:cNvPr>
          <p:cNvSpPr txBox="1"/>
          <p:nvPr/>
        </p:nvSpPr>
        <p:spPr>
          <a:xfrm>
            <a:off x="2103120" y="5547362"/>
            <a:ext cx="64008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t>$150M</a:t>
            </a:r>
          </a:p>
        </p:txBody>
      </p:sp>
      <p:sp>
        <p:nvSpPr>
          <p:cNvPr id="47" name="TextBox 46">
            <a:extLst>
              <a:ext uri="{FF2B5EF4-FFF2-40B4-BE49-F238E27FC236}">
                <a16:creationId xmlns:a16="http://schemas.microsoft.com/office/drawing/2014/main" id="{6BC71220-3326-7B52-5945-EF1259B24528}"/>
              </a:ext>
            </a:extLst>
          </p:cNvPr>
          <p:cNvSpPr txBox="1"/>
          <p:nvPr/>
        </p:nvSpPr>
        <p:spPr>
          <a:xfrm>
            <a:off x="2103120" y="4998722"/>
            <a:ext cx="64008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t>$104M</a:t>
            </a:r>
          </a:p>
        </p:txBody>
      </p:sp>
      <p:sp>
        <p:nvSpPr>
          <p:cNvPr id="48" name="TextBox 47">
            <a:extLst>
              <a:ext uri="{FF2B5EF4-FFF2-40B4-BE49-F238E27FC236}">
                <a16:creationId xmlns:a16="http://schemas.microsoft.com/office/drawing/2014/main" id="{A8A8535A-06CB-4390-04BD-054625A447D9}"/>
              </a:ext>
            </a:extLst>
          </p:cNvPr>
          <p:cNvSpPr txBox="1"/>
          <p:nvPr/>
        </p:nvSpPr>
        <p:spPr>
          <a:xfrm>
            <a:off x="2103120" y="4450082"/>
            <a:ext cx="64008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t>$267M</a:t>
            </a:r>
          </a:p>
        </p:txBody>
      </p:sp>
      <p:sp>
        <p:nvSpPr>
          <p:cNvPr id="49" name="TextBox 48">
            <a:extLst>
              <a:ext uri="{FF2B5EF4-FFF2-40B4-BE49-F238E27FC236}">
                <a16:creationId xmlns:a16="http://schemas.microsoft.com/office/drawing/2014/main" id="{70FDBCC7-E548-0E04-4AFB-92A41E92F4C0}"/>
              </a:ext>
            </a:extLst>
          </p:cNvPr>
          <p:cNvSpPr txBox="1"/>
          <p:nvPr/>
        </p:nvSpPr>
        <p:spPr>
          <a:xfrm>
            <a:off x="1874520" y="2712722"/>
            <a:ext cx="64008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5"/>
                </a:solidFill>
              </a:rPr>
              <a:t>$50M</a:t>
            </a:r>
          </a:p>
        </p:txBody>
      </p:sp>
      <p:sp>
        <p:nvSpPr>
          <p:cNvPr id="50" name="TextBox 49">
            <a:extLst>
              <a:ext uri="{FF2B5EF4-FFF2-40B4-BE49-F238E27FC236}">
                <a16:creationId xmlns:a16="http://schemas.microsoft.com/office/drawing/2014/main" id="{50EC5DCE-2FC5-4E72-6683-EAAA55511143}"/>
              </a:ext>
            </a:extLst>
          </p:cNvPr>
          <p:cNvSpPr txBox="1"/>
          <p:nvPr/>
        </p:nvSpPr>
        <p:spPr>
          <a:xfrm>
            <a:off x="1874520" y="1981202"/>
            <a:ext cx="64008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5"/>
                </a:solidFill>
              </a:rPr>
              <a:t>$140M</a:t>
            </a:r>
          </a:p>
        </p:txBody>
      </p:sp>
      <p:sp>
        <p:nvSpPr>
          <p:cNvPr id="51" name="TextBox 50">
            <a:extLst>
              <a:ext uri="{FF2B5EF4-FFF2-40B4-BE49-F238E27FC236}">
                <a16:creationId xmlns:a16="http://schemas.microsoft.com/office/drawing/2014/main" id="{DB9686C5-A5F5-68E8-A4E6-690318FFE8F1}"/>
              </a:ext>
            </a:extLst>
          </p:cNvPr>
          <p:cNvSpPr txBox="1"/>
          <p:nvPr/>
        </p:nvSpPr>
        <p:spPr>
          <a:xfrm>
            <a:off x="3544957" y="5550408"/>
            <a:ext cx="581999"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May ‘21</a:t>
            </a:r>
          </a:p>
        </p:txBody>
      </p:sp>
      <p:sp>
        <p:nvSpPr>
          <p:cNvPr id="53" name="TextBox 52">
            <a:extLst>
              <a:ext uri="{FF2B5EF4-FFF2-40B4-BE49-F238E27FC236}">
                <a16:creationId xmlns:a16="http://schemas.microsoft.com/office/drawing/2014/main" id="{E6DEA4CB-71C5-00C5-36EE-52591BD006D3}"/>
              </a:ext>
            </a:extLst>
          </p:cNvPr>
          <p:cNvSpPr txBox="1"/>
          <p:nvPr/>
        </p:nvSpPr>
        <p:spPr>
          <a:xfrm>
            <a:off x="4012115" y="500176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Dec ‘21</a:t>
            </a:r>
          </a:p>
        </p:txBody>
      </p:sp>
      <p:sp>
        <p:nvSpPr>
          <p:cNvPr id="55" name="TextBox 54">
            <a:extLst>
              <a:ext uri="{FF2B5EF4-FFF2-40B4-BE49-F238E27FC236}">
                <a16:creationId xmlns:a16="http://schemas.microsoft.com/office/drawing/2014/main" id="{8B4CFB61-4D11-6BB9-42BB-3461359256AD}"/>
              </a:ext>
            </a:extLst>
          </p:cNvPr>
          <p:cNvSpPr txBox="1"/>
          <p:nvPr/>
        </p:nvSpPr>
        <p:spPr>
          <a:xfrm>
            <a:off x="4842409" y="445312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Jun ‘22</a:t>
            </a:r>
          </a:p>
        </p:txBody>
      </p:sp>
      <p:sp>
        <p:nvSpPr>
          <p:cNvPr id="56" name="TextBox 55">
            <a:extLst>
              <a:ext uri="{FF2B5EF4-FFF2-40B4-BE49-F238E27FC236}">
                <a16:creationId xmlns:a16="http://schemas.microsoft.com/office/drawing/2014/main" id="{4A748C8F-E128-D5F9-A3F9-ED46BA4F365A}"/>
              </a:ext>
            </a:extLst>
          </p:cNvPr>
          <p:cNvSpPr txBox="1"/>
          <p:nvPr/>
        </p:nvSpPr>
        <p:spPr>
          <a:xfrm>
            <a:off x="10299026" y="445312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Jun ‘27</a:t>
            </a:r>
          </a:p>
        </p:txBody>
      </p:sp>
      <p:cxnSp>
        <p:nvCxnSpPr>
          <p:cNvPr id="59" name="Straight Connector 58">
            <a:extLst>
              <a:ext uri="{FF2B5EF4-FFF2-40B4-BE49-F238E27FC236}">
                <a16:creationId xmlns:a16="http://schemas.microsoft.com/office/drawing/2014/main" id="{F919F365-FACA-1079-15D5-29820F46E573}"/>
              </a:ext>
            </a:extLst>
          </p:cNvPr>
          <p:cNvCxnSpPr>
            <a:cxnSpLocks/>
          </p:cNvCxnSpPr>
          <p:nvPr/>
        </p:nvCxnSpPr>
        <p:spPr>
          <a:xfrm flipV="1">
            <a:off x="5334884" y="1572937"/>
            <a:ext cx="0" cy="4287006"/>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13DC8B6D-E1FA-E371-5A1B-8446577647D9}"/>
              </a:ext>
            </a:extLst>
          </p:cNvPr>
          <p:cNvCxnSpPr>
            <a:cxnSpLocks/>
          </p:cNvCxnSpPr>
          <p:nvPr/>
        </p:nvCxnSpPr>
        <p:spPr>
          <a:xfrm flipV="1">
            <a:off x="6504227" y="1572937"/>
            <a:ext cx="0" cy="4314394"/>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4E7EC12D-3026-4615-3D60-AF937BB38EAE}"/>
              </a:ext>
            </a:extLst>
          </p:cNvPr>
          <p:cNvCxnSpPr>
            <a:cxnSpLocks/>
          </p:cNvCxnSpPr>
          <p:nvPr/>
        </p:nvCxnSpPr>
        <p:spPr>
          <a:xfrm flipV="1">
            <a:off x="7596477" y="1572937"/>
            <a:ext cx="7878" cy="4314394"/>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E6939399-FD16-A578-2706-B2C4A901AB15}"/>
              </a:ext>
            </a:extLst>
          </p:cNvPr>
          <p:cNvCxnSpPr>
            <a:cxnSpLocks/>
          </p:cNvCxnSpPr>
          <p:nvPr/>
        </p:nvCxnSpPr>
        <p:spPr>
          <a:xfrm flipH="1" flipV="1">
            <a:off x="8788568" y="1619590"/>
            <a:ext cx="1543" cy="4240353"/>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55F0F96D-B109-31F2-6009-3A2BCFFD79BF}"/>
              </a:ext>
            </a:extLst>
          </p:cNvPr>
          <p:cNvCxnSpPr>
            <a:cxnSpLocks/>
          </p:cNvCxnSpPr>
          <p:nvPr/>
        </p:nvCxnSpPr>
        <p:spPr>
          <a:xfrm flipV="1">
            <a:off x="9955077" y="1644472"/>
            <a:ext cx="11479" cy="4215471"/>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Straight Connector 63">
            <a:extLst>
              <a:ext uri="{FF2B5EF4-FFF2-40B4-BE49-F238E27FC236}">
                <a16:creationId xmlns:a16="http://schemas.microsoft.com/office/drawing/2014/main" id="{981242D9-2F9A-0AF0-DD7B-EE25023FFE2D}"/>
              </a:ext>
            </a:extLst>
          </p:cNvPr>
          <p:cNvCxnSpPr>
            <a:cxnSpLocks/>
          </p:cNvCxnSpPr>
          <p:nvPr/>
        </p:nvCxnSpPr>
        <p:spPr>
          <a:xfrm flipH="1" flipV="1">
            <a:off x="11066741" y="1644472"/>
            <a:ext cx="15070" cy="4215471"/>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7" name="TextBox 66">
            <a:extLst>
              <a:ext uri="{FF2B5EF4-FFF2-40B4-BE49-F238E27FC236}">
                <a16:creationId xmlns:a16="http://schemas.microsoft.com/office/drawing/2014/main" id="{8B10B444-7D7F-70E4-AFC2-0D0467017A8B}"/>
              </a:ext>
            </a:extLst>
          </p:cNvPr>
          <p:cNvSpPr txBox="1"/>
          <p:nvPr/>
        </p:nvSpPr>
        <p:spPr>
          <a:xfrm>
            <a:off x="1280160" y="1615442"/>
            <a:ext cx="82296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r>
              <a:rPr lang="en-US" sz="1050" b="1">
                <a:solidFill>
                  <a:schemeClr val="accent3">
                    <a:lumMod val="75000"/>
                  </a:schemeClr>
                </a:solidFill>
              </a:rPr>
              <a:t>Floating</a:t>
            </a:r>
          </a:p>
        </p:txBody>
      </p:sp>
      <p:sp>
        <p:nvSpPr>
          <p:cNvPr id="68" name="TextBox 67">
            <a:extLst>
              <a:ext uri="{FF2B5EF4-FFF2-40B4-BE49-F238E27FC236}">
                <a16:creationId xmlns:a16="http://schemas.microsoft.com/office/drawing/2014/main" id="{038CDD3B-0EF5-0AEB-6852-CCC30C3479D2}"/>
              </a:ext>
            </a:extLst>
          </p:cNvPr>
          <p:cNvSpPr txBox="1"/>
          <p:nvPr/>
        </p:nvSpPr>
        <p:spPr>
          <a:xfrm>
            <a:off x="1874520" y="1615442"/>
            <a:ext cx="64008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3">
                    <a:lumMod val="75000"/>
                  </a:schemeClr>
                </a:solidFill>
              </a:rPr>
              <a:t>$11.5M</a:t>
            </a:r>
          </a:p>
        </p:txBody>
      </p:sp>
      <p:sp>
        <p:nvSpPr>
          <p:cNvPr id="133" name="Arrow: Up 132">
            <a:extLst>
              <a:ext uri="{FF2B5EF4-FFF2-40B4-BE49-F238E27FC236}">
                <a16:creationId xmlns:a16="http://schemas.microsoft.com/office/drawing/2014/main" id="{97EE4D7C-D793-457D-633F-5331E8D4AABE}"/>
              </a:ext>
            </a:extLst>
          </p:cNvPr>
          <p:cNvSpPr/>
          <p:nvPr/>
        </p:nvSpPr>
        <p:spPr>
          <a:xfrm>
            <a:off x="8346119" y="6054741"/>
            <a:ext cx="149287" cy="54864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37" name="Straight Connector 136">
            <a:extLst>
              <a:ext uri="{FF2B5EF4-FFF2-40B4-BE49-F238E27FC236}">
                <a16:creationId xmlns:a16="http://schemas.microsoft.com/office/drawing/2014/main" id="{6E0D1D21-75A7-A019-DCEE-D6C76175F763}"/>
              </a:ext>
            </a:extLst>
          </p:cNvPr>
          <p:cNvCxnSpPr>
            <a:cxnSpLocks/>
          </p:cNvCxnSpPr>
          <p:nvPr/>
        </p:nvCxnSpPr>
        <p:spPr>
          <a:xfrm flipV="1">
            <a:off x="8417154" y="1572937"/>
            <a:ext cx="8558" cy="4408511"/>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0" name="TextBox 139">
            <a:extLst>
              <a:ext uri="{FF2B5EF4-FFF2-40B4-BE49-F238E27FC236}">
                <a16:creationId xmlns:a16="http://schemas.microsoft.com/office/drawing/2014/main" id="{3C2F8DD4-B94F-8854-00F0-B33C7B16AA60}"/>
              </a:ext>
            </a:extLst>
          </p:cNvPr>
          <p:cNvSpPr txBox="1"/>
          <p:nvPr/>
        </p:nvSpPr>
        <p:spPr>
          <a:xfrm>
            <a:off x="2861397" y="4837034"/>
            <a:ext cx="709905" cy="577081"/>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050" b="1">
                <a:solidFill>
                  <a:srgbClr val="002060"/>
                </a:solidFill>
              </a:rPr>
              <a:t>Avg. of ~200bps spread</a:t>
            </a:r>
          </a:p>
        </p:txBody>
      </p:sp>
      <p:sp>
        <p:nvSpPr>
          <p:cNvPr id="143" name="TextBox 142">
            <a:extLst>
              <a:ext uri="{FF2B5EF4-FFF2-40B4-BE49-F238E27FC236}">
                <a16:creationId xmlns:a16="http://schemas.microsoft.com/office/drawing/2014/main" id="{1D9D0842-2768-77C2-45DB-4054F761C244}"/>
              </a:ext>
            </a:extLst>
          </p:cNvPr>
          <p:cNvSpPr txBox="1"/>
          <p:nvPr/>
        </p:nvSpPr>
        <p:spPr>
          <a:xfrm>
            <a:off x="2468880" y="2712722"/>
            <a:ext cx="1371600" cy="2560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5"/>
                </a:solidFill>
              </a:rPr>
              <a:t>2.92%</a:t>
            </a:r>
            <a:r>
              <a:rPr lang="en-US" sz="1050" b="1">
                <a:solidFill>
                  <a:schemeClr val="accent4"/>
                </a:solidFill>
              </a:rPr>
              <a:t> </a:t>
            </a:r>
            <a:r>
              <a:rPr lang="en-US" sz="1050" b="1">
                <a:solidFill>
                  <a:srgbClr val="002060"/>
                </a:solidFill>
              </a:rPr>
              <a:t>+ 2% </a:t>
            </a:r>
            <a:r>
              <a:rPr lang="en-US" sz="1050" b="1"/>
              <a:t>= 4.92%</a:t>
            </a:r>
          </a:p>
        </p:txBody>
      </p:sp>
      <p:sp>
        <p:nvSpPr>
          <p:cNvPr id="144" name="TextBox 143">
            <a:extLst>
              <a:ext uri="{FF2B5EF4-FFF2-40B4-BE49-F238E27FC236}">
                <a16:creationId xmlns:a16="http://schemas.microsoft.com/office/drawing/2014/main" id="{874C62BB-983B-494A-AAED-08AE94B24592}"/>
              </a:ext>
            </a:extLst>
          </p:cNvPr>
          <p:cNvSpPr txBox="1"/>
          <p:nvPr/>
        </p:nvSpPr>
        <p:spPr>
          <a:xfrm>
            <a:off x="2468880" y="1981202"/>
            <a:ext cx="1371600" cy="2560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5"/>
                </a:solidFill>
              </a:rPr>
              <a:t>3.0%</a:t>
            </a:r>
            <a:r>
              <a:rPr lang="en-US" sz="1050" b="1">
                <a:solidFill>
                  <a:schemeClr val="accent4"/>
                </a:solidFill>
              </a:rPr>
              <a:t> </a:t>
            </a:r>
            <a:r>
              <a:rPr lang="en-US" sz="1050" b="1">
                <a:solidFill>
                  <a:srgbClr val="002060"/>
                </a:solidFill>
              </a:rPr>
              <a:t>+ 2%</a:t>
            </a:r>
            <a:r>
              <a:rPr lang="en-US" sz="1050" b="1"/>
              <a:t> = 5%</a:t>
            </a:r>
          </a:p>
        </p:txBody>
      </p:sp>
      <p:sp>
        <p:nvSpPr>
          <p:cNvPr id="145" name="TextBox 144">
            <a:extLst>
              <a:ext uri="{FF2B5EF4-FFF2-40B4-BE49-F238E27FC236}">
                <a16:creationId xmlns:a16="http://schemas.microsoft.com/office/drawing/2014/main" id="{36F928AF-9D72-C176-4BC5-28B0EFEE8431}"/>
              </a:ext>
            </a:extLst>
          </p:cNvPr>
          <p:cNvSpPr txBox="1"/>
          <p:nvPr/>
        </p:nvSpPr>
        <p:spPr>
          <a:xfrm>
            <a:off x="2468880" y="1615442"/>
            <a:ext cx="1371600" cy="2560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3">
                    <a:lumMod val="75000"/>
                  </a:schemeClr>
                </a:solidFill>
              </a:rPr>
              <a:t>4.3%</a:t>
            </a:r>
            <a:r>
              <a:rPr lang="en-US" sz="1050" b="1">
                <a:solidFill>
                  <a:schemeClr val="accent4"/>
                </a:solidFill>
              </a:rPr>
              <a:t> </a:t>
            </a:r>
            <a:r>
              <a:rPr lang="en-US" sz="1050" b="1">
                <a:solidFill>
                  <a:srgbClr val="002060"/>
                </a:solidFill>
              </a:rPr>
              <a:t>+ 2%</a:t>
            </a:r>
            <a:r>
              <a:rPr lang="en-US" sz="1050" b="1"/>
              <a:t> = 6.3%</a:t>
            </a:r>
          </a:p>
        </p:txBody>
      </p:sp>
      <p:sp>
        <p:nvSpPr>
          <p:cNvPr id="157" name="Right Brace 156">
            <a:extLst>
              <a:ext uri="{FF2B5EF4-FFF2-40B4-BE49-F238E27FC236}">
                <a16:creationId xmlns:a16="http://schemas.microsoft.com/office/drawing/2014/main" id="{9FBD113C-29D0-D136-2D42-272B38C56650}"/>
              </a:ext>
            </a:extLst>
          </p:cNvPr>
          <p:cNvSpPr/>
          <p:nvPr/>
        </p:nvSpPr>
        <p:spPr>
          <a:xfrm>
            <a:off x="2710692" y="4511755"/>
            <a:ext cx="167641" cy="1188720"/>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3" name="TextBox 2">
            <a:extLst>
              <a:ext uri="{FF2B5EF4-FFF2-40B4-BE49-F238E27FC236}">
                <a16:creationId xmlns:a16="http://schemas.microsoft.com/office/drawing/2014/main" id="{B8321D2B-F5BC-C035-E41E-131067AA1CD4}"/>
              </a:ext>
            </a:extLst>
          </p:cNvPr>
          <p:cNvSpPr txBox="1"/>
          <p:nvPr/>
        </p:nvSpPr>
        <p:spPr>
          <a:xfrm>
            <a:off x="9811998" y="2712722"/>
            <a:ext cx="539609"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Dec ‘26</a:t>
            </a:r>
          </a:p>
        </p:txBody>
      </p:sp>
      <p:sp>
        <p:nvSpPr>
          <p:cNvPr id="4" name="TextBox 3">
            <a:extLst>
              <a:ext uri="{FF2B5EF4-FFF2-40B4-BE49-F238E27FC236}">
                <a16:creationId xmlns:a16="http://schemas.microsoft.com/office/drawing/2014/main" id="{F51A6517-E279-CF92-1806-B95248A24269}"/>
              </a:ext>
            </a:extLst>
          </p:cNvPr>
          <p:cNvSpPr txBox="1"/>
          <p:nvPr/>
        </p:nvSpPr>
        <p:spPr>
          <a:xfrm>
            <a:off x="1280160" y="2346962"/>
            <a:ext cx="82296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r>
              <a:rPr lang="en-US" sz="1050" b="1">
                <a:solidFill>
                  <a:schemeClr val="accent5"/>
                </a:solidFill>
              </a:rPr>
              <a:t>Swap</a:t>
            </a:r>
          </a:p>
        </p:txBody>
      </p:sp>
      <p:cxnSp>
        <p:nvCxnSpPr>
          <p:cNvPr id="5" name="Straight Arrow Connector 4">
            <a:extLst>
              <a:ext uri="{FF2B5EF4-FFF2-40B4-BE49-F238E27FC236}">
                <a16:creationId xmlns:a16="http://schemas.microsoft.com/office/drawing/2014/main" id="{61F1CE65-9BD5-2BD3-00BD-076A46CC2355}"/>
              </a:ext>
            </a:extLst>
          </p:cNvPr>
          <p:cNvCxnSpPr>
            <a:cxnSpLocks/>
          </p:cNvCxnSpPr>
          <p:nvPr/>
        </p:nvCxnSpPr>
        <p:spPr>
          <a:xfrm>
            <a:off x="4799454" y="2474978"/>
            <a:ext cx="5231389" cy="0"/>
          </a:xfrm>
          <a:prstGeom prst="straightConnector1">
            <a:avLst/>
          </a:prstGeom>
          <a:ln>
            <a:solidFill>
              <a:srgbClr val="2387BF"/>
            </a:solidFill>
            <a:tailEnd type="triangle"/>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A22620C1-5E43-29F3-DC86-EECF815E75FE}"/>
              </a:ext>
            </a:extLst>
          </p:cNvPr>
          <p:cNvSpPr txBox="1"/>
          <p:nvPr/>
        </p:nvSpPr>
        <p:spPr>
          <a:xfrm>
            <a:off x="1874520" y="2346962"/>
            <a:ext cx="64008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5"/>
                </a:solidFill>
              </a:rPr>
              <a:t>$150M</a:t>
            </a:r>
          </a:p>
        </p:txBody>
      </p:sp>
      <p:sp>
        <p:nvSpPr>
          <p:cNvPr id="7" name="TextBox 6">
            <a:extLst>
              <a:ext uri="{FF2B5EF4-FFF2-40B4-BE49-F238E27FC236}">
                <a16:creationId xmlns:a16="http://schemas.microsoft.com/office/drawing/2014/main" id="{EC2C1555-1A48-587D-035D-7E97C0D00414}"/>
              </a:ext>
            </a:extLst>
          </p:cNvPr>
          <p:cNvSpPr txBox="1"/>
          <p:nvPr/>
        </p:nvSpPr>
        <p:spPr>
          <a:xfrm>
            <a:off x="2468880" y="2346962"/>
            <a:ext cx="1371600" cy="2560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5"/>
                </a:solidFill>
              </a:rPr>
              <a:t>2.74%</a:t>
            </a:r>
            <a:r>
              <a:rPr lang="en-US" sz="1050" b="1">
                <a:solidFill>
                  <a:schemeClr val="accent4"/>
                </a:solidFill>
              </a:rPr>
              <a:t> </a:t>
            </a:r>
            <a:r>
              <a:rPr lang="en-US" sz="1050" b="1">
                <a:solidFill>
                  <a:srgbClr val="002060"/>
                </a:solidFill>
              </a:rPr>
              <a:t>+ 2% </a:t>
            </a:r>
            <a:r>
              <a:rPr lang="en-US" sz="1050" b="1"/>
              <a:t>= 4.74%</a:t>
            </a:r>
          </a:p>
        </p:txBody>
      </p:sp>
      <p:sp>
        <p:nvSpPr>
          <p:cNvPr id="8" name="TextBox 7">
            <a:extLst>
              <a:ext uri="{FF2B5EF4-FFF2-40B4-BE49-F238E27FC236}">
                <a16:creationId xmlns:a16="http://schemas.microsoft.com/office/drawing/2014/main" id="{D2713597-BA4E-D8A6-9028-D1872A612F1B}"/>
              </a:ext>
            </a:extLst>
          </p:cNvPr>
          <p:cNvSpPr txBox="1"/>
          <p:nvPr/>
        </p:nvSpPr>
        <p:spPr>
          <a:xfrm>
            <a:off x="9796469" y="2346962"/>
            <a:ext cx="539609"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Dec ‘26</a:t>
            </a:r>
          </a:p>
        </p:txBody>
      </p:sp>
      <p:sp>
        <p:nvSpPr>
          <p:cNvPr id="9" name="TextBox 8">
            <a:extLst>
              <a:ext uri="{FF2B5EF4-FFF2-40B4-BE49-F238E27FC236}">
                <a16:creationId xmlns:a16="http://schemas.microsoft.com/office/drawing/2014/main" id="{5129BC0C-1BFA-4F96-AB25-DFB0618ECB17}"/>
              </a:ext>
            </a:extLst>
          </p:cNvPr>
          <p:cNvSpPr txBox="1"/>
          <p:nvPr/>
        </p:nvSpPr>
        <p:spPr>
          <a:xfrm>
            <a:off x="4620630" y="2346962"/>
            <a:ext cx="581998"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May ‘22</a:t>
            </a:r>
          </a:p>
        </p:txBody>
      </p:sp>
      <p:sp>
        <p:nvSpPr>
          <p:cNvPr id="10" name="TextBox 9">
            <a:extLst>
              <a:ext uri="{FF2B5EF4-FFF2-40B4-BE49-F238E27FC236}">
                <a16:creationId xmlns:a16="http://schemas.microsoft.com/office/drawing/2014/main" id="{B36810DD-018E-0607-A3E2-1C4898A5A63C}"/>
              </a:ext>
            </a:extLst>
          </p:cNvPr>
          <p:cNvSpPr txBox="1"/>
          <p:nvPr/>
        </p:nvSpPr>
        <p:spPr>
          <a:xfrm>
            <a:off x="4735157" y="2712722"/>
            <a:ext cx="581998"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Jun ‘22</a:t>
            </a:r>
          </a:p>
        </p:txBody>
      </p:sp>
      <p:cxnSp>
        <p:nvCxnSpPr>
          <p:cNvPr id="57" name="Straight Connector 56">
            <a:extLst>
              <a:ext uri="{FF2B5EF4-FFF2-40B4-BE49-F238E27FC236}">
                <a16:creationId xmlns:a16="http://schemas.microsoft.com/office/drawing/2014/main" id="{B6C61EF4-BE4A-B4A0-18E2-34120AAC68C8}"/>
              </a:ext>
            </a:extLst>
          </p:cNvPr>
          <p:cNvCxnSpPr>
            <a:cxnSpLocks/>
          </p:cNvCxnSpPr>
          <p:nvPr/>
        </p:nvCxnSpPr>
        <p:spPr>
          <a:xfrm>
            <a:off x="3876372" y="1743458"/>
            <a:ext cx="5739431"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69" name="Straight Connector 68">
            <a:extLst>
              <a:ext uri="{FF2B5EF4-FFF2-40B4-BE49-F238E27FC236}">
                <a16:creationId xmlns:a16="http://schemas.microsoft.com/office/drawing/2014/main" id="{F5801AF4-8946-3037-7264-2EFEA9248703}"/>
              </a:ext>
            </a:extLst>
          </p:cNvPr>
          <p:cNvCxnSpPr>
            <a:cxnSpLocks/>
          </p:cNvCxnSpPr>
          <p:nvPr/>
        </p:nvCxnSpPr>
        <p:spPr>
          <a:xfrm>
            <a:off x="4389651" y="2109218"/>
            <a:ext cx="3657600" cy="613"/>
          </a:xfrm>
          <a:prstGeom prst="line">
            <a:avLst/>
          </a:prstGeom>
          <a:ln>
            <a:solidFill>
              <a:srgbClr val="2387BF"/>
            </a:solidFill>
          </a:ln>
        </p:spPr>
        <p:style>
          <a:lnRef idx="3">
            <a:schemeClr val="accent4"/>
          </a:lnRef>
          <a:fillRef idx="0">
            <a:schemeClr val="accent4"/>
          </a:fillRef>
          <a:effectRef idx="2">
            <a:schemeClr val="accent4"/>
          </a:effectRef>
          <a:fontRef idx="minor">
            <a:schemeClr val="tx1"/>
          </a:fontRef>
        </p:style>
      </p:cxnSp>
      <p:sp>
        <p:nvSpPr>
          <p:cNvPr id="65" name="TextBox 64">
            <a:extLst>
              <a:ext uri="{FF2B5EF4-FFF2-40B4-BE49-F238E27FC236}">
                <a16:creationId xmlns:a16="http://schemas.microsoft.com/office/drawing/2014/main" id="{24FD4779-93DA-3EF4-F2D0-B59BC9CBD12B}"/>
              </a:ext>
            </a:extLst>
          </p:cNvPr>
          <p:cNvSpPr txBox="1"/>
          <p:nvPr/>
        </p:nvSpPr>
        <p:spPr>
          <a:xfrm>
            <a:off x="4139501" y="1981202"/>
            <a:ext cx="581997"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Mar ‘22</a:t>
            </a:r>
          </a:p>
        </p:txBody>
      </p:sp>
      <p:sp>
        <p:nvSpPr>
          <p:cNvPr id="66" name="TextBox 65">
            <a:extLst>
              <a:ext uri="{FF2B5EF4-FFF2-40B4-BE49-F238E27FC236}">
                <a16:creationId xmlns:a16="http://schemas.microsoft.com/office/drawing/2014/main" id="{31E2A18B-003F-48A5-53F6-50B48B74F129}"/>
              </a:ext>
            </a:extLst>
          </p:cNvPr>
          <p:cNvSpPr txBox="1"/>
          <p:nvPr/>
        </p:nvSpPr>
        <p:spPr>
          <a:xfrm>
            <a:off x="7759830" y="1981202"/>
            <a:ext cx="539609"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Apr ‘25</a:t>
            </a:r>
          </a:p>
        </p:txBody>
      </p:sp>
      <p:cxnSp>
        <p:nvCxnSpPr>
          <p:cNvPr id="79" name="Straight Arrow Connector 78">
            <a:extLst>
              <a:ext uri="{FF2B5EF4-FFF2-40B4-BE49-F238E27FC236}">
                <a16:creationId xmlns:a16="http://schemas.microsoft.com/office/drawing/2014/main" id="{A5A87129-B6C8-5B0D-4A93-CD130572A3EE}"/>
              </a:ext>
            </a:extLst>
          </p:cNvPr>
          <p:cNvCxnSpPr>
            <a:cxnSpLocks/>
          </p:cNvCxnSpPr>
          <p:nvPr/>
        </p:nvCxnSpPr>
        <p:spPr>
          <a:xfrm flipV="1">
            <a:off x="7231449" y="5678424"/>
            <a:ext cx="1116428" cy="3841"/>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5A3F8030-78BA-1188-6FF4-2B21880113E6}"/>
              </a:ext>
            </a:extLst>
          </p:cNvPr>
          <p:cNvCxnSpPr>
            <a:cxnSpLocks/>
          </p:cNvCxnSpPr>
          <p:nvPr/>
        </p:nvCxnSpPr>
        <p:spPr>
          <a:xfrm flipV="1">
            <a:off x="8473016" y="5678424"/>
            <a:ext cx="1116428" cy="3841"/>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5B1981BC-D822-47FE-23AB-649D7F7E940B}"/>
              </a:ext>
            </a:extLst>
          </p:cNvPr>
          <p:cNvSpPr txBox="1"/>
          <p:nvPr/>
        </p:nvSpPr>
        <p:spPr>
          <a:xfrm>
            <a:off x="9442986" y="5550408"/>
            <a:ext cx="581999"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May ‘26</a:t>
            </a:r>
          </a:p>
        </p:txBody>
      </p:sp>
      <p:sp>
        <p:nvSpPr>
          <p:cNvPr id="83" name="TextBox 82">
            <a:extLst>
              <a:ext uri="{FF2B5EF4-FFF2-40B4-BE49-F238E27FC236}">
                <a16:creationId xmlns:a16="http://schemas.microsoft.com/office/drawing/2014/main" id="{130B6CF6-B555-89E4-DADF-0990FC581301}"/>
              </a:ext>
            </a:extLst>
          </p:cNvPr>
          <p:cNvSpPr txBox="1"/>
          <p:nvPr/>
        </p:nvSpPr>
        <p:spPr>
          <a:xfrm>
            <a:off x="7586596" y="5440680"/>
            <a:ext cx="303447" cy="2308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900" b="1">
                <a:solidFill>
                  <a:srgbClr val="002060"/>
                </a:solidFill>
              </a:rPr>
              <a:t>+1</a:t>
            </a:r>
          </a:p>
        </p:txBody>
      </p:sp>
      <p:sp>
        <p:nvSpPr>
          <p:cNvPr id="84" name="TextBox 83">
            <a:extLst>
              <a:ext uri="{FF2B5EF4-FFF2-40B4-BE49-F238E27FC236}">
                <a16:creationId xmlns:a16="http://schemas.microsoft.com/office/drawing/2014/main" id="{B30B3EAA-9CB8-EBD2-46B6-5B10815C30FA}"/>
              </a:ext>
            </a:extLst>
          </p:cNvPr>
          <p:cNvSpPr txBox="1"/>
          <p:nvPr/>
        </p:nvSpPr>
        <p:spPr>
          <a:xfrm>
            <a:off x="8793850" y="5440680"/>
            <a:ext cx="303447" cy="2308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900" b="1">
                <a:solidFill>
                  <a:srgbClr val="002060"/>
                </a:solidFill>
              </a:rPr>
              <a:t>+1</a:t>
            </a:r>
          </a:p>
        </p:txBody>
      </p:sp>
      <p:grpSp>
        <p:nvGrpSpPr>
          <p:cNvPr id="101" name="Group 100">
            <a:extLst>
              <a:ext uri="{FF2B5EF4-FFF2-40B4-BE49-F238E27FC236}">
                <a16:creationId xmlns:a16="http://schemas.microsoft.com/office/drawing/2014/main" id="{1E0ED89E-9AB1-5456-6E5A-0F97233DE0DF}"/>
              </a:ext>
            </a:extLst>
          </p:cNvPr>
          <p:cNvGrpSpPr/>
          <p:nvPr/>
        </p:nvGrpSpPr>
        <p:grpSpPr>
          <a:xfrm>
            <a:off x="10176364" y="425589"/>
            <a:ext cx="1658090" cy="668916"/>
            <a:chOff x="10252566" y="360273"/>
            <a:chExt cx="1658090" cy="668916"/>
          </a:xfrm>
        </p:grpSpPr>
        <p:cxnSp>
          <p:nvCxnSpPr>
            <p:cNvPr id="86" name="Straight Connector 85">
              <a:extLst>
                <a:ext uri="{FF2B5EF4-FFF2-40B4-BE49-F238E27FC236}">
                  <a16:creationId xmlns:a16="http://schemas.microsoft.com/office/drawing/2014/main" id="{DA6B932B-E292-9E22-4F01-BA0BCFC8C0E9}"/>
                </a:ext>
              </a:extLst>
            </p:cNvPr>
            <p:cNvCxnSpPr>
              <a:cxnSpLocks/>
            </p:cNvCxnSpPr>
            <p:nvPr/>
          </p:nvCxnSpPr>
          <p:spPr>
            <a:xfrm>
              <a:off x="10252566" y="703530"/>
              <a:ext cx="423416" cy="0"/>
            </a:xfrm>
            <a:prstGeom prst="line">
              <a:avLst/>
            </a:prstGeom>
            <a:ln>
              <a:solidFill>
                <a:srgbClr val="2387BF"/>
              </a:solidFill>
            </a:ln>
          </p:spPr>
          <p:style>
            <a:lnRef idx="3">
              <a:schemeClr val="accent4"/>
            </a:lnRef>
            <a:fillRef idx="0">
              <a:schemeClr val="accent4"/>
            </a:fillRef>
            <a:effectRef idx="2">
              <a:schemeClr val="accent4"/>
            </a:effectRef>
            <a:fontRef idx="minor">
              <a:schemeClr val="tx1"/>
            </a:fontRef>
          </p:style>
        </p:cxnSp>
        <p:sp>
          <p:nvSpPr>
            <p:cNvPr id="88" name="TextBox 87">
              <a:extLst>
                <a:ext uri="{FF2B5EF4-FFF2-40B4-BE49-F238E27FC236}">
                  <a16:creationId xmlns:a16="http://schemas.microsoft.com/office/drawing/2014/main" id="{9E92F0CC-5378-E1EF-A132-E4FC94EF588F}"/>
                </a:ext>
              </a:extLst>
            </p:cNvPr>
            <p:cNvSpPr txBox="1"/>
            <p:nvPr/>
          </p:nvSpPr>
          <p:spPr>
            <a:xfrm>
              <a:off x="10676309" y="569689"/>
              <a:ext cx="1205606" cy="2308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900" b="1">
                  <a:solidFill>
                    <a:schemeClr val="accent5"/>
                  </a:solidFill>
                </a:rPr>
                <a:t>Executed Hedging</a:t>
              </a:r>
            </a:p>
          </p:txBody>
        </p:sp>
        <p:cxnSp>
          <p:nvCxnSpPr>
            <p:cNvPr id="89" name="Straight Connector 88">
              <a:extLst>
                <a:ext uri="{FF2B5EF4-FFF2-40B4-BE49-F238E27FC236}">
                  <a16:creationId xmlns:a16="http://schemas.microsoft.com/office/drawing/2014/main" id="{05847F07-6392-372E-7D5F-5E798E474724}"/>
                </a:ext>
              </a:extLst>
            </p:cNvPr>
            <p:cNvCxnSpPr>
              <a:cxnSpLocks/>
            </p:cNvCxnSpPr>
            <p:nvPr/>
          </p:nvCxnSpPr>
          <p:spPr>
            <a:xfrm>
              <a:off x="10252566" y="921198"/>
              <a:ext cx="423416" cy="0"/>
            </a:xfrm>
            <a:prstGeom prst="line">
              <a:avLst/>
            </a:prstGeom>
            <a:ln>
              <a:solidFill>
                <a:schemeClr val="tx1"/>
              </a:solidFill>
            </a:ln>
          </p:spPr>
          <p:style>
            <a:lnRef idx="3">
              <a:schemeClr val="accent4"/>
            </a:lnRef>
            <a:fillRef idx="0">
              <a:schemeClr val="accent4"/>
            </a:fillRef>
            <a:effectRef idx="2">
              <a:schemeClr val="accent4"/>
            </a:effectRef>
            <a:fontRef idx="minor">
              <a:schemeClr val="tx1"/>
            </a:fontRef>
          </p:style>
        </p:cxnSp>
        <p:sp>
          <p:nvSpPr>
            <p:cNvPr id="90" name="TextBox 89">
              <a:extLst>
                <a:ext uri="{FF2B5EF4-FFF2-40B4-BE49-F238E27FC236}">
                  <a16:creationId xmlns:a16="http://schemas.microsoft.com/office/drawing/2014/main" id="{3864E21F-0434-AC28-0002-CB38DA0FE5A0}"/>
                </a:ext>
              </a:extLst>
            </p:cNvPr>
            <p:cNvSpPr txBox="1"/>
            <p:nvPr/>
          </p:nvSpPr>
          <p:spPr>
            <a:xfrm>
              <a:off x="10705050" y="798357"/>
              <a:ext cx="1205606" cy="2308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900" b="1">
                  <a:solidFill>
                    <a:srgbClr val="002060"/>
                  </a:solidFill>
                </a:rPr>
                <a:t>Loan Term</a:t>
              </a:r>
            </a:p>
          </p:txBody>
        </p:sp>
        <p:cxnSp>
          <p:nvCxnSpPr>
            <p:cNvPr id="12" name="Straight Connector 11">
              <a:extLst>
                <a:ext uri="{FF2B5EF4-FFF2-40B4-BE49-F238E27FC236}">
                  <a16:creationId xmlns:a16="http://schemas.microsoft.com/office/drawing/2014/main" id="{9EC7F1DE-2B91-494C-5035-B45D7F756E15}"/>
                </a:ext>
              </a:extLst>
            </p:cNvPr>
            <p:cNvCxnSpPr>
              <a:cxnSpLocks/>
            </p:cNvCxnSpPr>
            <p:nvPr/>
          </p:nvCxnSpPr>
          <p:spPr>
            <a:xfrm>
              <a:off x="10252566" y="486136"/>
              <a:ext cx="423416" cy="0"/>
            </a:xfrm>
            <a:prstGeom prst="line">
              <a:avLst/>
            </a:prstGeom>
          </p:spPr>
          <p:style>
            <a:lnRef idx="3">
              <a:schemeClr val="accent3"/>
            </a:lnRef>
            <a:fillRef idx="0">
              <a:schemeClr val="accent3"/>
            </a:fillRef>
            <a:effectRef idx="2">
              <a:schemeClr val="accent3"/>
            </a:effectRef>
            <a:fontRef idx="minor">
              <a:schemeClr val="tx1"/>
            </a:fontRef>
          </p:style>
        </p:cxnSp>
        <p:sp>
          <p:nvSpPr>
            <p:cNvPr id="36" name="TextBox 35">
              <a:extLst>
                <a:ext uri="{FF2B5EF4-FFF2-40B4-BE49-F238E27FC236}">
                  <a16:creationId xmlns:a16="http://schemas.microsoft.com/office/drawing/2014/main" id="{E5D4F180-4ECD-882A-A846-AFD0ABC5E26E}"/>
                </a:ext>
              </a:extLst>
            </p:cNvPr>
            <p:cNvSpPr txBox="1"/>
            <p:nvPr/>
          </p:nvSpPr>
          <p:spPr>
            <a:xfrm>
              <a:off x="10675525" y="360273"/>
              <a:ext cx="1205606" cy="2308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900" b="1">
                  <a:solidFill>
                    <a:schemeClr val="bg1">
                      <a:lumMod val="50000"/>
                    </a:schemeClr>
                  </a:solidFill>
                </a:rPr>
                <a:t>Floating</a:t>
              </a:r>
            </a:p>
          </p:txBody>
        </p:sp>
      </p:grpSp>
      <p:sp>
        <p:nvSpPr>
          <p:cNvPr id="37" name="Rectangle 36">
            <a:extLst>
              <a:ext uri="{FF2B5EF4-FFF2-40B4-BE49-F238E27FC236}">
                <a16:creationId xmlns:a16="http://schemas.microsoft.com/office/drawing/2014/main" id="{AC85493B-35EF-64CA-6C32-1271A202BB4E}"/>
              </a:ext>
            </a:extLst>
          </p:cNvPr>
          <p:cNvSpPr/>
          <p:nvPr/>
        </p:nvSpPr>
        <p:spPr>
          <a:xfrm>
            <a:off x="600286" y="3908754"/>
            <a:ext cx="10789920" cy="45719"/>
          </a:xfrm>
          <a:prstGeom prst="rect">
            <a:avLst/>
          </a:prstGeom>
          <a:solidFill>
            <a:schemeClr val="bg1">
              <a:lumMod val="50000"/>
            </a:schemeClr>
          </a:solidFill>
          <a:ln>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42" name="TextBox 41">
            <a:extLst>
              <a:ext uri="{FF2B5EF4-FFF2-40B4-BE49-F238E27FC236}">
                <a16:creationId xmlns:a16="http://schemas.microsoft.com/office/drawing/2014/main" id="{E092474C-1798-ACB4-A769-4D2607A3F708}"/>
              </a:ext>
            </a:extLst>
          </p:cNvPr>
          <p:cNvSpPr txBox="1"/>
          <p:nvPr/>
        </p:nvSpPr>
        <p:spPr>
          <a:xfrm>
            <a:off x="516368" y="1943507"/>
            <a:ext cx="745186" cy="430887"/>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r>
              <a:rPr lang="en-US" sz="1100" b="1">
                <a:solidFill>
                  <a:schemeClr val="accent5"/>
                </a:solidFill>
              </a:rPr>
              <a:t>Hedging Overview</a:t>
            </a:r>
          </a:p>
        </p:txBody>
      </p:sp>
      <p:sp>
        <p:nvSpPr>
          <p:cNvPr id="43" name="TextBox 42">
            <a:extLst>
              <a:ext uri="{FF2B5EF4-FFF2-40B4-BE49-F238E27FC236}">
                <a16:creationId xmlns:a16="http://schemas.microsoft.com/office/drawing/2014/main" id="{248DA368-1A9B-CB1B-4012-ACF65AE9D378}"/>
              </a:ext>
            </a:extLst>
          </p:cNvPr>
          <p:cNvSpPr txBox="1"/>
          <p:nvPr/>
        </p:nvSpPr>
        <p:spPr>
          <a:xfrm>
            <a:off x="558745" y="4733605"/>
            <a:ext cx="745186" cy="769441"/>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100" b="1">
                <a:solidFill>
                  <a:srgbClr val="002060"/>
                </a:solidFill>
              </a:rPr>
              <a:t>Credit Facility Term Overview</a:t>
            </a:r>
          </a:p>
        </p:txBody>
      </p:sp>
      <p:sp>
        <p:nvSpPr>
          <p:cNvPr id="45" name="TextBox 44">
            <a:extLst>
              <a:ext uri="{FF2B5EF4-FFF2-40B4-BE49-F238E27FC236}">
                <a16:creationId xmlns:a16="http://schemas.microsoft.com/office/drawing/2014/main" id="{C0F12502-E1FB-8700-4A5A-7C731A6ABD5F}"/>
              </a:ext>
            </a:extLst>
          </p:cNvPr>
          <p:cNvSpPr txBox="1"/>
          <p:nvPr/>
        </p:nvSpPr>
        <p:spPr>
          <a:xfrm>
            <a:off x="1280160" y="3459021"/>
            <a:ext cx="82296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r>
              <a:rPr lang="en-US" sz="1050" b="1">
                <a:solidFill>
                  <a:schemeClr val="accent5"/>
                </a:solidFill>
              </a:rPr>
              <a:t>Fwd Swap</a:t>
            </a:r>
          </a:p>
        </p:txBody>
      </p:sp>
      <p:cxnSp>
        <p:nvCxnSpPr>
          <p:cNvPr id="71" name="Straight Arrow Connector 70">
            <a:extLst>
              <a:ext uri="{FF2B5EF4-FFF2-40B4-BE49-F238E27FC236}">
                <a16:creationId xmlns:a16="http://schemas.microsoft.com/office/drawing/2014/main" id="{33AF327A-624D-B247-CBDA-DE94629549AB}"/>
              </a:ext>
            </a:extLst>
          </p:cNvPr>
          <p:cNvCxnSpPr>
            <a:cxnSpLocks/>
          </p:cNvCxnSpPr>
          <p:nvPr/>
        </p:nvCxnSpPr>
        <p:spPr>
          <a:xfrm>
            <a:off x="8001777" y="3587037"/>
            <a:ext cx="2468880" cy="26186"/>
          </a:xfrm>
          <a:prstGeom prst="straightConnector1">
            <a:avLst/>
          </a:prstGeom>
          <a:ln>
            <a:solidFill>
              <a:srgbClr val="2387BF"/>
            </a:solidFill>
            <a:tailEnd type="triangle"/>
          </a:ln>
        </p:spPr>
        <p:style>
          <a:lnRef idx="3">
            <a:schemeClr val="accent4"/>
          </a:lnRef>
          <a:fillRef idx="0">
            <a:schemeClr val="accent4"/>
          </a:fillRef>
          <a:effectRef idx="2">
            <a:schemeClr val="accent4"/>
          </a:effectRef>
          <a:fontRef idx="minor">
            <a:schemeClr val="tx1"/>
          </a:fontRef>
        </p:style>
      </p:cxnSp>
      <p:sp>
        <p:nvSpPr>
          <p:cNvPr id="72" name="TextBox 71">
            <a:extLst>
              <a:ext uri="{FF2B5EF4-FFF2-40B4-BE49-F238E27FC236}">
                <a16:creationId xmlns:a16="http://schemas.microsoft.com/office/drawing/2014/main" id="{2F05FB51-9ECC-80C6-18DF-E60226DEE019}"/>
              </a:ext>
            </a:extLst>
          </p:cNvPr>
          <p:cNvSpPr txBox="1"/>
          <p:nvPr/>
        </p:nvSpPr>
        <p:spPr>
          <a:xfrm>
            <a:off x="1874520" y="3459021"/>
            <a:ext cx="640080" cy="2560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5"/>
                </a:solidFill>
              </a:rPr>
              <a:t>$95M</a:t>
            </a:r>
          </a:p>
        </p:txBody>
      </p:sp>
      <p:sp>
        <p:nvSpPr>
          <p:cNvPr id="74" name="TextBox 73">
            <a:extLst>
              <a:ext uri="{FF2B5EF4-FFF2-40B4-BE49-F238E27FC236}">
                <a16:creationId xmlns:a16="http://schemas.microsoft.com/office/drawing/2014/main" id="{645DAB04-6704-7A52-0EE5-3FDF5BB55AC9}"/>
              </a:ext>
            </a:extLst>
          </p:cNvPr>
          <p:cNvSpPr txBox="1"/>
          <p:nvPr/>
        </p:nvSpPr>
        <p:spPr>
          <a:xfrm>
            <a:off x="2468880" y="3459021"/>
            <a:ext cx="1371600" cy="2560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5"/>
                </a:solidFill>
              </a:rPr>
              <a:t>3.26%</a:t>
            </a:r>
            <a:r>
              <a:rPr lang="en-US" sz="1050" b="1">
                <a:solidFill>
                  <a:schemeClr val="accent4"/>
                </a:solidFill>
              </a:rPr>
              <a:t> </a:t>
            </a:r>
            <a:r>
              <a:rPr lang="en-US" sz="1050" b="1">
                <a:solidFill>
                  <a:srgbClr val="002060"/>
                </a:solidFill>
              </a:rPr>
              <a:t>+ 2% </a:t>
            </a:r>
            <a:r>
              <a:rPr lang="en-US" sz="1050" b="1"/>
              <a:t>= 5.26%</a:t>
            </a:r>
          </a:p>
        </p:txBody>
      </p:sp>
      <p:sp>
        <p:nvSpPr>
          <p:cNvPr id="77" name="TextBox 76">
            <a:extLst>
              <a:ext uri="{FF2B5EF4-FFF2-40B4-BE49-F238E27FC236}">
                <a16:creationId xmlns:a16="http://schemas.microsoft.com/office/drawing/2014/main" id="{3C6EB558-C3A7-C56F-301D-73EEA22FAFF1}"/>
              </a:ext>
            </a:extLst>
          </p:cNvPr>
          <p:cNvSpPr txBox="1"/>
          <p:nvPr/>
        </p:nvSpPr>
        <p:spPr>
          <a:xfrm>
            <a:off x="10309538" y="3459021"/>
            <a:ext cx="539609"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Jun ‘27</a:t>
            </a:r>
          </a:p>
        </p:txBody>
      </p:sp>
      <p:sp>
        <p:nvSpPr>
          <p:cNvPr id="78" name="TextBox 77">
            <a:extLst>
              <a:ext uri="{FF2B5EF4-FFF2-40B4-BE49-F238E27FC236}">
                <a16:creationId xmlns:a16="http://schemas.microsoft.com/office/drawing/2014/main" id="{856AAFAF-6AA3-7E53-BD9E-068C8297A01D}"/>
              </a:ext>
            </a:extLst>
          </p:cNvPr>
          <p:cNvSpPr txBox="1"/>
          <p:nvPr/>
        </p:nvSpPr>
        <p:spPr>
          <a:xfrm>
            <a:off x="1280160" y="3093261"/>
            <a:ext cx="82296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r>
              <a:rPr lang="en-US" sz="1050" b="1">
                <a:solidFill>
                  <a:schemeClr val="accent5"/>
                </a:solidFill>
              </a:rPr>
              <a:t>Swap</a:t>
            </a:r>
          </a:p>
        </p:txBody>
      </p:sp>
      <p:cxnSp>
        <p:nvCxnSpPr>
          <p:cNvPr id="80" name="Straight Arrow Connector 79">
            <a:extLst>
              <a:ext uri="{FF2B5EF4-FFF2-40B4-BE49-F238E27FC236}">
                <a16:creationId xmlns:a16="http://schemas.microsoft.com/office/drawing/2014/main" id="{C684F7B5-8976-B872-6D34-1D500D9BDB8F}"/>
              </a:ext>
            </a:extLst>
          </p:cNvPr>
          <p:cNvCxnSpPr>
            <a:cxnSpLocks/>
          </p:cNvCxnSpPr>
          <p:nvPr/>
        </p:nvCxnSpPr>
        <p:spPr>
          <a:xfrm>
            <a:off x="5419940" y="3221277"/>
            <a:ext cx="5120640" cy="0"/>
          </a:xfrm>
          <a:prstGeom prst="straightConnector1">
            <a:avLst/>
          </a:prstGeom>
          <a:ln>
            <a:solidFill>
              <a:srgbClr val="2387BF"/>
            </a:solidFill>
            <a:tailEnd type="triangle"/>
          </a:ln>
        </p:spPr>
        <p:style>
          <a:lnRef idx="3">
            <a:schemeClr val="accent4"/>
          </a:lnRef>
          <a:fillRef idx="0">
            <a:schemeClr val="accent4"/>
          </a:fillRef>
          <a:effectRef idx="2">
            <a:schemeClr val="accent4"/>
          </a:effectRef>
          <a:fontRef idx="minor">
            <a:schemeClr val="tx1"/>
          </a:fontRef>
        </p:style>
      </p:cxnSp>
      <p:sp>
        <p:nvSpPr>
          <p:cNvPr id="81" name="TextBox 80">
            <a:extLst>
              <a:ext uri="{FF2B5EF4-FFF2-40B4-BE49-F238E27FC236}">
                <a16:creationId xmlns:a16="http://schemas.microsoft.com/office/drawing/2014/main" id="{1A097BA0-8FBD-1BEE-32AE-0923B3FD44CB}"/>
              </a:ext>
            </a:extLst>
          </p:cNvPr>
          <p:cNvSpPr txBox="1"/>
          <p:nvPr/>
        </p:nvSpPr>
        <p:spPr>
          <a:xfrm>
            <a:off x="1874520" y="3093261"/>
            <a:ext cx="64008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5"/>
                </a:solidFill>
              </a:rPr>
              <a:t>$30M</a:t>
            </a:r>
          </a:p>
        </p:txBody>
      </p:sp>
      <p:sp>
        <p:nvSpPr>
          <p:cNvPr id="87" name="TextBox 86">
            <a:extLst>
              <a:ext uri="{FF2B5EF4-FFF2-40B4-BE49-F238E27FC236}">
                <a16:creationId xmlns:a16="http://schemas.microsoft.com/office/drawing/2014/main" id="{BD3E7A06-A2DA-22E0-5FB8-1F3249166CE1}"/>
              </a:ext>
            </a:extLst>
          </p:cNvPr>
          <p:cNvSpPr txBox="1"/>
          <p:nvPr/>
        </p:nvSpPr>
        <p:spPr>
          <a:xfrm>
            <a:off x="2468880" y="3093261"/>
            <a:ext cx="1371600" cy="2560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r"/>
            <a:r>
              <a:rPr lang="en-US" sz="1050" b="1">
                <a:solidFill>
                  <a:schemeClr val="accent5"/>
                </a:solidFill>
              </a:rPr>
              <a:t>3.60%</a:t>
            </a:r>
            <a:r>
              <a:rPr lang="en-US" sz="1050" b="1">
                <a:solidFill>
                  <a:schemeClr val="accent4"/>
                </a:solidFill>
              </a:rPr>
              <a:t> </a:t>
            </a:r>
            <a:r>
              <a:rPr lang="en-US" sz="1050" b="1">
                <a:solidFill>
                  <a:srgbClr val="002060"/>
                </a:solidFill>
              </a:rPr>
              <a:t>+ 2% </a:t>
            </a:r>
            <a:r>
              <a:rPr lang="en-US" sz="1050" b="1"/>
              <a:t>= 5.60%</a:t>
            </a:r>
          </a:p>
        </p:txBody>
      </p:sp>
      <p:sp>
        <p:nvSpPr>
          <p:cNvPr id="91" name="TextBox 90">
            <a:extLst>
              <a:ext uri="{FF2B5EF4-FFF2-40B4-BE49-F238E27FC236}">
                <a16:creationId xmlns:a16="http://schemas.microsoft.com/office/drawing/2014/main" id="{3A2CB02B-965A-B483-BE23-D80FA0602128}"/>
              </a:ext>
            </a:extLst>
          </p:cNvPr>
          <p:cNvSpPr txBox="1"/>
          <p:nvPr/>
        </p:nvSpPr>
        <p:spPr>
          <a:xfrm>
            <a:off x="10294009" y="3093261"/>
            <a:ext cx="539609"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Jun ‘27</a:t>
            </a:r>
          </a:p>
        </p:txBody>
      </p:sp>
      <p:sp>
        <p:nvSpPr>
          <p:cNvPr id="92" name="TextBox 91">
            <a:extLst>
              <a:ext uri="{FF2B5EF4-FFF2-40B4-BE49-F238E27FC236}">
                <a16:creationId xmlns:a16="http://schemas.microsoft.com/office/drawing/2014/main" id="{2E49B175-BB62-721F-AE7F-621E02BEA4F0}"/>
              </a:ext>
            </a:extLst>
          </p:cNvPr>
          <p:cNvSpPr txBox="1"/>
          <p:nvPr/>
        </p:nvSpPr>
        <p:spPr>
          <a:xfrm>
            <a:off x="5413248" y="3093261"/>
            <a:ext cx="581998"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Mar ‘23</a:t>
            </a:r>
          </a:p>
        </p:txBody>
      </p:sp>
      <p:sp>
        <p:nvSpPr>
          <p:cNvPr id="93" name="TextBox 92">
            <a:extLst>
              <a:ext uri="{FF2B5EF4-FFF2-40B4-BE49-F238E27FC236}">
                <a16:creationId xmlns:a16="http://schemas.microsoft.com/office/drawing/2014/main" id="{75E17517-0836-7CA6-9558-5C456A1B94FF}"/>
              </a:ext>
            </a:extLst>
          </p:cNvPr>
          <p:cNvSpPr txBox="1"/>
          <p:nvPr/>
        </p:nvSpPr>
        <p:spPr>
          <a:xfrm>
            <a:off x="7759830" y="3466736"/>
            <a:ext cx="581998"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Apr ‘25</a:t>
            </a:r>
          </a:p>
        </p:txBody>
      </p:sp>
      <p:sp>
        <p:nvSpPr>
          <p:cNvPr id="85" name="TextBox 84">
            <a:extLst>
              <a:ext uri="{FF2B5EF4-FFF2-40B4-BE49-F238E27FC236}">
                <a16:creationId xmlns:a16="http://schemas.microsoft.com/office/drawing/2014/main" id="{6DAAE73B-3818-C4A9-A449-6FF397B9A2C1}"/>
              </a:ext>
            </a:extLst>
          </p:cNvPr>
          <p:cNvSpPr txBox="1"/>
          <p:nvPr/>
        </p:nvSpPr>
        <p:spPr>
          <a:xfrm>
            <a:off x="2858387" y="5498182"/>
            <a:ext cx="967072" cy="40011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000" b="1"/>
              <a:t>$0M Outstanding</a:t>
            </a:r>
          </a:p>
        </p:txBody>
      </p:sp>
      <p:sp>
        <p:nvSpPr>
          <p:cNvPr id="54" name="TextBox 53">
            <a:extLst>
              <a:ext uri="{FF2B5EF4-FFF2-40B4-BE49-F238E27FC236}">
                <a16:creationId xmlns:a16="http://schemas.microsoft.com/office/drawing/2014/main" id="{11B9CAD0-D58A-06F5-8829-FFFB6B24BEA8}"/>
              </a:ext>
            </a:extLst>
          </p:cNvPr>
          <p:cNvSpPr txBox="1"/>
          <p:nvPr/>
        </p:nvSpPr>
        <p:spPr>
          <a:xfrm>
            <a:off x="9717199" y="500176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Dec ’26</a:t>
            </a:r>
          </a:p>
        </p:txBody>
      </p:sp>
      <p:cxnSp>
        <p:nvCxnSpPr>
          <p:cNvPr id="16" name="Straight Arrow Connector 15">
            <a:extLst>
              <a:ext uri="{FF2B5EF4-FFF2-40B4-BE49-F238E27FC236}">
                <a16:creationId xmlns:a16="http://schemas.microsoft.com/office/drawing/2014/main" id="{C2D054CE-B15E-9265-CFAD-D3ACDF32CA31}"/>
              </a:ext>
            </a:extLst>
          </p:cNvPr>
          <p:cNvCxnSpPr>
            <a:cxnSpLocks/>
          </p:cNvCxnSpPr>
          <p:nvPr/>
        </p:nvCxnSpPr>
        <p:spPr>
          <a:xfrm>
            <a:off x="6777636" y="4207527"/>
            <a:ext cx="4950076"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08657EA3-2BFB-D1AE-407C-7BBC5E967F88}"/>
              </a:ext>
            </a:extLst>
          </p:cNvPr>
          <p:cNvSpPr txBox="1"/>
          <p:nvPr/>
        </p:nvSpPr>
        <p:spPr>
          <a:xfrm>
            <a:off x="1276086" y="4076465"/>
            <a:ext cx="91440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1050" b="1"/>
              <a:t>Apollo</a:t>
            </a:r>
          </a:p>
        </p:txBody>
      </p:sp>
      <p:sp>
        <p:nvSpPr>
          <p:cNvPr id="22" name="TextBox 21">
            <a:extLst>
              <a:ext uri="{FF2B5EF4-FFF2-40B4-BE49-F238E27FC236}">
                <a16:creationId xmlns:a16="http://schemas.microsoft.com/office/drawing/2014/main" id="{B4AA41D6-82F4-83FC-C99C-018DF5C2D5AC}"/>
              </a:ext>
            </a:extLst>
          </p:cNvPr>
          <p:cNvSpPr txBox="1"/>
          <p:nvPr/>
        </p:nvSpPr>
        <p:spPr>
          <a:xfrm>
            <a:off x="2099047" y="4076465"/>
            <a:ext cx="64008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t>$112M</a:t>
            </a:r>
          </a:p>
        </p:txBody>
      </p:sp>
      <p:sp>
        <p:nvSpPr>
          <p:cNvPr id="23" name="TextBox 22">
            <a:extLst>
              <a:ext uri="{FF2B5EF4-FFF2-40B4-BE49-F238E27FC236}">
                <a16:creationId xmlns:a16="http://schemas.microsoft.com/office/drawing/2014/main" id="{B38E0878-7634-06DC-D42B-914FA5792AA5}"/>
              </a:ext>
            </a:extLst>
          </p:cNvPr>
          <p:cNvSpPr txBox="1"/>
          <p:nvPr/>
        </p:nvSpPr>
        <p:spPr>
          <a:xfrm>
            <a:off x="6199028" y="4088007"/>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Feb ‘24</a:t>
            </a:r>
          </a:p>
        </p:txBody>
      </p:sp>
      <p:sp>
        <p:nvSpPr>
          <p:cNvPr id="24" name="TextBox 23">
            <a:extLst>
              <a:ext uri="{FF2B5EF4-FFF2-40B4-BE49-F238E27FC236}">
                <a16:creationId xmlns:a16="http://schemas.microsoft.com/office/drawing/2014/main" id="{9770062E-9E95-B10A-A8BE-4C8E64B436F5}"/>
              </a:ext>
            </a:extLst>
          </p:cNvPr>
          <p:cNvSpPr txBox="1"/>
          <p:nvPr/>
        </p:nvSpPr>
        <p:spPr>
          <a:xfrm>
            <a:off x="11411370" y="4079511"/>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Feb ‘29</a:t>
            </a:r>
          </a:p>
        </p:txBody>
      </p:sp>
      <p:sp>
        <p:nvSpPr>
          <p:cNvPr id="13" name="Rectangle 12">
            <a:extLst>
              <a:ext uri="{FF2B5EF4-FFF2-40B4-BE49-F238E27FC236}">
                <a16:creationId xmlns:a16="http://schemas.microsoft.com/office/drawing/2014/main" id="{88FA1675-C448-DC85-BA16-FD71F86AEAFF}"/>
              </a:ext>
            </a:extLst>
          </p:cNvPr>
          <p:cNvSpPr/>
          <p:nvPr/>
        </p:nvSpPr>
        <p:spPr>
          <a:xfrm>
            <a:off x="1266864" y="1955541"/>
            <a:ext cx="2567401" cy="318076"/>
          </a:xfrm>
          <a:prstGeom prst="rect">
            <a:avLst/>
          </a:prstGeom>
          <a:noFill/>
          <a:ln w="19050">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peech Bubble: Rectangle 14">
            <a:extLst>
              <a:ext uri="{FF2B5EF4-FFF2-40B4-BE49-F238E27FC236}">
                <a16:creationId xmlns:a16="http://schemas.microsoft.com/office/drawing/2014/main" id="{A2D3853D-9CB5-3E96-CB2F-2CC9DD0DC112}"/>
              </a:ext>
            </a:extLst>
          </p:cNvPr>
          <p:cNvSpPr/>
          <p:nvPr/>
        </p:nvSpPr>
        <p:spPr>
          <a:xfrm>
            <a:off x="3913946" y="2489805"/>
            <a:ext cx="561455" cy="312080"/>
          </a:xfrm>
          <a:prstGeom prst="wedgeRectCallout">
            <a:avLst>
              <a:gd name="adj1" fmla="val -58654"/>
              <a:gd name="adj2" fmla="val -12430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i="1">
                <a:latin typeface="Gilroy" panose="00000500000000000000"/>
                <a:ea typeface="Lato" panose="020F0502020204030203" pitchFamily="34" charset="0"/>
                <a:cs typeface="Lato" panose="020F0502020204030203" pitchFamily="34" charset="0"/>
              </a:rPr>
              <a:t>Expired 4/16/25</a:t>
            </a:r>
          </a:p>
        </p:txBody>
      </p:sp>
    </p:spTree>
    <p:extLst>
      <p:ext uri="{BB962C8B-B14F-4D97-AF65-F5344CB8AC3E}">
        <p14:creationId xmlns:p14="http://schemas.microsoft.com/office/powerpoint/2010/main" val="37362206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76A2B-9E41-6A3E-F71A-683E20A404D6}"/>
            </a:ext>
          </a:extLst>
        </p:cNvPr>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D76DF96D-986B-4451-7ADF-EFB3083F61DA}"/>
              </a:ext>
            </a:extLst>
          </p:cNvPr>
          <p:cNvGraphicFramePr>
            <a:graphicFrameLocks/>
          </p:cNvGraphicFramePr>
          <p:nvPr>
            <p:extLst>
              <p:ext uri="{D42A27DB-BD31-4B8C-83A1-F6EECF244321}">
                <p14:modId xmlns:p14="http://schemas.microsoft.com/office/powerpoint/2010/main" val="2242205673"/>
              </p:ext>
            </p:extLst>
          </p:nvPr>
        </p:nvGraphicFramePr>
        <p:xfrm>
          <a:off x="6348434" y="3877054"/>
          <a:ext cx="5353388" cy="25921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think-cell data - do not delete" hidden="1">
            <a:extLst>
              <a:ext uri="{FF2B5EF4-FFF2-40B4-BE49-F238E27FC236}">
                <a16:creationId xmlns:a16="http://schemas.microsoft.com/office/drawing/2014/main" id="{35930E41-D7CE-0492-9823-5A5F4872154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8" name="think-cell data - do not delete" hidden="1">
                        <a:extLst>
                          <a:ext uri="{FF2B5EF4-FFF2-40B4-BE49-F238E27FC236}">
                            <a16:creationId xmlns:a16="http://schemas.microsoft.com/office/drawing/2014/main" id="{35930E41-D7CE-0492-9823-5A5F4872154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5FB36E1A-E4C3-C125-3452-520AF389E261}"/>
              </a:ext>
            </a:extLst>
          </p:cNvPr>
          <p:cNvSpPr>
            <a:spLocks noGrp="1"/>
          </p:cNvSpPr>
          <p:nvPr>
            <p:ph type="title"/>
          </p:nvPr>
        </p:nvSpPr>
        <p:spPr/>
        <p:txBody>
          <a:bodyPr vert="horz"/>
          <a:lstStyle/>
          <a:p>
            <a:r>
              <a:rPr lang="en-US"/>
              <a:t>Fund Forecast </a:t>
            </a:r>
            <a:r>
              <a:rPr lang="en-US" b="0"/>
              <a:t>| Hedging Overview after Refi</a:t>
            </a:r>
          </a:p>
        </p:txBody>
      </p:sp>
      <p:sp>
        <p:nvSpPr>
          <p:cNvPr id="6" name="Rectangle 5">
            <a:extLst>
              <a:ext uri="{FF2B5EF4-FFF2-40B4-BE49-F238E27FC236}">
                <a16:creationId xmlns:a16="http://schemas.microsoft.com/office/drawing/2014/main" id="{D88FCB7D-EBB6-BA45-35FA-C8BBA82E49F7}"/>
              </a:ext>
            </a:extLst>
          </p:cNvPr>
          <p:cNvSpPr/>
          <p:nvPr/>
        </p:nvSpPr>
        <p:spPr>
          <a:xfrm>
            <a:off x="6373368" y="1316736"/>
            <a:ext cx="5303520"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sp>
        <p:nvSpPr>
          <p:cNvPr id="13" name="Rectangle 12">
            <a:extLst>
              <a:ext uri="{FF2B5EF4-FFF2-40B4-BE49-F238E27FC236}">
                <a16:creationId xmlns:a16="http://schemas.microsoft.com/office/drawing/2014/main" id="{FA7E6F24-E6E7-4B34-8B22-35B2529A08D2}"/>
              </a:ext>
            </a:extLst>
          </p:cNvPr>
          <p:cNvSpPr/>
          <p:nvPr/>
        </p:nvSpPr>
        <p:spPr>
          <a:xfrm>
            <a:off x="6373368" y="1591056"/>
            <a:ext cx="5303520" cy="2286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12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In Q2 2025, our </a:t>
            </a:r>
            <a:r>
              <a:rPr lang="en-US" sz="1200" b="1">
                <a:solidFill>
                  <a:schemeClr val="tx1"/>
                </a:solidFill>
                <a:latin typeface="Gilroy" panose="00000500000000000000"/>
                <a:ea typeface="Lato" panose="020F0502020204030203" pitchFamily="34" charset="0"/>
                <a:cs typeface="Lato" panose="020F0502020204030203" pitchFamily="34" charset="0"/>
              </a:rPr>
              <a:t>weighted average hedging was 90%</a:t>
            </a:r>
          </a:p>
          <a:p>
            <a:pPr marL="171450" indent="-171450">
              <a:spcBef>
                <a:spcPts val="12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We have </a:t>
            </a:r>
            <a:r>
              <a:rPr lang="en-US" sz="1200" b="1">
                <a:solidFill>
                  <a:schemeClr val="tx1"/>
                </a:solidFill>
                <a:latin typeface="Gilroy" panose="00000500000000000000"/>
                <a:ea typeface="Lato" panose="020F0502020204030203" pitchFamily="34" charset="0"/>
                <a:cs typeface="Lato" panose="020F0502020204030203" pitchFamily="34" charset="0"/>
              </a:rPr>
              <a:t>$95M of forward swaps that are now effective as of Q2 2025 to account for the expiration of the $140M cap in April 2025</a:t>
            </a:r>
          </a:p>
          <a:p>
            <a:pPr marL="171450" indent="-171450">
              <a:spcBef>
                <a:spcPts val="12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We expect to close on a </a:t>
            </a:r>
            <a:r>
              <a:rPr lang="en-US" sz="1200" b="1">
                <a:solidFill>
                  <a:schemeClr val="tx1"/>
                </a:solidFill>
                <a:latin typeface="Gilroy" panose="00000500000000000000"/>
                <a:ea typeface="Lato" panose="020F0502020204030203" pitchFamily="34" charset="0"/>
                <a:cs typeface="Lato" panose="020F0502020204030203" pitchFamily="34" charset="0"/>
              </a:rPr>
              <a:t>$273M refi in September at SOFR + 170 bps </a:t>
            </a:r>
            <a:r>
              <a:rPr lang="en-US" sz="1200">
                <a:solidFill>
                  <a:schemeClr val="tx1"/>
                </a:solidFill>
                <a:latin typeface="Gilroy" panose="00000500000000000000"/>
                <a:ea typeface="Lato" panose="020F0502020204030203" pitchFamily="34" charset="0"/>
                <a:cs typeface="Lato" panose="020F0502020204030203" pitchFamily="34" charset="0"/>
              </a:rPr>
              <a:t>for which we will enter a swap for 3-4 years</a:t>
            </a:r>
          </a:p>
          <a:p>
            <a:pPr marL="171450" indent="-171450">
              <a:spcBef>
                <a:spcPts val="12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To maintain REIT compliance, </a:t>
            </a:r>
            <a:r>
              <a:rPr lang="en-US" sz="1200" b="1">
                <a:solidFill>
                  <a:schemeClr val="tx1"/>
                </a:solidFill>
                <a:latin typeface="Gilroy" panose="00000500000000000000"/>
                <a:ea typeface="Lato" panose="020F0502020204030203" pitchFamily="34" charset="0"/>
                <a:cs typeface="Lato" panose="020F0502020204030203" pitchFamily="34" charset="0"/>
              </a:rPr>
              <a:t>some hedging will have to be sold upon the refi </a:t>
            </a:r>
            <a:r>
              <a:rPr lang="en-US" sz="1200">
                <a:solidFill>
                  <a:schemeClr val="tx1"/>
                </a:solidFill>
                <a:latin typeface="Gilroy" panose="00000500000000000000"/>
                <a:ea typeface="Lato" panose="020F0502020204030203" pitchFamily="34" charset="0"/>
                <a:cs typeface="Lato" panose="020F0502020204030203" pitchFamily="34" charset="0"/>
              </a:rPr>
              <a:t>to prevent fund from being over hedged after future property dispositions</a:t>
            </a:r>
          </a:p>
          <a:p>
            <a:pPr marL="171450" indent="-171450">
              <a:spcBef>
                <a:spcPts val="12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forecasts here factor in the future property dispositions</a:t>
            </a:r>
          </a:p>
        </p:txBody>
      </p:sp>
      <p:sp>
        <p:nvSpPr>
          <p:cNvPr id="10" name="TextBox 9">
            <a:extLst>
              <a:ext uri="{FF2B5EF4-FFF2-40B4-BE49-F238E27FC236}">
                <a16:creationId xmlns:a16="http://schemas.microsoft.com/office/drawing/2014/main" id="{A21915B8-C75D-3914-1CFF-C950202F81BD}"/>
              </a:ext>
            </a:extLst>
          </p:cNvPr>
          <p:cNvSpPr txBox="1"/>
          <p:nvPr/>
        </p:nvSpPr>
        <p:spPr>
          <a:xfrm>
            <a:off x="420623" y="6398487"/>
            <a:ext cx="11351553" cy="400110"/>
          </a:xfrm>
          <a:prstGeom prst="rect">
            <a:avLst/>
          </a:prstGeom>
          <a:noFill/>
        </p:spPr>
        <p:txBody>
          <a:bodyPr wrap="square" rtlCol="0">
            <a:spAutoFit/>
          </a:bodyPr>
          <a:lstStyle/>
          <a:p>
            <a:r>
              <a:rPr lang="en-US" sz="1000" i="1">
                <a:latin typeface="Gilroy" panose="00000500000000000000"/>
                <a:ea typeface="Lato" panose="020F0502020204030203" pitchFamily="34" charset="0"/>
                <a:cs typeface="Lato" panose="020F0502020204030203" pitchFamily="34" charset="0"/>
              </a:rPr>
              <a:t>Note: All-in interest rates and % hedged graphs represent weighted averages throughout each year</a:t>
            </a:r>
          </a:p>
          <a:p>
            <a:r>
              <a:rPr lang="en-US" sz="1000" i="1">
                <a:latin typeface="Gilroy" panose="00000500000000000000"/>
                <a:ea typeface="Lato" panose="020F0502020204030203" pitchFamily="34" charset="0"/>
                <a:cs typeface="Lato" panose="020F0502020204030203" pitchFamily="34" charset="0"/>
              </a:rPr>
              <a:t>SOFR forward curve taken as of 7/23/2025</a:t>
            </a:r>
          </a:p>
        </p:txBody>
      </p:sp>
      <p:sp>
        <p:nvSpPr>
          <p:cNvPr id="12" name="Speech Bubble: Rectangle 11">
            <a:extLst>
              <a:ext uri="{FF2B5EF4-FFF2-40B4-BE49-F238E27FC236}">
                <a16:creationId xmlns:a16="http://schemas.microsoft.com/office/drawing/2014/main" id="{36E0CA07-8631-645F-6734-16780C90F67D}"/>
              </a:ext>
            </a:extLst>
          </p:cNvPr>
          <p:cNvSpPr/>
          <p:nvPr/>
        </p:nvSpPr>
        <p:spPr>
          <a:xfrm>
            <a:off x="8965249" y="6078447"/>
            <a:ext cx="1005840" cy="320040"/>
          </a:xfrm>
          <a:prstGeom prst="wedgeRectCallout">
            <a:avLst>
              <a:gd name="adj1" fmla="val -15622"/>
              <a:gd name="adj2" fmla="val -116919"/>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i="1">
                <a:latin typeface="Gilroy" panose="00000500000000000000"/>
                <a:ea typeface="Lato" panose="020F0502020204030203" pitchFamily="34" charset="0"/>
                <a:cs typeface="Lato" panose="020F0502020204030203" pitchFamily="34" charset="0"/>
              </a:rPr>
              <a:t>$140M cap expired 4/16/25</a:t>
            </a:r>
          </a:p>
        </p:txBody>
      </p:sp>
      <p:sp>
        <p:nvSpPr>
          <p:cNvPr id="2" name="Speech Bubble: Rectangle 1">
            <a:extLst>
              <a:ext uri="{FF2B5EF4-FFF2-40B4-BE49-F238E27FC236}">
                <a16:creationId xmlns:a16="http://schemas.microsoft.com/office/drawing/2014/main" id="{FBD8F489-B57D-AB6E-8CC2-CB574A8531ED}"/>
              </a:ext>
            </a:extLst>
          </p:cNvPr>
          <p:cNvSpPr/>
          <p:nvPr/>
        </p:nvSpPr>
        <p:spPr>
          <a:xfrm>
            <a:off x="6781800" y="4858933"/>
            <a:ext cx="1005840" cy="320040"/>
          </a:xfrm>
          <a:prstGeom prst="wedgeRectCallout">
            <a:avLst>
              <a:gd name="adj1" fmla="val 49207"/>
              <a:gd name="adj2" fmla="val 108089"/>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i="1">
                <a:latin typeface="Gilroy" panose="00000500000000000000"/>
                <a:ea typeface="Lato" panose="020F0502020204030203" pitchFamily="34" charset="0"/>
                <a:cs typeface="Lato" panose="020F0502020204030203" pitchFamily="34" charset="0"/>
              </a:rPr>
              <a:t>$20M swap sold Q3-24</a:t>
            </a:r>
          </a:p>
        </p:txBody>
      </p:sp>
      <p:sp>
        <p:nvSpPr>
          <p:cNvPr id="20" name="Rectangle 19">
            <a:extLst>
              <a:ext uri="{FF2B5EF4-FFF2-40B4-BE49-F238E27FC236}">
                <a16:creationId xmlns:a16="http://schemas.microsoft.com/office/drawing/2014/main" id="{55B88783-F7A3-7843-0724-810DDD92A9E4}"/>
              </a:ext>
            </a:extLst>
          </p:cNvPr>
          <p:cNvSpPr/>
          <p:nvPr/>
        </p:nvSpPr>
        <p:spPr>
          <a:xfrm>
            <a:off x="10771364" y="4314139"/>
            <a:ext cx="548640" cy="1554480"/>
          </a:xfrm>
          <a:prstGeom prst="rect">
            <a:avLst/>
          </a:prstGeom>
          <a:noFill/>
          <a:ln w="19050">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peech Bubble: Rectangle 20">
            <a:extLst>
              <a:ext uri="{FF2B5EF4-FFF2-40B4-BE49-F238E27FC236}">
                <a16:creationId xmlns:a16="http://schemas.microsoft.com/office/drawing/2014/main" id="{F353C12C-659C-EBC1-2D3F-3F313E0EB30C}"/>
              </a:ext>
            </a:extLst>
          </p:cNvPr>
          <p:cNvSpPr/>
          <p:nvPr/>
        </p:nvSpPr>
        <p:spPr>
          <a:xfrm>
            <a:off x="10733622" y="3926497"/>
            <a:ext cx="1097280" cy="320040"/>
          </a:xfrm>
          <a:prstGeom prst="wedgeRectCallout">
            <a:avLst>
              <a:gd name="adj1" fmla="val -20801"/>
              <a:gd name="adj2" fmla="val 68943"/>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i="1">
                <a:latin typeface="Gilroy" panose="00000500000000000000"/>
                <a:ea typeface="Lato" panose="020F0502020204030203" pitchFamily="34" charset="0"/>
                <a:cs typeface="Lato" panose="020F0502020204030203" pitchFamily="34" charset="0"/>
              </a:rPr>
              <a:t>$200M in swaps expire 12/16/26</a:t>
            </a:r>
          </a:p>
        </p:txBody>
      </p:sp>
      <p:sp>
        <p:nvSpPr>
          <p:cNvPr id="11" name="Rectangle 10">
            <a:extLst>
              <a:ext uri="{FF2B5EF4-FFF2-40B4-BE49-F238E27FC236}">
                <a16:creationId xmlns:a16="http://schemas.microsoft.com/office/drawing/2014/main" id="{06F14544-F65E-5333-6C1F-F519229B95C4}"/>
              </a:ext>
            </a:extLst>
          </p:cNvPr>
          <p:cNvSpPr/>
          <p:nvPr/>
        </p:nvSpPr>
        <p:spPr>
          <a:xfrm>
            <a:off x="8750808" y="4308951"/>
            <a:ext cx="548640" cy="1554480"/>
          </a:xfrm>
          <a:prstGeom prst="rect">
            <a:avLst/>
          </a:prstGeom>
          <a:noFill/>
          <a:ln w="19050">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D500E22-98EE-6A7B-A2AF-F7A49C8B5B2F}"/>
              </a:ext>
            </a:extLst>
          </p:cNvPr>
          <p:cNvSpPr/>
          <p:nvPr/>
        </p:nvSpPr>
        <p:spPr>
          <a:xfrm>
            <a:off x="7749406" y="4303436"/>
            <a:ext cx="548640" cy="1554480"/>
          </a:xfrm>
          <a:prstGeom prst="rect">
            <a:avLst/>
          </a:prstGeom>
          <a:noFill/>
          <a:ln w="19050">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peech Bubble: Rectangle 7">
            <a:extLst>
              <a:ext uri="{FF2B5EF4-FFF2-40B4-BE49-F238E27FC236}">
                <a16:creationId xmlns:a16="http://schemas.microsoft.com/office/drawing/2014/main" id="{376D85A1-957E-45FF-22BD-262336547DBC}"/>
              </a:ext>
            </a:extLst>
          </p:cNvPr>
          <p:cNvSpPr/>
          <p:nvPr/>
        </p:nvSpPr>
        <p:spPr>
          <a:xfrm>
            <a:off x="10268444" y="6078447"/>
            <a:ext cx="1408444" cy="458390"/>
          </a:xfrm>
          <a:prstGeom prst="wedgeRectCallout">
            <a:avLst>
              <a:gd name="adj1" fmla="val -46872"/>
              <a:gd name="adj2" fmla="val -1258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i="1">
                <a:latin typeface="Gilroy" panose="00000500000000000000"/>
                <a:ea typeface="Lato" panose="020F0502020204030203" pitchFamily="34" charset="0"/>
                <a:cs typeface="Lato" panose="020F0502020204030203" pitchFamily="34" charset="0"/>
              </a:rPr>
              <a:t>$273M hedged refi brings fund over 100% hedged if no action is taken</a:t>
            </a:r>
          </a:p>
        </p:txBody>
      </p:sp>
      <p:sp>
        <p:nvSpPr>
          <p:cNvPr id="9" name="Rectangle 8">
            <a:extLst>
              <a:ext uri="{FF2B5EF4-FFF2-40B4-BE49-F238E27FC236}">
                <a16:creationId xmlns:a16="http://schemas.microsoft.com/office/drawing/2014/main" id="{2F27B28A-2ADE-ECEB-A23E-7A4480DFB075}"/>
              </a:ext>
            </a:extLst>
          </p:cNvPr>
          <p:cNvSpPr/>
          <p:nvPr/>
        </p:nvSpPr>
        <p:spPr>
          <a:xfrm>
            <a:off x="9761086" y="4314139"/>
            <a:ext cx="548640" cy="1554480"/>
          </a:xfrm>
          <a:prstGeom prst="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hart 13">
            <a:extLst>
              <a:ext uri="{FF2B5EF4-FFF2-40B4-BE49-F238E27FC236}">
                <a16:creationId xmlns:a16="http://schemas.microsoft.com/office/drawing/2014/main" id="{00000000-0008-0000-0300-000008000000}"/>
              </a:ext>
            </a:extLst>
          </p:cNvPr>
          <p:cNvGraphicFramePr>
            <a:graphicFrameLocks/>
          </p:cNvGraphicFramePr>
          <p:nvPr>
            <p:extLst>
              <p:ext uri="{D42A27DB-BD31-4B8C-83A1-F6EECF244321}">
                <p14:modId xmlns:p14="http://schemas.microsoft.com/office/powerpoint/2010/main" val="469566304"/>
              </p:ext>
            </p:extLst>
          </p:nvPr>
        </p:nvGraphicFramePr>
        <p:xfrm>
          <a:off x="757840" y="1231787"/>
          <a:ext cx="5333444" cy="264526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hart 15">
            <a:extLst>
              <a:ext uri="{FF2B5EF4-FFF2-40B4-BE49-F238E27FC236}">
                <a16:creationId xmlns:a16="http://schemas.microsoft.com/office/drawing/2014/main" id="{00000000-0008-0000-0300-000009000000}"/>
              </a:ext>
            </a:extLst>
          </p:cNvPr>
          <p:cNvGraphicFramePr>
            <a:graphicFrameLocks/>
          </p:cNvGraphicFramePr>
          <p:nvPr>
            <p:extLst>
              <p:ext uri="{D42A27DB-BD31-4B8C-83A1-F6EECF244321}">
                <p14:modId xmlns:p14="http://schemas.microsoft.com/office/powerpoint/2010/main" val="2669014236"/>
              </p:ext>
            </p:extLst>
          </p:nvPr>
        </p:nvGraphicFramePr>
        <p:xfrm>
          <a:off x="767274" y="3877054"/>
          <a:ext cx="5324010" cy="259218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825161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6233DE6-B4A1-5A9F-8BDA-B0F615263094}"/>
            </a:ext>
          </a:extLst>
        </p:cNvPr>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00000000-0008-0000-0300-000002000000}"/>
              </a:ext>
            </a:extLst>
          </p:cNvPr>
          <p:cNvGraphicFramePr>
            <a:graphicFrameLocks/>
          </p:cNvGraphicFramePr>
          <p:nvPr>
            <p:extLst>
              <p:ext uri="{D42A27DB-BD31-4B8C-83A1-F6EECF244321}">
                <p14:modId xmlns:p14="http://schemas.microsoft.com/office/powerpoint/2010/main" val="1438996443"/>
              </p:ext>
            </p:extLst>
          </p:nvPr>
        </p:nvGraphicFramePr>
        <p:xfrm>
          <a:off x="549123" y="1095165"/>
          <a:ext cx="7498078" cy="29260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hink-cell data - do not delete" hidden="1">
            <a:extLst>
              <a:ext uri="{FF2B5EF4-FFF2-40B4-BE49-F238E27FC236}">
                <a16:creationId xmlns:a16="http://schemas.microsoft.com/office/drawing/2014/main" id="{B7529B50-0146-4F3F-7FBB-90FFD53A2BDD}"/>
              </a:ext>
            </a:extLst>
          </p:cNvPr>
          <p:cNvGraphicFramePr>
            <a:graphicFrameLocks noChangeAspect="1"/>
          </p:cNvGraphicFramePr>
          <p:nvPr>
            <p:custDataLst>
              <p:tags r:id="rId1"/>
            </p:custDataLst>
            <p:extLst>
              <p:ext uri="{D42A27DB-BD31-4B8C-83A1-F6EECF244321}">
                <p14:modId xmlns:p14="http://schemas.microsoft.com/office/powerpoint/2010/main" val="1145416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7" name="think-cell data - do not delete" hidden="1">
                        <a:extLst>
                          <a:ext uri="{FF2B5EF4-FFF2-40B4-BE49-F238E27FC236}">
                            <a16:creationId xmlns:a16="http://schemas.microsoft.com/office/drawing/2014/main" id="{B7529B50-0146-4F3F-7FBB-90FFD53A2BD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673D895D-4861-B68A-3C30-A5B333993C16}"/>
              </a:ext>
            </a:extLst>
          </p:cNvPr>
          <p:cNvCxnSpPr>
            <a:cxnSpLocks/>
          </p:cNvCxnSpPr>
          <p:nvPr/>
        </p:nvCxnSpPr>
        <p:spPr>
          <a:xfrm>
            <a:off x="4527717" y="2660943"/>
            <a:ext cx="0" cy="1023655"/>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5E5BA22-E5C1-56F1-F22C-4DF281A88ED5}"/>
              </a:ext>
            </a:extLst>
          </p:cNvPr>
          <p:cNvCxnSpPr/>
          <p:nvPr/>
        </p:nvCxnSpPr>
        <p:spPr>
          <a:xfrm>
            <a:off x="6122997" y="1581478"/>
            <a:ext cx="0" cy="2103120"/>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AF8D16E-3688-6742-4049-69F60F6ED22B}"/>
              </a:ext>
            </a:extLst>
          </p:cNvPr>
          <p:cNvCxnSpPr/>
          <p:nvPr/>
        </p:nvCxnSpPr>
        <p:spPr>
          <a:xfrm>
            <a:off x="7552368" y="1581478"/>
            <a:ext cx="0" cy="2103120"/>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693A6516-A23F-6E4E-0DB1-A4FB9EF5B8AD}"/>
              </a:ext>
            </a:extLst>
          </p:cNvPr>
          <p:cNvSpPr>
            <a:spLocks noGrp="1"/>
          </p:cNvSpPr>
          <p:nvPr>
            <p:ph type="title"/>
          </p:nvPr>
        </p:nvSpPr>
        <p:spPr/>
        <p:txBody>
          <a:bodyPr vert="horz"/>
          <a:lstStyle/>
          <a:p>
            <a:r>
              <a:rPr lang="en-US"/>
              <a:t>Fund Forecast </a:t>
            </a:r>
            <a:r>
              <a:rPr lang="en-US" b="0"/>
              <a:t>| Effective Hedging Analysis</a:t>
            </a:r>
          </a:p>
        </p:txBody>
      </p:sp>
      <p:sp>
        <p:nvSpPr>
          <p:cNvPr id="12" name="Speech Bubble: Rectangle 11">
            <a:extLst>
              <a:ext uri="{FF2B5EF4-FFF2-40B4-BE49-F238E27FC236}">
                <a16:creationId xmlns:a16="http://schemas.microsoft.com/office/drawing/2014/main" id="{0824BE15-8483-0F02-B63E-F35ECC47EBE6}"/>
              </a:ext>
            </a:extLst>
          </p:cNvPr>
          <p:cNvSpPr/>
          <p:nvPr/>
        </p:nvSpPr>
        <p:spPr>
          <a:xfrm>
            <a:off x="1293981" y="2466496"/>
            <a:ext cx="1005840" cy="320040"/>
          </a:xfrm>
          <a:prstGeom prst="wedgeRectCallout">
            <a:avLst>
              <a:gd name="adj1" fmla="val -1423"/>
              <a:gd name="adj2" fmla="val -154733"/>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i="1">
                <a:latin typeface="Gilroy" panose="00000500000000000000"/>
                <a:ea typeface="Lato" panose="020F0502020204030203" pitchFamily="34" charset="0"/>
                <a:cs typeface="Lato" panose="020F0502020204030203" pitchFamily="34" charset="0"/>
              </a:rPr>
              <a:t>$140M cap expired 4/16/25</a:t>
            </a:r>
          </a:p>
        </p:txBody>
      </p:sp>
      <p:sp>
        <p:nvSpPr>
          <p:cNvPr id="21" name="Speech Bubble: Rectangle 20">
            <a:extLst>
              <a:ext uri="{FF2B5EF4-FFF2-40B4-BE49-F238E27FC236}">
                <a16:creationId xmlns:a16="http://schemas.microsoft.com/office/drawing/2014/main" id="{46EE3147-C3BD-AE7F-2BDB-056C409B65FF}"/>
              </a:ext>
            </a:extLst>
          </p:cNvPr>
          <p:cNvSpPr/>
          <p:nvPr/>
        </p:nvSpPr>
        <p:spPr>
          <a:xfrm>
            <a:off x="6192847" y="2914178"/>
            <a:ext cx="1097280" cy="320040"/>
          </a:xfrm>
          <a:prstGeom prst="wedgeRectCallout">
            <a:avLst>
              <a:gd name="adj1" fmla="val -53641"/>
              <a:gd name="adj2" fmla="val -301829"/>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i="1">
                <a:latin typeface="Gilroy" panose="00000500000000000000"/>
                <a:ea typeface="Lato" panose="020F0502020204030203" pitchFamily="34" charset="0"/>
                <a:cs typeface="Lato" panose="020F0502020204030203" pitchFamily="34" charset="0"/>
              </a:rPr>
              <a:t>$200M in swaps expire 12/16/26</a:t>
            </a:r>
          </a:p>
        </p:txBody>
      </p:sp>
      <p:sp>
        <p:nvSpPr>
          <p:cNvPr id="16" name="Rectangle 15">
            <a:extLst>
              <a:ext uri="{FF2B5EF4-FFF2-40B4-BE49-F238E27FC236}">
                <a16:creationId xmlns:a16="http://schemas.microsoft.com/office/drawing/2014/main" id="{F52AD17E-3030-41DD-513C-80C2898E8F73}"/>
              </a:ext>
            </a:extLst>
          </p:cNvPr>
          <p:cNvSpPr/>
          <p:nvPr/>
        </p:nvSpPr>
        <p:spPr>
          <a:xfrm>
            <a:off x="8808238" y="1231786"/>
            <a:ext cx="2834640"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sp>
        <p:nvSpPr>
          <p:cNvPr id="17" name="Rectangle 16">
            <a:extLst>
              <a:ext uri="{FF2B5EF4-FFF2-40B4-BE49-F238E27FC236}">
                <a16:creationId xmlns:a16="http://schemas.microsoft.com/office/drawing/2014/main" id="{6F21CEED-0676-6A72-F4A3-627128943D38}"/>
              </a:ext>
            </a:extLst>
          </p:cNvPr>
          <p:cNvSpPr/>
          <p:nvPr/>
        </p:nvSpPr>
        <p:spPr>
          <a:xfrm>
            <a:off x="8808238" y="1506106"/>
            <a:ext cx="2834640" cy="493776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18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We are tracking to be </a:t>
            </a:r>
            <a:r>
              <a:rPr lang="en-US" sz="1200" b="1">
                <a:solidFill>
                  <a:schemeClr val="tx1"/>
                </a:solidFill>
                <a:latin typeface="Gilroy" panose="00000500000000000000"/>
                <a:ea typeface="Lato" panose="020F0502020204030203" pitchFamily="34" charset="0"/>
                <a:cs typeface="Lato" panose="020F0502020204030203" pitchFamily="34" charset="0"/>
              </a:rPr>
              <a:t>above our hedging target in each quarter until Q1 2027</a:t>
            </a:r>
            <a:r>
              <a:rPr lang="en-US" sz="1200">
                <a:solidFill>
                  <a:schemeClr val="tx1"/>
                </a:solidFill>
                <a:latin typeface="Gilroy" panose="00000500000000000000"/>
                <a:ea typeface="Lato" panose="020F0502020204030203" pitchFamily="34" charset="0"/>
                <a:cs typeface="Lato" panose="020F0502020204030203" pitchFamily="34" charset="0"/>
              </a:rPr>
              <a:t> when $200M in swaps expire</a:t>
            </a:r>
          </a:p>
          <a:p>
            <a:pPr marL="171450" indent="-171450">
              <a:spcBef>
                <a:spcPts val="1800"/>
              </a:spcBef>
              <a:buFont typeface="Arial" panose="020B0604020202020204" pitchFamily="34" charset="0"/>
              <a:buChar char="•"/>
            </a:pPr>
            <a:endParaRPr lang="en-US" sz="1200">
              <a:solidFill>
                <a:schemeClr val="tx1"/>
              </a:solidFill>
              <a:latin typeface="Gilroy" panose="00000500000000000000"/>
              <a:ea typeface="Lato" panose="020F0502020204030203" pitchFamily="34" charset="0"/>
              <a:cs typeface="Lato" panose="020F0502020204030203" pitchFamily="34" charset="0"/>
            </a:endParaRPr>
          </a:p>
          <a:p>
            <a:pPr marL="171450" indent="-171450">
              <a:spcBef>
                <a:spcPts val="18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We already have </a:t>
            </a:r>
            <a:r>
              <a:rPr lang="en-US" sz="1200" b="1">
                <a:solidFill>
                  <a:schemeClr val="tx1"/>
                </a:solidFill>
                <a:latin typeface="Gilroy" panose="00000500000000000000"/>
                <a:ea typeface="Lato" panose="020F0502020204030203" pitchFamily="34" charset="0"/>
                <a:cs typeface="Lato" panose="020F0502020204030203" pitchFamily="34" charset="0"/>
              </a:rPr>
              <a:t>$95M of forward swaps in place</a:t>
            </a:r>
            <a:r>
              <a:rPr lang="en-US" sz="1200">
                <a:solidFill>
                  <a:schemeClr val="tx1"/>
                </a:solidFill>
                <a:latin typeface="Gilroy" panose="00000500000000000000"/>
                <a:ea typeface="Lato" panose="020F0502020204030203" pitchFamily="34" charset="0"/>
                <a:cs typeface="Lato" panose="020F0502020204030203" pitchFamily="34" charset="0"/>
              </a:rPr>
              <a:t> to account for the expiration of the $140M cap in June 2025</a:t>
            </a:r>
          </a:p>
          <a:p>
            <a:pPr marL="171450" indent="-171450">
              <a:spcBef>
                <a:spcPts val="1800"/>
              </a:spcBef>
              <a:buFont typeface="Arial" panose="020B0604020202020204" pitchFamily="34" charset="0"/>
              <a:buChar char="•"/>
            </a:pPr>
            <a:endParaRPr lang="en-US" sz="1200">
              <a:solidFill>
                <a:schemeClr val="tx1"/>
              </a:solidFill>
              <a:latin typeface="Gilroy" panose="00000500000000000000"/>
              <a:ea typeface="Lato" panose="020F0502020204030203" pitchFamily="34" charset="0"/>
              <a:cs typeface="Lato" panose="020F0502020204030203" pitchFamily="34" charset="0"/>
            </a:endParaRPr>
          </a:p>
          <a:p>
            <a:pPr marL="171450" indent="-171450">
              <a:spcBef>
                <a:spcPts val="18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a:t>
            </a:r>
            <a:r>
              <a:rPr lang="en-US" sz="1200" b="1">
                <a:solidFill>
                  <a:schemeClr val="tx1"/>
                </a:solidFill>
                <a:latin typeface="Gilroy" panose="00000500000000000000"/>
                <a:ea typeface="Lato" panose="020F0502020204030203" pitchFamily="34" charset="0"/>
                <a:cs typeface="Lato" panose="020F0502020204030203" pitchFamily="34" charset="0"/>
              </a:rPr>
              <a:t>hedging trend remains above 90% throughout 2025 </a:t>
            </a:r>
            <a:r>
              <a:rPr lang="en-US" sz="1200">
                <a:solidFill>
                  <a:schemeClr val="tx1"/>
                </a:solidFill>
                <a:latin typeface="Gilroy" panose="00000500000000000000"/>
                <a:ea typeface="Lato" panose="020F0502020204030203" pitchFamily="34" charset="0"/>
                <a:cs typeface="Lato" panose="020F0502020204030203" pitchFamily="34" charset="0"/>
              </a:rPr>
              <a:t>as the cap expiration is offset by $68.8M of dispositions and the $95M in forward swaps commencing</a:t>
            </a:r>
          </a:p>
        </p:txBody>
      </p:sp>
      <p:grpSp>
        <p:nvGrpSpPr>
          <p:cNvPr id="18" name="Group 17">
            <a:extLst>
              <a:ext uri="{FF2B5EF4-FFF2-40B4-BE49-F238E27FC236}">
                <a16:creationId xmlns:a16="http://schemas.microsoft.com/office/drawing/2014/main" id="{4C359180-F1A2-C13C-5B7B-12E0D14A7160}"/>
              </a:ext>
            </a:extLst>
          </p:cNvPr>
          <p:cNvGrpSpPr/>
          <p:nvPr/>
        </p:nvGrpSpPr>
        <p:grpSpPr>
          <a:xfrm>
            <a:off x="8235854" y="3746386"/>
            <a:ext cx="468989" cy="457200"/>
            <a:chOff x="9083709" y="2630560"/>
            <a:chExt cx="594360" cy="594359"/>
          </a:xfrm>
        </p:grpSpPr>
        <p:sp>
          <p:nvSpPr>
            <p:cNvPr id="19" name="Oval 18">
              <a:extLst>
                <a:ext uri="{FF2B5EF4-FFF2-40B4-BE49-F238E27FC236}">
                  <a16:creationId xmlns:a16="http://schemas.microsoft.com/office/drawing/2014/main" id="{60FF0922-6DA9-3577-031F-47416B329EA6}"/>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Chevron 21">
              <a:extLst>
                <a:ext uri="{FF2B5EF4-FFF2-40B4-BE49-F238E27FC236}">
                  <a16:creationId xmlns:a16="http://schemas.microsoft.com/office/drawing/2014/main" id="{4B82149F-C201-8EBD-4009-F3350A17EF2C}"/>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Chevron 22">
              <a:extLst>
                <a:ext uri="{FF2B5EF4-FFF2-40B4-BE49-F238E27FC236}">
                  <a16:creationId xmlns:a16="http://schemas.microsoft.com/office/drawing/2014/main" id="{6F7B845A-84DA-6808-A795-8621E9A5B6CA}"/>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Rectangle 14">
            <a:extLst>
              <a:ext uri="{FF2B5EF4-FFF2-40B4-BE49-F238E27FC236}">
                <a16:creationId xmlns:a16="http://schemas.microsoft.com/office/drawing/2014/main" id="{08B13161-7D82-BC58-F6EF-96CB19F4BE44}"/>
              </a:ext>
            </a:extLst>
          </p:cNvPr>
          <p:cNvSpPr/>
          <p:nvPr/>
        </p:nvSpPr>
        <p:spPr>
          <a:xfrm>
            <a:off x="4116878" y="2168764"/>
            <a:ext cx="822960" cy="49217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latin typeface="Gilroy" panose="00000500000000000000"/>
                <a:ea typeface="Lato" panose="020F0502020204030203" pitchFamily="34" charset="0"/>
                <a:cs typeface="Lato" panose="020F0502020204030203" pitchFamily="34" charset="0"/>
              </a:rPr>
              <a:t>May 2026: Revolver Expires</a:t>
            </a:r>
          </a:p>
        </p:txBody>
      </p:sp>
      <p:sp>
        <p:nvSpPr>
          <p:cNvPr id="20" name="Rectangle 19">
            <a:extLst>
              <a:ext uri="{FF2B5EF4-FFF2-40B4-BE49-F238E27FC236}">
                <a16:creationId xmlns:a16="http://schemas.microsoft.com/office/drawing/2014/main" id="{775BE01A-425C-FDB5-C825-DB1DF7DCBF69}"/>
              </a:ext>
            </a:extLst>
          </p:cNvPr>
          <p:cNvSpPr/>
          <p:nvPr/>
        </p:nvSpPr>
        <p:spPr>
          <a:xfrm>
            <a:off x="5698019" y="1075070"/>
            <a:ext cx="822960" cy="49217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latin typeface="Gilroy" panose="00000500000000000000"/>
                <a:ea typeface="Lato" panose="020F0502020204030203" pitchFamily="34" charset="0"/>
                <a:cs typeface="Lato" panose="020F0502020204030203" pitchFamily="34" charset="0"/>
              </a:rPr>
              <a:t>Dec 2026:</a:t>
            </a:r>
          </a:p>
          <a:p>
            <a:pPr algn="ctr"/>
            <a:r>
              <a:rPr lang="en-US" sz="900" i="1">
                <a:latin typeface="Gilroy" panose="00000500000000000000"/>
                <a:ea typeface="Lato" panose="020F0502020204030203" pitchFamily="34" charset="0"/>
                <a:cs typeface="Lato" panose="020F0502020204030203" pitchFamily="34" charset="0"/>
              </a:rPr>
              <a:t>$104M TL A Expires</a:t>
            </a:r>
          </a:p>
        </p:txBody>
      </p:sp>
      <p:sp>
        <p:nvSpPr>
          <p:cNvPr id="24" name="Rectangle 23">
            <a:extLst>
              <a:ext uri="{FF2B5EF4-FFF2-40B4-BE49-F238E27FC236}">
                <a16:creationId xmlns:a16="http://schemas.microsoft.com/office/drawing/2014/main" id="{EFAD3A1A-15E5-D210-6F58-6939DFCF0B92}"/>
              </a:ext>
            </a:extLst>
          </p:cNvPr>
          <p:cNvSpPr/>
          <p:nvPr/>
        </p:nvSpPr>
        <p:spPr>
          <a:xfrm>
            <a:off x="7139029" y="1080167"/>
            <a:ext cx="822960" cy="49217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latin typeface="Gilroy" panose="00000500000000000000"/>
                <a:ea typeface="Lato" panose="020F0502020204030203" pitchFamily="34" charset="0"/>
                <a:cs typeface="Lato" panose="020F0502020204030203" pitchFamily="34" charset="0"/>
              </a:rPr>
              <a:t>Jun 2027:</a:t>
            </a:r>
          </a:p>
          <a:p>
            <a:pPr algn="ctr"/>
            <a:r>
              <a:rPr lang="en-US" sz="900" i="1">
                <a:latin typeface="Gilroy" panose="00000500000000000000"/>
                <a:ea typeface="Lato" panose="020F0502020204030203" pitchFamily="34" charset="0"/>
                <a:cs typeface="Lato" panose="020F0502020204030203" pitchFamily="34" charset="0"/>
              </a:rPr>
              <a:t>$267M TL B</a:t>
            </a:r>
          </a:p>
          <a:p>
            <a:pPr algn="ctr"/>
            <a:r>
              <a:rPr lang="en-US" sz="900" i="1">
                <a:latin typeface="Gilroy" panose="00000500000000000000"/>
                <a:ea typeface="Lato" panose="020F0502020204030203" pitchFamily="34" charset="0"/>
                <a:cs typeface="Lato" panose="020F0502020204030203" pitchFamily="34" charset="0"/>
              </a:rPr>
              <a:t>Expires</a:t>
            </a:r>
          </a:p>
        </p:txBody>
      </p:sp>
      <p:graphicFrame>
        <p:nvGraphicFramePr>
          <p:cNvPr id="8" name="Table 7">
            <a:extLst>
              <a:ext uri="{FF2B5EF4-FFF2-40B4-BE49-F238E27FC236}">
                <a16:creationId xmlns:a16="http://schemas.microsoft.com/office/drawing/2014/main" id="{D2B15EA5-0C0F-EA85-C9DF-0BECD370A303}"/>
              </a:ext>
            </a:extLst>
          </p:cNvPr>
          <p:cNvGraphicFramePr>
            <a:graphicFrameLocks noGrp="1"/>
          </p:cNvGraphicFramePr>
          <p:nvPr/>
        </p:nvGraphicFramePr>
        <p:xfrm>
          <a:off x="549122" y="4066426"/>
          <a:ext cx="7498078" cy="2377440"/>
        </p:xfrm>
        <a:graphic>
          <a:graphicData uri="http://schemas.openxmlformats.org/drawingml/2006/table">
            <a:tbl>
              <a:tblPr/>
              <a:tblGrid>
                <a:gridCol w="2142308">
                  <a:extLst>
                    <a:ext uri="{9D8B030D-6E8A-4147-A177-3AD203B41FA5}">
                      <a16:colId xmlns:a16="http://schemas.microsoft.com/office/drawing/2014/main" val="1304315836"/>
                    </a:ext>
                  </a:extLst>
                </a:gridCol>
                <a:gridCol w="1071154">
                  <a:extLst>
                    <a:ext uri="{9D8B030D-6E8A-4147-A177-3AD203B41FA5}">
                      <a16:colId xmlns:a16="http://schemas.microsoft.com/office/drawing/2014/main" val="2110501720"/>
                    </a:ext>
                  </a:extLst>
                </a:gridCol>
                <a:gridCol w="1071154">
                  <a:extLst>
                    <a:ext uri="{9D8B030D-6E8A-4147-A177-3AD203B41FA5}">
                      <a16:colId xmlns:a16="http://schemas.microsoft.com/office/drawing/2014/main" val="1221987978"/>
                    </a:ext>
                  </a:extLst>
                </a:gridCol>
                <a:gridCol w="1071154">
                  <a:extLst>
                    <a:ext uri="{9D8B030D-6E8A-4147-A177-3AD203B41FA5}">
                      <a16:colId xmlns:a16="http://schemas.microsoft.com/office/drawing/2014/main" val="2796131762"/>
                    </a:ext>
                  </a:extLst>
                </a:gridCol>
                <a:gridCol w="1071154">
                  <a:extLst>
                    <a:ext uri="{9D8B030D-6E8A-4147-A177-3AD203B41FA5}">
                      <a16:colId xmlns:a16="http://schemas.microsoft.com/office/drawing/2014/main" val="3425954483"/>
                    </a:ext>
                  </a:extLst>
                </a:gridCol>
                <a:gridCol w="1071154">
                  <a:extLst>
                    <a:ext uri="{9D8B030D-6E8A-4147-A177-3AD203B41FA5}">
                      <a16:colId xmlns:a16="http://schemas.microsoft.com/office/drawing/2014/main" val="1620776449"/>
                    </a:ext>
                  </a:extLst>
                </a:gridCol>
              </a:tblGrid>
              <a:tr h="210312">
                <a:tc>
                  <a:txBody>
                    <a:bodyPr/>
                    <a:lstStyle/>
                    <a:p>
                      <a:pPr algn="l" fontAlgn="b"/>
                      <a:r>
                        <a:rPr lang="en-US" sz="1200" b="1" i="0" u="none" strike="noStrike">
                          <a:solidFill>
                            <a:schemeClr val="accent1"/>
                          </a:solidFill>
                          <a:effectLst/>
                          <a:latin typeface="Gilroy" panose="00000500000000000000"/>
                        </a:rPr>
                        <a:t>In-Place Hedging</a:t>
                      </a:r>
                    </a:p>
                  </a:txBody>
                  <a:tcPr marT="27432" marB="27432" anchor="ctr">
                    <a:lnL>
                      <a:noFill/>
                    </a:lnL>
                    <a:lnR>
                      <a:noFill/>
                    </a:lnR>
                    <a:lnT>
                      <a:noFill/>
                    </a:lnT>
                    <a:lnB w="12700" cap="flat" cmpd="sng" algn="ctr">
                      <a:solidFill>
                        <a:schemeClr val="accent3">
                          <a:lumMod val="40000"/>
                          <a:lumOff val="60000"/>
                        </a:schemeClr>
                      </a:solidFill>
                      <a:prstDash val="solid"/>
                      <a:round/>
                      <a:headEnd type="none" w="med" len="med"/>
                      <a:tailEnd type="none" w="med" len="med"/>
                    </a:lnB>
                    <a:solidFill>
                      <a:schemeClr val="accent2"/>
                    </a:solidFill>
                  </a:tcPr>
                </a:tc>
                <a:tc>
                  <a:txBody>
                    <a:bodyPr/>
                    <a:lstStyle/>
                    <a:p>
                      <a:pPr algn="ctr" fontAlgn="b"/>
                      <a:r>
                        <a:rPr lang="en-US" sz="1200" b="1" i="0" u="none" strike="noStrike">
                          <a:solidFill>
                            <a:schemeClr val="accent1"/>
                          </a:solidFill>
                          <a:effectLst/>
                          <a:latin typeface="Gilroy" panose="00000500000000000000"/>
                        </a:rPr>
                        <a:t>Type</a:t>
                      </a:r>
                    </a:p>
                  </a:txBody>
                  <a:tcPr marT="27432" marB="27432" anchor="ctr">
                    <a:lnL>
                      <a:noFill/>
                    </a:lnL>
                    <a:lnR>
                      <a:noFill/>
                    </a:lnR>
                    <a:lnT>
                      <a:noFill/>
                    </a:lnT>
                    <a:lnB w="12700" cap="flat" cmpd="sng" algn="ctr">
                      <a:solidFill>
                        <a:schemeClr val="accent3">
                          <a:lumMod val="40000"/>
                          <a:lumOff val="60000"/>
                        </a:schemeClr>
                      </a:solidFill>
                      <a:prstDash val="solid"/>
                      <a:round/>
                      <a:headEnd type="none" w="med" len="med"/>
                      <a:tailEnd type="none" w="med" len="med"/>
                    </a:lnB>
                    <a:solidFill>
                      <a:schemeClr val="accent2"/>
                    </a:solidFill>
                  </a:tcPr>
                </a:tc>
                <a:tc>
                  <a:txBody>
                    <a:bodyPr/>
                    <a:lstStyle/>
                    <a:p>
                      <a:pPr algn="ctr" fontAlgn="b"/>
                      <a:r>
                        <a:rPr lang="en-US" sz="1200" b="1" i="0" u="none" strike="noStrike">
                          <a:solidFill>
                            <a:schemeClr val="accent1"/>
                          </a:solidFill>
                          <a:effectLst/>
                          <a:latin typeface="Gilroy" panose="00000500000000000000"/>
                        </a:rPr>
                        <a:t>Amount</a:t>
                      </a:r>
                    </a:p>
                  </a:txBody>
                  <a:tcPr marT="27432" marB="27432" anchor="ctr">
                    <a:lnL>
                      <a:noFill/>
                    </a:lnL>
                    <a:lnR>
                      <a:noFill/>
                    </a:lnR>
                    <a:lnT>
                      <a:noFill/>
                    </a:lnT>
                    <a:lnB w="12700" cap="flat" cmpd="sng" algn="ctr">
                      <a:solidFill>
                        <a:schemeClr val="accent3">
                          <a:lumMod val="40000"/>
                          <a:lumOff val="60000"/>
                        </a:schemeClr>
                      </a:solidFill>
                      <a:prstDash val="solid"/>
                      <a:round/>
                      <a:headEnd type="none" w="med" len="med"/>
                      <a:tailEnd type="none" w="med" len="med"/>
                    </a:lnB>
                    <a:solidFill>
                      <a:schemeClr val="accent2"/>
                    </a:solidFill>
                  </a:tcPr>
                </a:tc>
                <a:tc>
                  <a:txBody>
                    <a:bodyPr/>
                    <a:lstStyle/>
                    <a:p>
                      <a:pPr algn="ctr" fontAlgn="b"/>
                      <a:r>
                        <a:rPr lang="en-US" sz="1200" b="1" i="0" u="none" strike="noStrike">
                          <a:solidFill>
                            <a:schemeClr val="accent1"/>
                          </a:solidFill>
                          <a:effectLst/>
                          <a:latin typeface="Gilroy" panose="00000500000000000000"/>
                        </a:rPr>
                        <a:t>Rate</a:t>
                      </a:r>
                    </a:p>
                  </a:txBody>
                  <a:tcPr marT="27432" marB="27432" anchor="ctr">
                    <a:lnL>
                      <a:noFill/>
                    </a:lnL>
                    <a:lnR>
                      <a:noFill/>
                    </a:lnR>
                    <a:lnT>
                      <a:noFill/>
                    </a:lnT>
                    <a:lnB w="12700" cap="flat" cmpd="sng" algn="ctr">
                      <a:solidFill>
                        <a:schemeClr val="accent3">
                          <a:lumMod val="40000"/>
                          <a:lumOff val="60000"/>
                        </a:schemeClr>
                      </a:solidFill>
                      <a:prstDash val="solid"/>
                      <a:round/>
                      <a:headEnd type="none" w="med" len="med"/>
                      <a:tailEnd type="none" w="med" len="med"/>
                    </a:lnB>
                    <a:solidFill>
                      <a:schemeClr val="accent2"/>
                    </a:solidFill>
                  </a:tcPr>
                </a:tc>
                <a:tc>
                  <a:txBody>
                    <a:bodyPr/>
                    <a:lstStyle/>
                    <a:p>
                      <a:pPr algn="ctr" fontAlgn="b"/>
                      <a:r>
                        <a:rPr lang="en-US" sz="1200" b="1" i="0" u="none" strike="noStrike">
                          <a:solidFill>
                            <a:schemeClr val="accent1"/>
                          </a:solidFill>
                          <a:effectLst/>
                          <a:latin typeface="Gilroy" panose="00000500000000000000"/>
                        </a:rPr>
                        <a:t>Start Qtr</a:t>
                      </a:r>
                    </a:p>
                  </a:txBody>
                  <a:tcPr marT="27432" marB="27432" anchor="ctr">
                    <a:lnL>
                      <a:noFill/>
                    </a:lnL>
                    <a:lnR>
                      <a:noFill/>
                    </a:lnR>
                    <a:lnT>
                      <a:noFill/>
                    </a:lnT>
                    <a:lnB w="12700" cap="flat" cmpd="sng" algn="ctr">
                      <a:solidFill>
                        <a:schemeClr val="accent3">
                          <a:lumMod val="40000"/>
                          <a:lumOff val="60000"/>
                        </a:schemeClr>
                      </a:solidFill>
                      <a:prstDash val="solid"/>
                      <a:round/>
                      <a:headEnd type="none" w="med" len="med"/>
                      <a:tailEnd type="none" w="med" len="med"/>
                    </a:lnB>
                    <a:solidFill>
                      <a:schemeClr val="accent2"/>
                    </a:solidFill>
                  </a:tcPr>
                </a:tc>
                <a:tc>
                  <a:txBody>
                    <a:bodyPr/>
                    <a:lstStyle/>
                    <a:p>
                      <a:pPr algn="ctr" fontAlgn="b"/>
                      <a:r>
                        <a:rPr lang="en-US" sz="1200" b="1" i="0" u="none" strike="noStrike">
                          <a:solidFill>
                            <a:schemeClr val="accent1"/>
                          </a:solidFill>
                          <a:effectLst/>
                          <a:latin typeface="Gilroy" panose="00000500000000000000"/>
                        </a:rPr>
                        <a:t>End Qtr</a:t>
                      </a:r>
                    </a:p>
                  </a:txBody>
                  <a:tcPr marT="27432" marB="27432" anchor="ctr">
                    <a:lnL>
                      <a:noFill/>
                    </a:lnL>
                    <a:lnR>
                      <a:noFill/>
                    </a:lnR>
                    <a:lnT>
                      <a:noFill/>
                    </a:lnT>
                    <a:lnB w="12700" cap="flat" cmpd="sng" algn="ctr">
                      <a:solidFill>
                        <a:schemeClr val="accent3">
                          <a:lumMod val="40000"/>
                          <a:lumOff val="60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106738508"/>
                  </a:ext>
                </a:extLst>
              </a:tr>
              <a:tr h="210312">
                <a:tc>
                  <a:txBody>
                    <a:bodyPr/>
                    <a:lstStyle/>
                    <a:p>
                      <a:pPr algn="l" fontAlgn="b"/>
                      <a:r>
                        <a:rPr lang="en-US" sz="1200" b="0" i="0" u="none" strike="noStrike">
                          <a:solidFill>
                            <a:srgbClr val="000000"/>
                          </a:solidFill>
                          <a:effectLst/>
                          <a:latin typeface="Gilroy" panose="00000500000000000000"/>
                        </a:rPr>
                        <a:t>$112.5M Apollo Refi – 5 Yr</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tcPr>
                </a:tc>
                <a:tc>
                  <a:txBody>
                    <a:bodyPr/>
                    <a:lstStyle/>
                    <a:p>
                      <a:pPr algn="ctr" fontAlgn="b"/>
                      <a:r>
                        <a:rPr lang="en-US" sz="1200" b="0" i="0" u="none" strike="noStrike">
                          <a:solidFill>
                            <a:srgbClr val="0000FF"/>
                          </a:solidFill>
                          <a:effectLst/>
                          <a:latin typeface="Gilroy" panose="00000500000000000000"/>
                        </a:rPr>
                        <a:t>Refi</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$112.5</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3.94%</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Q1 2024</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Q1 2029</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extLst>
                  <a:ext uri="{0D108BD9-81ED-4DB2-BD59-A6C34878D82A}">
                    <a16:rowId xmlns:a16="http://schemas.microsoft.com/office/drawing/2014/main" val="300256182"/>
                  </a:ext>
                </a:extLst>
              </a:tr>
              <a:tr h="210312">
                <a:tc>
                  <a:txBody>
                    <a:bodyPr/>
                    <a:lstStyle/>
                    <a:p>
                      <a:pPr algn="l" fontAlgn="b"/>
                      <a:r>
                        <a:rPr lang="en-US" sz="1200" b="0" i="0" u="none" strike="noStrike">
                          <a:solidFill>
                            <a:srgbClr val="000000"/>
                          </a:solidFill>
                          <a:effectLst/>
                          <a:latin typeface="Gilroy" panose="00000500000000000000"/>
                        </a:rPr>
                        <a:t>$140M Cap - 3 Yr</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tcPr>
                </a:tc>
                <a:tc>
                  <a:txBody>
                    <a:bodyPr/>
                    <a:lstStyle/>
                    <a:p>
                      <a:pPr algn="ctr" fontAlgn="b"/>
                      <a:r>
                        <a:rPr lang="en-US" sz="1200" b="0" i="0" u="none" strike="noStrike">
                          <a:solidFill>
                            <a:srgbClr val="0000FF"/>
                          </a:solidFill>
                          <a:effectLst/>
                          <a:latin typeface="Gilroy" panose="00000500000000000000"/>
                        </a:rPr>
                        <a:t>Cap</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$140</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3.00%</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Q2 2022</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Q2 2025</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extLst>
                  <a:ext uri="{0D108BD9-81ED-4DB2-BD59-A6C34878D82A}">
                    <a16:rowId xmlns:a16="http://schemas.microsoft.com/office/drawing/2014/main" val="1219090047"/>
                  </a:ext>
                </a:extLst>
              </a:tr>
              <a:tr h="210312">
                <a:tc>
                  <a:txBody>
                    <a:bodyPr/>
                    <a:lstStyle/>
                    <a:p>
                      <a:pPr algn="l" fontAlgn="b"/>
                      <a:r>
                        <a:rPr lang="en-US" sz="1200" b="0" i="0" u="none" strike="noStrike">
                          <a:solidFill>
                            <a:srgbClr val="000000"/>
                          </a:solidFill>
                          <a:effectLst/>
                          <a:latin typeface="Gilroy" panose="00000500000000000000"/>
                        </a:rPr>
                        <a:t>$150M Swap - 5 </a:t>
                      </a:r>
                      <a:r>
                        <a:rPr lang="en-US" sz="1200" b="0" i="0" u="none" strike="noStrike" err="1">
                          <a:solidFill>
                            <a:srgbClr val="000000"/>
                          </a:solidFill>
                          <a:effectLst/>
                          <a:latin typeface="Gilroy" panose="00000500000000000000"/>
                        </a:rPr>
                        <a:t>Yr</a:t>
                      </a:r>
                      <a:endParaRPr lang="en-US" sz="1200" b="0" i="0" u="none" strike="noStrike">
                        <a:solidFill>
                          <a:srgbClr val="000000"/>
                        </a:solidFill>
                        <a:effectLst/>
                        <a:latin typeface="Gilroy" panose="00000500000000000000"/>
                      </a:endParaRP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tcPr>
                </a:tc>
                <a:tc>
                  <a:txBody>
                    <a:bodyPr/>
                    <a:lstStyle/>
                    <a:p>
                      <a:pPr algn="ctr" fontAlgn="b"/>
                      <a:r>
                        <a:rPr lang="en-US" sz="1200" b="0" i="0" u="none" strike="noStrike">
                          <a:solidFill>
                            <a:srgbClr val="0000FF"/>
                          </a:solidFill>
                          <a:effectLst/>
                          <a:latin typeface="Gilroy" panose="00000500000000000000"/>
                        </a:rPr>
                        <a:t>Swap</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$150</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2.74%</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Q2 2022</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Q4 2026</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extLst>
                  <a:ext uri="{0D108BD9-81ED-4DB2-BD59-A6C34878D82A}">
                    <a16:rowId xmlns:a16="http://schemas.microsoft.com/office/drawing/2014/main" val="2111170168"/>
                  </a:ext>
                </a:extLst>
              </a:tr>
              <a:tr h="210312">
                <a:tc>
                  <a:txBody>
                    <a:bodyPr/>
                    <a:lstStyle/>
                    <a:p>
                      <a:pPr algn="l" fontAlgn="b"/>
                      <a:r>
                        <a:rPr lang="en-US" sz="1200" b="0" i="0" u="none" strike="noStrike">
                          <a:solidFill>
                            <a:srgbClr val="000000"/>
                          </a:solidFill>
                          <a:effectLst/>
                          <a:latin typeface="Gilroy" panose="00000500000000000000"/>
                        </a:rPr>
                        <a:t>$50M Swap - 5 </a:t>
                      </a:r>
                      <a:r>
                        <a:rPr lang="en-US" sz="1200" b="0" i="0" u="none" strike="noStrike" err="1">
                          <a:solidFill>
                            <a:srgbClr val="000000"/>
                          </a:solidFill>
                          <a:effectLst/>
                          <a:latin typeface="Gilroy" panose="00000500000000000000"/>
                        </a:rPr>
                        <a:t>Yr</a:t>
                      </a:r>
                      <a:endParaRPr lang="en-US" sz="1200" b="0" i="0" u="none" strike="noStrike">
                        <a:solidFill>
                          <a:srgbClr val="000000"/>
                        </a:solidFill>
                        <a:effectLst/>
                        <a:latin typeface="Gilroy" panose="00000500000000000000"/>
                      </a:endParaRP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tcPr>
                </a:tc>
                <a:tc>
                  <a:txBody>
                    <a:bodyPr/>
                    <a:lstStyle/>
                    <a:p>
                      <a:pPr algn="ctr" fontAlgn="b"/>
                      <a:r>
                        <a:rPr lang="en-US" sz="1200" b="0" i="0" u="none" strike="noStrike">
                          <a:solidFill>
                            <a:srgbClr val="0000FF"/>
                          </a:solidFill>
                          <a:effectLst/>
                          <a:latin typeface="Gilroy" panose="00000500000000000000"/>
                        </a:rPr>
                        <a:t>Swap</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$50</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2.92%</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Q2 2022</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Q4 2026</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extLst>
                  <a:ext uri="{0D108BD9-81ED-4DB2-BD59-A6C34878D82A}">
                    <a16:rowId xmlns:a16="http://schemas.microsoft.com/office/drawing/2014/main" val="1663190165"/>
                  </a:ext>
                </a:extLst>
              </a:tr>
              <a:tr h="210312">
                <a:tc>
                  <a:txBody>
                    <a:bodyPr/>
                    <a:lstStyle/>
                    <a:p>
                      <a:pPr algn="l" fontAlgn="b"/>
                      <a:r>
                        <a:rPr lang="en-US" sz="1200" b="0" i="0" u="none" strike="noStrike">
                          <a:solidFill>
                            <a:srgbClr val="000000"/>
                          </a:solidFill>
                          <a:effectLst/>
                          <a:latin typeface="Gilroy" panose="00000500000000000000"/>
                        </a:rPr>
                        <a:t>$50M Swap - 4.25 Yr</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tcPr>
                </a:tc>
                <a:tc>
                  <a:txBody>
                    <a:bodyPr/>
                    <a:lstStyle/>
                    <a:p>
                      <a:pPr algn="ctr" fontAlgn="b"/>
                      <a:r>
                        <a:rPr lang="en-US" sz="1200" b="0" i="0" u="none" strike="noStrike">
                          <a:solidFill>
                            <a:srgbClr val="0000FF"/>
                          </a:solidFill>
                          <a:effectLst/>
                          <a:latin typeface="Gilroy" panose="00000500000000000000"/>
                        </a:rPr>
                        <a:t>Swap</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$30</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3.60%</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Q1 2023</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Q2 2027</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extLst>
                  <a:ext uri="{0D108BD9-81ED-4DB2-BD59-A6C34878D82A}">
                    <a16:rowId xmlns:a16="http://schemas.microsoft.com/office/drawing/2014/main" val="548888805"/>
                  </a:ext>
                </a:extLst>
              </a:tr>
              <a:tr h="210312">
                <a:tc>
                  <a:txBody>
                    <a:bodyPr/>
                    <a:lstStyle/>
                    <a:p>
                      <a:pPr algn="l" fontAlgn="b"/>
                      <a:r>
                        <a:rPr lang="en-US" sz="1200" b="0" i="0" u="none" strike="noStrike">
                          <a:solidFill>
                            <a:srgbClr val="000000"/>
                          </a:solidFill>
                          <a:effectLst/>
                          <a:latin typeface="Gilroy" panose="00000500000000000000"/>
                        </a:rPr>
                        <a:t>$50M </a:t>
                      </a:r>
                      <a:r>
                        <a:rPr lang="en-US" sz="1200" b="0" i="0" u="none" strike="noStrike" err="1">
                          <a:solidFill>
                            <a:srgbClr val="000000"/>
                          </a:solidFill>
                          <a:effectLst/>
                          <a:latin typeface="Gilroy" panose="00000500000000000000"/>
                        </a:rPr>
                        <a:t>Fwd</a:t>
                      </a:r>
                      <a:r>
                        <a:rPr lang="en-US" sz="1200" b="0" i="0" u="none" strike="noStrike">
                          <a:solidFill>
                            <a:srgbClr val="000000"/>
                          </a:solidFill>
                          <a:effectLst/>
                          <a:latin typeface="Gilroy" panose="00000500000000000000"/>
                        </a:rPr>
                        <a:t> Swap - 2.13 </a:t>
                      </a:r>
                      <a:r>
                        <a:rPr lang="en-US" sz="1200" b="0" i="0" u="none" strike="noStrike" err="1">
                          <a:solidFill>
                            <a:srgbClr val="000000"/>
                          </a:solidFill>
                          <a:effectLst/>
                          <a:latin typeface="Gilroy" panose="00000500000000000000"/>
                        </a:rPr>
                        <a:t>Yr</a:t>
                      </a:r>
                      <a:endParaRPr lang="en-US" sz="1200" b="0" i="0" u="none" strike="noStrike">
                        <a:solidFill>
                          <a:srgbClr val="000000"/>
                        </a:solidFill>
                        <a:effectLst/>
                        <a:latin typeface="Gilroy" panose="00000500000000000000"/>
                      </a:endParaRP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tcPr>
                </a:tc>
                <a:tc>
                  <a:txBody>
                    <a:bodyPr/>
                    <a:lstStyle/>
                    <a:p>
                      <a:pPr algn="ctr" fontAlgn="b"/>
                      <a:r>
                        <a:rPr lang="en-US" sz="1200" b="0" i="0" u="none" strike="noStrike">
                          <a:solidFill>
                            <a:srgbClr val="0000FF"/>
                          </a:solidFill>
                          <a:effectLst/>
                          <a:latin typeface="Gilroy" panose="00000500000000000000"/>
                        </a:rPr>
                        <a:t>Swap</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$50</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2.79%</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Q2 2025</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Q2 2027</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extLst>
                  <a:ext uri="{0D108BD9-81ED-4DB2-BD59-A6C34878D82A}">
                    <a16:rowId xmlns:a16="http://schemas.microsoft.com/office/drawing/2014/main" val="1172622850"/>
                  </a:ext>
                </a:extLst>
              </a:tr>
              <a:tr h="210312">
                <a:tc>
                  <a:txBody>
                    <a:bodyPr/>
                    <a:lstStyle/>
                    <a:p>
                      <a:pPr algn="l" fontAlgn="b"/>
                      <a:r>
                        <a:rPr lang="en-US" sz="1200" b="0" i="0" u="none" strike="noStrike">
                          <a:solidFill>
                            <a:srgbClr val="000000"/>
                          </a:solidFill>
                          <a:effectLst/>
                          <a:latin typeface="Gilroy" panose="00000500000000000000"/>
                        </a:rPr>
                        <a:t>$15M </a:t>
                      </a:r>
                      <a:r>
                        <a:rPr lang="en-US" sz="1200" b="0" i="0" u="none" strike="noStrike" err="1">
                          <a:solidFill>
                            <a:srgbClr val="000000"/>
                          </a:solidFill>
                          <a:effectLst/>
                          <a:latin typeface="Gilroy" panose="00000500000000000000"/>
                        </a:rPr>
                        <a:t>Fwd</a:t>
                      </a:r>
                      <a:r>
                        <a:rPr lang="en-US" sz="1200" b="0" i="0" u="none" strike="noStrike">
                          <a:solidFill>
                            <a:srgbClr val="000000"/>
                          </a:solidFill>
                          <a:effectLst/>
                          <a:latin typeface="Gilroy" panose="00000500000000000000"/>
                        </a:rPr>
                        <a:t> Swap - 2.13 </a:t>
                      </a:r>
                      <a:r>
                        <a:rPr lang="en-US" sz="1200" b="0" i="0" u="none" strike="noStrike" err="1">
                          <a:solidFill>
                            <a:srgbClr val="000000"/>
                          </a:solidFill>
                          <a:effectLst/>
                          <a:latin typeface="Gilroy" panose="00000500000000000000"/>
                        </a:rPr>
                        <a:t>Yr</a:t>
                      </a:r>
                      <a:endParaRPr lang="en-US" sz="1200" b="0" i="0" u="none" strike="noStrike">
                        <a:solidFill>
                          <a:srgbClr val="000000"/>
                        </a:solidFill>
                        <a:effectLst/>
                        <a:latin typeface="Gilroy" panose="00000500000000000000"/>
                      </a:endParaRP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tcPr>
                </a:tc>
                <a:tc>
                  <a:txBody>
                    <a:bodyPr/>
                    <a:lstStyle/>
                    <a:p>
                      <a:pPr algn="ctr" fontAlgn="b"/>
                      <a:r>
                        <a:rPr lang="en-US" sz="1200" b="0" i="0" u="none" strike="noStrike">
                          <a:solidFill>
                            <a:srgbClr val="0000FF"/>
                          </a:solidFill>
                          <a:effectLst/>
                          <a:latin typeface="Gilroy" panose="00000500000000000000"/>
                        </a:rPr>
                        <a:t>Swap</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$15</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4.26%</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Q2 2025</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Q2 2027</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extLst>
                  <a:ext uri="{0D108BD9-81ED-4DB2-BD59-A6C34878D82A}">
                    <a16:rowId xmlns:a16="http://schemas.microsoft.com/office/drawing/2014/main" val="842778669"/>
                  </a:ext>
                </a:extLst>
              </a:tr>
              <a:tr h="210312">
                <a:tc>
                  <a:txBody>
                    <a:bodyPr/>
                    <a:lstStyle/>
                    <a:p>
                      <a:pPr algn="l" fontAlgn="b"/>
                      <a:r>
                        <a:rPr lang="en-US" sz="1200" b="0" i="0" u="none" strike="noStrike">
                          <a:solidFill>
                            <a:srgbClr val="000000"/>
                          </a:solidFill>
                          <a:effectLst/>
                          <a:latin typeface="Gilroy" panose="00000500000000000000"/>
                        </a:rPr>
                        <a:t>$15M </a:t>
                      </a:r>
                      <a:r>
                        <a:rPr lang="en-US" sz="1200" b="0" i="0" u="none" strike="noStrike" err="1">
                          <a:solidFill>
                            <a:srgbClr val="000000"/>
                          </a:solidFill>
                          <a:effectLst/>
                          <a:latin typeface="Gilroy" panose="00000500000000000000"/>
                        </a:rPr>
                        <a:t>Fwd</a:t>
                      </a:r>
                      <a:r>
                        <a:rPr lang="en-US" sz="1200" b="0" i="0" u="none" strike="noStrike">
                          <a:solidFill>
                            <a:srgbClr val="000000"/>
                          </a:solidFill>
                          <a:effectLst/>
                          <a:latin typeface="Gilroy" panose="00000500000000000000"/>
                        </a:rPr>
                        <a:t> Swap - 2.13 </a:t>
                      </a:r>
                      <a:r>
                        <a:rPr lang="en-US" sz="1200" b="0" i="0" u="none" strike="noStrike" err="1">
                          <a:solidFill>
                            <a:srgbClr val="000000"/>
                          </a:solidFill>
                          <a:effectLst/>
                          <a:latin typeface="Gilroy" panose="00000500000000000000"/>
                        </a:rPr>
                        <a:t>Yr</a:t>
                      </a:r>
                      <a:endParaRPr lang="en-US" sz="1200" b="0" i="0" u="none" strike="noStrike">
                        <a:solidFill>
                          <a:srgbClr val="000000"/>
                        </a:solidFill>
                        <a:effectLst/>
                        <a:latin typeface="Gilroy" panose="00000500000000000000"/>
                      </a:endParaRP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tcPr>
                </a:tc>
                <a:tc>
                  <a:txBody>
                    <a:bodyPr/>
                    <a:lstStyle/>
                    <a:p>
                      <a:pPr algn="ctr" fontAlgn="b"/>
                      <a:r>
                        <a:rPr lang="en-US" sz="1200" b="0" i="0" u="none" strike="noStrike">
                          <a:solidFill>
                            <a:srgbClr val="0000FF"/>
                          </a:solidFill>
                          <a:effectLst/>
                          <a:latin typeface="Gilroy" panose="00000500000000000000"/>
                        </a:rPr>
                        <a:t>Swap</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$15</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3.80%</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Q2 2025</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FF"/>
                          </a:solidFill>
                          <a:effectLst/>
                          <a:latin typeface="Gilroy" panose="00000500000000000000"/>
                        </a:rPr>
                        <a:t>Q2 2027</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solidFill>
                      <a:srgbClr val="FFF2CC"/>
                    </a:solidFill>
                  </a:tcPr>
                </a:tc>
                <a:extLst>
                  <a:ext uri="{0D108BD9-81ED-4DB2-BD59-A6C34878D82A}">
                    <a16:rowId xmlns:a16="http://schemas.microsoft.com/office/drawing/2014/main" val="2670755217"/>
                  </a:ext>
                </a:extLst>
              </a:tr>
              <a:tr h="210312">
                <a:tc>
                  <a:txBody>
                    <a:bodyPr/>
                    <a:lstStyle/>
                    <a:p>
                      <a:pPr algn="l" fontAlgn="b"/>
                      <a:r>
                        <a:rPr lang="en-US" sz="1200" b="0" i="0" u="none" strike="noStrike">
                          <a:solidFill>
                            <a:srgbClr val="000000"/>
                          </a:solidFill>
                          <a:effectLst/>
                          <a:latin typeface="Gilroy" panose="00000500000000000000"/>
                        </a:rPr>
                        <a:t>$15M </a:t>
                      </a:r>
                      <a:r>
                        <a:rPr lang="en-US" sz="1200" b="0" i="0" u="none" strike="noStrike" err="1">
                          <a:solidFill>
                            <a:srgbClr val="000000"/>
                          </a:solidFill>
                          <a:effectLst/>
                          <a:latin typeface="Gilroy" panose="00000500000000000000"/>
                        </a:rPr>
                        <a:t>Fwd</a:t>
                      </a:r>
                      <a:r>
                        <a:rPr lang="en-US" sz="1200" b="0" i="0" u="none" strike="noStrike">
                          <a:solidFill>
                            <a:srgbClr val="000000"/>
                          </a:solidFill>
                          <a:effectLst/>
                          <a:latin typeface="Gilroy" panose="00000500000000000000"/>
                        </a:rPr>
                        <a:t> Swap - 2.13 </a:t>
                      </a:r>
                      <a:r>
                        <a:rPr lang="en-US" sz="1200" b="0" i="0" u="none" strike="noStrike" err="1">
                          <a:solidFill>
                            <a:srgbClr val="000000"/>
                          </a:solidFill>
                          <a:effectLst/>
                          <a:latin typeface="Gilroy" panose="00000500000000000000"/>
                        </a:rPr>
                        <a:t>Yr</a:t>
                      </a:r>
                      <a:endParaRPr lang="en-US" sz="1200" b="0" i="0" u="none" strike="noStrike">
                        <a:solidFill>
                          <a:srgbClr val="000000"/>
                        </a:solidFill>
                        <a:effectLst/>
                        <a:latin typeface="Gilroy" panose="00000500000000000000"/>
                      </a:endParaRP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a:noFill/>
                    </a:lnB>
                  </a:tcPr>
                </a:tc>
                <a:tc>
                  <a:txBody>
                    <a:bodyPr/>
                    <a:lstStyle/>
                    <a:p>
                      <a:pPr algn="ctr" fontAlgn="b"/>
                      <a:r>
                        <a:rPr lang="en-US" sz="1200" b="0" i="0" u="none" strike="noStrike">
                          <a:solidFill>
                            <a:srgbClr val="0000FF"/>
                          </a:solidFill>
                          <a:effectLst/>
                          <a:latin typeface="Gilroy" panose="00000500000000000000"/>
                        </a:rPr>
                        <a:t>Swap</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a:noFill/>
                    </a:lnB>
                    <a:solidFill>
                      <a:srgbClr val="FFF2CC"/>
                    </a:solidFill>
                  </a:tcPr>
                </a:tc>
                <a:tc>
                  <a:txBody>
                    <a:bodyPr/>
                    <a:lstStyle/>
                    <a:p>
                      <a:pPr algn="ctr" fontAlgn="b"/>
                      <a:r>
                        <a:rPr lang="en-US" sz="1200" b="0" i="0" u="none" strike="noStrike">
                          <a:solidFill>
                            <a:srgbClr val="0000FF"/>
                          </a:solidFill>
                          <a:effectLst/>
                          <a:latin typeface="Gilroy" panose="00000500000000000000"/>
                        </a:rPr>
                        <a:t>$15</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a:noFill/>
                    </a:lnB>
                    <a:solidFill>
                      <a:srgbClr val="FFF2CC"/>
                    </a:solidFill>
                  </a:tcPr>
                </a:tc>
                <a:tc>
                  <a:txBody>
                    <a:bodyPr/>
                    <a:lstStyle/>
                    <a:p>
                      <a:pPr algn="ctr" fontAlgn="b"/>
                      <a:r>
                        <a:rPr lang="en-US" sz="1200" b="0" i="0" u="none" strike="noStrike">
                          <a:solidFill>
                            <a:srgbClr val="0000FF"/>
                          </a:solidFill>
                          <a:effectLst/>
                          <a:latin typeface="Gilroy" panose="00000500000000000000"/>
                        </a:rPr>
                        <a:t>3.29%</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a:noFill/>
                    </a:lnB>
                    <a:solidFill>
                      <a:srgbClr val="FFF2CC"/>
                    </a:solidFill>
                  </a:tcPr>
                </a:tc>
                <a:tc>
                  <a:txBody>
                    <a:bodyPr/>
                    <a:lstStyle/>
                    <a:p>
                      <a:pPr algn="ctr" fontAlgn="b"/>
                      <a:r>
                        <a:rPr lang="en-US" sz="1200" b="0" i="0" u="none" strike="noStrike">
                          <a:solidFill>
                            <a:srgbClr val="0000FF"/>
                          </a:solidFill>
                          <a:effectLst/>
                          <a:latin typeface="Gilroy" panose="00000500000000000000"/>
                        </a:rPr>
                        <a:t>Q2 2025</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a:noFill/>
                    </a:lnB>
                    <a:solidFill>
                      <a:srgbClr val="FFF2CC"/>
                    </a:solidFill>
                  </a:tcPr>
                </a:tc>
                <a:tc>
                  <a:txBody>
                    <a:bodyPr/>
                    <a:lstStyle/>
                    <a:p>
                      <a:pPr algn="ctr" fontAlgn="b"/>
                      <a:r>
                        <a:rPr lang="en-US" sz="1200" b="0" i="0" u="none" strike="noStrike">
                          <a:solidFill>
                            <a:srgbClr val="0000FF"/>
                          </a:solidFill>
                          <a:effectLst/>
                          <a:latin typeface="Gilroy" panose="00000500000000000000"/>
                        </a:rPr>
                        <a:t>Q2 2027</a:t>
                      </a:r>
                    </a:p>
                  </a:txBody>
                  <a:tcPr marT="27432" marB="27432" anchor="ctr">
                    <a:lnL>
                      <a:noFill/>
                    </a:lnL>
                    <a:lnR>
                      <a:noFill/>
                    </a:lnR>
                    <a:lnT w="12700" cap="flat" cmpd="sng" algn="ctr">
                      <a:solidFill>
                        <a:schemeClr val="accent3">
                          <a:lumMod val="40000"/>
                          <a:lumOff val="60000"/>
                        </a:schemeClr>
                      </a:solidFill>
                      <a:prstDash val="solid"/>
                      <a:round/>
                      <a:headEnd type="none" w="med" len="med"/>
                      <a:tailEnd type="none" w="med" len="med"/>
                    </a:lnT>
                    <a:lnB>
                      <a:noFill/>
                    </a:lnB>
                    <a:solidFill>
                      <a:srgbClr val="FFF2CC"/>
                    </a:solidFill>
                  </a:tcPr>
                </a:tc>
                <a:extLst>
                  <a:ext uri="{0D108BD9-81ED-4DB2-BD59-A6C34878D82A}">
                    <a16:rowId xmlns:a16="http://schemas.microsoft.com/office/drawing/2014/main" val="2763367682"/>
                  </a:ext>
                </a:extLst>
              </a:tr>
            </a:tbl>
          </a:graphicData>
        </a:graphic>
      </p:graphicFrame>
    </p:spTree>
    <p:extLst>
      <p:ext uri="{BB962C8B-B14F-4D97-AF65-F5344CB8AC3E}">
        <p14:creationId xmlns:p14="http://schemas.microsoft.com/office/powerpoint/2010/main" val="11547824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E1814-F6A1-4C46-2319-EA8095A19C88}"/>
            </a:ext>
          </a:extLst>
        </p:cNvPr>
        <p:cNvGrpSpPr/>
        <p:nvPr/>
      </p:nvGrpSpPr>
      <p:grpSpPr>
        <a:xfrm>
          <a:off x="0" y="0"/>
          <a:ext cx="0" cy="0"/>
          <a:chOff x="0" y="0"/>
          <a:chExt cx="0" cy="0"/>
        </a:xfrm>
      </p:grpSpPr>
      <p:graphicFrame>
        <p:nvGraphicFramePr>
          <p:cNvPr id="22" name="think-cell data - do not delete" hidden="1">
            <a:extLst>
              <a:ext uri="{FF2B5EF4-FFF2-40B4-BE49-F238E27FC236}">
                <a16:creationId xmlns:a16="http://schemas.microsoft.com/office/drawing/2014/main" id="{99AA4077-1238-541F-74A0-421D4C02A1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22" name="think-cell data - do not delete" hidden="1">
                        <a:extLst>
                          <a:ext uri="{FF2B5EF4-FFF2-40B4-BE49-F238E27FC236}">
                            <a16:creationId xmlns:a16="http://schemas.microsoft.com/office/drawing/2014/main" id="{99AA4077-1238-541F-74A0-421D4C02A1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9" name="Straight Connector 8">
            <a:extLst>
              <a:ext uri="{FF2B5EF4-FFF2-40B4-BE49-F238E27FC236}">
                <a16:creationId xmlns:a16="http://schemas.microsoft.com/office/drawing/2014/main" id="{F77AACD1-BB84-ECAD-361D-E28A76BC7E7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EC3EC6C-4E8D-448B-3D5D-98216BBAB97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70F2A76D-0BF0-6B39-9A63-C0773AA588D6}"/>
              </a:ext>
            </a:extLst>
          </p:cNvPr>
          <p:cNvSpPr>
            <a:spLocks noGrp="1"/>
          </p:cNvSpPr>
          <p:nvPr>
            <p:ph type="title"/>
          </p:nvPr>
        </p:nvSpPr>
        <p:spPr/>
        <p:txBody>
          <a:bodyPr vert="horz"/>
          <a:lstStyle/>
          <a:p>
            <a:r>
              <a:rPr lang="it-IT"/>
              <a:t>Fund Performance Overview </a:t>
            </a:r>
            <a:r>
              <a:rPr lang="it-IT" b="0"/>
              <a:t>| Quarterly </a:t>
            </a:r>
            <a:r>
              <a:rPr lang="en-US" b="0"/>
              <a:t>FFO &amp; AFFO Forecast</a:t>
            </a:r>
          </a:p>
        </p:txBody>
      </p:sp>
      <p:sp>
        <p:nvSpPr>
          <p:cNvPr id="13" name="Rectangle 12">
            <a:extLst>
              <a:ext uri="{FF2B5EF4-FFF2-40B4-BE49-F238E27FC236}">
                <a16:creationId xmlns:a16="http://schemas.microsoft.com/office/drawing/2014/main" id="{98B7DAEE-C872-C132-36F0-DBCE99ED01F6}"/>
              </a:ext>
            </a:extLst>
          </p:cNvPr>
          <p:cNvSpPr/>
          <p:nvPr/>
        </p:nvSpPr>
        <p:spPr>
          <a:xfrm>
            <a:off x="762554" y="1169230"/>
            <a:ext cx="18288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grpSp>
        <p:nvGrpSpPr>
          <p:cNvPr id="14" name="Group 13">
            <a:extLst>
              <a:ext uri="{FF2B5EF4-FFF2-40B4-BE49-F238E27FC236}">
                <a16:creationId xmlns:a16="http://schemas.microsoft.com/office/drawing/2014/main" id="{D76F2DBB-19E0-FF60-D67A-055FABF9AAA9}"/>
              </a:ext>
            </a:extLst>
          </p:cNvPr>
          <p:cNvGrpSpPr/>
          <p:nvPr/>
        </p:nvGrpSpPr>
        <p:grpSpPr>
          <a:xfrm>
            <a:off x="2666999" y="1393493"/>
            <a:ext cx="457200" cy="457200"/>
            <a:chOff x="9083709" y="2630560"/>
            <a:chExt cx="594360" cy="594359"/>
          </a:xfrm>
        </p:grpSpPr>
        <p:sp>
          <p:nvSpPr>
            <p:cNvPr id="15" name="Oval 14">
              <a:extLst>
                <a:ext uri="{FF2B5EF4-FFF2-40B4-BE49-F238E27FC236}">
                  <a16:creationId xmlns:a16="http://schemas.microsoft.com/office/drawing/2014/main" id="{49E42EE4-E19A-4B3F-A584-F5F4DE7E8E74}"/>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6" name="Arrow: Chevron 15">
              <a:extLst>
                <a:ext uri="{FF2B5EF4-FFF2-40B4-BE49-F238E27FC236}">
                  <a16:creationId xmlns:a16="http://schemas.microsoft.com/office/drawing/2014/main" id="{9A1F4F08-769E-0C80-F23E-693F8046AB3A}"/>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7" name="Arrow: Chevron 16">
              <a:extLst>
                <a:ext uri="{FF2B5EF4-FFF2-40B4-BE49-F238E27FC236}">
                  <a16:creationId xmlns:a16="http://schemas.microsoft.com/office/drawing/2014/main" id="{7F3D9E67-BB74-4C0E-A044-992EB70B56F0}"/>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8" name="Rectangle 17">
            <a:extLst>
              <a:ext uri="{FF2B5EF4-FFF2-40B4-BE49-F238E27FC236}">
                <a16:creationId xmlns:a16="http://schemas.microsoft.com/office/drawing/2014/main" id="{5D415F97-D7E2-19F5-27BB-ADF7AC2B7A75}"/>
              </a:ext>
            </a:extLst>
          </p:cNvPr>
          <p:cNvSpPr/>
          <p:nvPr/>
        </p:nvSpPr>
        <p:spPr>
          <a:xfrm>
            <a:off x="3199845" y="1164893"/>
            <a:ext cx="8229600" cy="914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3736" lvl="0" indent="-173736">
              <a:spcBef>
                <a:spcPts val="300"/>
              </a:spcBef>
              <a:buFont typeface="Arial" panose="020B0604020202020204" pitchFamily="34" charset="0"/>
              <a:buChar char="•"/>
            </a:pPr>
            <a:r>
              <a:rPr lang="en-US" sz="1200" b="1">
                <a:solidFill>
                  <a:schemeClr val="tx1"/>
                </a:solidFill>
                <a:latin typeface="Gilroy" panose="00000500000000000000"/>
              </a:rPr>
              <a:t>After refi in Q3, Core FFO will drop to $2.5-3.0M </a:t>
            </a:r>
            <a:r>
              <a:rPr lang="en-US" sz="1200">
                <a:solidFill>
                  <a:schemeClr val="tx1"/>
                </a:solidFill>
                <a:latin typeface="Gilroy" panose="00000500000000000000"/>
              </a:rPr>
              <a:t>for the remainder of 2025.  In 2026 after refi, the Fund projects to </a:t>
            </a:r>
            <a:r>
              <a:rPr lang="en-US" sz="1200" b="1">
                <a:solidFill>
                  <a:schemeClr val="tx1"/>
                </a:solidFill>
                <a:latin typeface="Gilroy" panose="00000500000000000000"/>
              </a:rPr>
              <a:t>average $4.4M (or 3.5%) Core FFO</a:t>
            </a:r>
          </a:p>
          <a:p>
            <a:pPr marL="173736" lvl="0" indent="-173736">
              <a:spcBef>
                <a:spcPts val="300"/>
              </a:spcBef>
              <a:buFont typeface="Arial" panose="020B0604020202020204" pitchFamily="34" charset="0"/>
              <a:buChar char="•"/>
            </a:pPr>
            <a:r>
              <a:rPr lang="en-US" sz="1200" b="1">
                <a:solidFill>
                  <a:schemeClr val="tx1"/>
                </a:solidFill>
                <a:latin typeface="Gilroy" panose="00000500000000000000"/>
              </a:rPr>
              <a:t>AFFO is negative in Q4 2025 and early 2026 </a:t>
            </a:r>
            <a:r>
              <a:rPr lang="en-US" sz="1200">
                <a:solidFill>
                  <a:schemeClr val="tx1"/>
                </a:solidFill>
                <a:latin typeface="Gilroy" panose="00000500000000000000"/>
              </a:rPr>
              <a:t>due to significant </a:t>
            </a:r>
            <a:r>
              <a:rPr lang="en-US" sz="1200" err="1">
                <a:solidFill>
                  <a:schemeClr val="tx1"/>
                </a:solidFill>
                <a:latin typeface="Gilroy" panose="00000500000000000000"/>
              </a:rPr>
              <a:t>CapEx</a:t>
            </a:r>
            <a:r>
              <a:rPr lang="en-US" sz="1200">
                <a:solidFill>
                  <a:schemeClr val="tx1"/>
                </a:solidFill>
                <a:latin typeface="Gilroy" panose="00000500000000000000"/>
              </a:rPr>
              <a:t>, TIs, and LCs expected in those quarters</a:t>
            </a:r>
          </a:p>
        </p:txBody>
      </p:sp>
      <p:graphicFrame>
        <p:nvGraphicFramePr>
          <p:cNvPr id="19" name="Chart 18">
            <a:extLst>
              <a:ext uri="{FF2B5EF4-FFF2-40B4-BE49-F238E27FC236}">
                <a16:creationId xmlns:a16="http://schemas.microsoft.com/office/drawing/2014/main" id="{00000000-0008-0000-0100-00000D000000}"/>
              </a:ext>
            </a:extLst>
          </p:cNvPr>
          <p:cNvGraphicFramePr>
            <a:graphicFrameLocks/>
          </p:cNvGraphicFramePr>
          <p:nvPr>
            <p:extLst>
              <p:ext uri="{D42A27DB-BD31-4B8C-83A1-F6EECF244321}">
                <p14:modId xmlns:p14="http://schemas.microsoft.com/office/powerpoint/2010/main" val="2184749243"/>
              </p:ext>
            </p:extLst>
          </p:nvPr>
        </p:nvGraphicFramePr>
        <p:xfrm>
          <a:off x="762553" y="2240999"/>
          <a:ext cx="10666891" cy="429799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9759292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46D84-0C39-4D5F-4CAA-46A0D025D5E6}"/>
            </a:ext>
          </a:extLst>
        </p:cNvPr>
        <p:cNvGrpSpPr/>
        <p:nvPr/>
      </p:nvGrpSpPr>
      <p:grpSpPr>
        <a:xfrm>
          <a:off x="0" y="0"/>
          <a:ext cx="0" cy="0"/>
          <a:chOff x="0" y="0"/>
          <a:chExt cx="0" cy="0"/>
        </a:xfrm>
      </p:grpSpPr>
      <p:graphicFrame>
        <p:nvGraphicFramePr>
          <p:cNvPr id="22" name="think-cell data - do not delete" hidden="1">
            <a:extLst>
              <a:ext uri="{FF2B5EF4-FFF2-40B4-BE49-F238E27FC236}">
                <a16:creationId xmlns:a16="http://schemas.microsoft.com/office/drawing/2014/main" id="{5711E5F8-9D49-555B-4F74-0584608E96D0}"/>
              </a:ext>
            </a:extLst>
          </p:cNvPr>
          <p:cNvGraphicFramePr>
            <a:graphicFrameLocks noChangeAspect="1"/>
          </p:cNvGraphicFramePr>
          <p:nvPr>
            <p:custDataLst>
              <p:tags r:id="rId1"/>
            </p:custDataLst>
            <p:extLst>
              <p:ext uri="{D42A27DB-BD31-4B8C-83A1-F6EECF244321}">
                <p14:modId xmlns:p14="http://schemas.microsoft.com/office/powerpoint/2010/main" val="1430838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22" name="think-cell data - do not delete" hidden="1">
                        <a:extLst>
                          <a:ext uri="{FF2B5EF4-FFF2-40B4-BE49-F238E27FC236}">
                            <a16:creationId xmlns:a16="http://schemas.microsoft.com/office/drawing/2014/main" id="{5711E5F8-9D49-555B-4F74-0584608E96D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9" name="Straight Connector 8">
            <a:extLst>
              <a:ext uri="{FF2B5EF4-FFF2-40B4-BE49-F238E27FC236}">
                <a16:creationId xmlns:a16="http://schemas.microsoft.com/office/drawing/2014/main" id="{3570675E-8239-DE76-2EB8-F36D39C1DCB5}"/>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56532D-A398-AB1E-D0B3-07AFD9D0945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C1E8FF81-CE7D-365C-40AF-0542DE657BF2}"/>
              </a:ext>
            </a:extLst>
          </p:cNvPr>
          <p:cNvSpPr>
            <a:spLocks noGrp="1"/>
          </p:cNvSpPr>
          <p:nvPr>
            <p:ph type="title"/>
          </p:nvPr>
        </p:nvSpPr>
        <p:spPr/>
        <p:txBody>
          <a:bodyPr vert="horz"/>
          <a:lstStyle/>
          <a:p>
            <a:r>
              <a:rPr lang="it-IT"/>
              <a:t>Fund Performance Overview </a:t>
            </a:r>
            <a:r>
              <a:rPr lang="it-IT" b="0"/>
              <a:t>| </a:t>
            </a:r>
            <a:r>
              <a:rPr lang="en-US" b="0"/>
              <a:t>Distribution Forecast</a:t>
            </a:r>
          </a:p>
        </p:txBody>
      </p:sp>
      <p:sp>
        <p:nvSpPr>
          <p:cNvPr id="13" name="Rectangle 12">
            <a:extLst>
              <a:ext uri="{FF2B5EF4-FFF2-40B4-BE49-F238E27FC236}">
                <a16:creationId xmlns:a16="http://schemas.microsoft.com/office/drawing/2014/main" id="{88985554-FE37-1B9C-8F98-7384A56E5CBA}"/>
              </a:ext>
            </a:extLst>
          </p:cNvPr>
          <p:cNvSpPr/>
          <p:nvPr/>
        </p:nvSpPr>
        <p:spPr>
          <a:xfrm>
            <a:off x="762554" y="1169230"/>
            <a:ext cx="18288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grpSp>
        <p:nvGrpSpPr>
          <p:cNvPr id="14" name="Group 13">
            <a:extLst>
              <a:ext uri="{FF2B5EF4-FFF2-40B4-BE49-F238E27FC236}">
                <a16:creationId xmlns:a16="http://schemas.microsoft.com/office/drawing/2014/main" id="{8E00C540-7331-86A2-49C4-CFC716833610}"/>
              </a:ext>
            </a:extLst>
          </p:cNvPr>
          <p:cNvGrpSpPr/>
          <p:nvPr/>
        </p:nvGrpSpPr>
        <p:grpSpPr>
          <a:xfrm>
            <a:off x="2666999" y="1393493"/>
            <a:ext cx="457200" cy="457200"/>
            <a:chOff x="9083709" y="2630560"/>
            <a:chExt cx="594360" cy="594359"/>
          </a:xfrm>
        </p:grpSpPr>
        <p:sp>
          <p:nvSpPr>
            <p:cNvPr id="15" name="Oval 14">
              <a:extLst>
                <a:ext uri="{FF2B5EF4-FFF2-40B4-BE49-F238E27FC236}">
                  <a16:creationId xmlns:a16="http://schemas.microsoft.com/office/drawing/2014/main" id="{A691F83A-81D7-7EC0-0747-318BD71FB5E3}"/>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6" name="Arrow: Chevron 15">
              <a:extLst>
                <a:ext uri="{FF2B5EF4-FFF2-40B4-BE49-F238E27FC236}">
                  <a16:creationId xmlns:a16="http://schemas.microsoft.com/office/drawing/2014/main" id="{3DB91F98-0C4E-0D6C-823D-5FCD5361D66B}"/>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7" name="Arrow: Chevron 16">
              <a:extLst>
                <a:ext uri="{FF2B5EF4-FFF2-40B4-BE49-F238E27FC236}">
                  <a16:creationId xmlns:a16="http://schemas.microsoft.com/office/drawing/2014/main" id="{49DF0885-0FC8-178D-4963-08CF9039C3FD}"/>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8" name="Rectangle 17">
            <a:extLst>
              <a:ext uri="{FF2B5EF4-FFF2-40B4-BE49-F238E27FC236}">
                <a16:creationId xmlns:a16="http://schemas.microsoft.com/office/drawing/2014/main" id="{160168E6-6865-FEF1-869C-E07A096768E9}"/>
              </a:ext>
            </a:extLst>
          </p:cNvPr>
          <p:cNvSpPr/>
          <p:nvPr/>
        </p:nvSpPr>
        <p:spPr>
          <a:xfrm>
            <a:off x="3199845" y="1164893"/>
            <a:ext cx="8229600" cy="914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Starting in Q3 25, we expect to maintain </a:t>
            </a:r>
            <a:r>
              <a:rPr lang="en-US" sz="1200" b="1">
                <a:solidFill>
                  <a:schemeClr val="tx1"/>
                </a:solidFill>
                <a:latin typeface="Gilroy" panose="00000500000000000000"/>
                <a:ea typeface="Lato" panose="020F0502020204030203" pitchFamily="34" charset="0"/>
                <a:cs typeface="Lato" panose="020F0502020204030203" pitchFamily="34" charset="0"/>
              </a:rPr>
              <a:t>~$12-16M distributions per quarter </a:t>
            </a:r>
            <a:r>
              <a:rPr lang="en-US" sz="1200">
                <a:solidFill>
                  <a:schemeClr val="tx1"/>
                </a:solidFill>
                <a:latin typeface="Gilroy" panose="00000500000000000000"/>
                <a:ea typeface="Lato" panose="020F0502020204030203" pitchFamily="34" charset="0"/>
                <a:cs typeface="Lato" panose="020F0502020204030203" pitchFamily="34" charset="0"/>
              </a:rPr>
              <a:t>through the 2027. However, this is dependent upon </a:t>
            </a:r>
            <a:r>
              <a:rPr lang="en-US" sz="1200" b="1">
                <a:solidFill>
                  <a:schemeClr val="tx1"/>
                </a:solidFill>
                <a:latin typeface="Gilroy" panose="00000500000000000000"/>
                <a:ea typeface="Lato" panose="020F0502020204030203" pitchFamily="34" charset="0"/>
                <a:cs typeface="Lato" panose="020F0502020204030203" pitchFamily="34" charset="0"/>
              </a:rPr>
              <a:t>restructuring the facility payout ratio covenant </a:t>
            </a:r>
            <a:r>
              <a:rPr lang="en-US" sz="1200">
                <a:solidFill>
                  <a:schemeClr val="tx1"/>
                </a:solidFill>
                <a:latin typeface="Gilroy" panose="00000500000000000000"/>
                <a:ea typeface="Lato" panose="020F0502020204030203" pitchFamily="34" charset="0"/>
                <a:cs typeface="Lato" panose="020F0502020204030203" pitchFamily="34" charset="0"/>
              </a:rPr>
              <a:t>to allow for larger distributions</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After the completing the $273M refi, we expect to be able to </a:t>
            </a:r>
            <a:r>
              <a:rPr lang="en-US" sz="1200" b="1">
                <a:solidFill>
                  <a:schemeClr val="tx1"/>
                </a:solidFill>
                <a:latin typeface="Gilroy" panose="00000500000000000000"/>
                <a:ea typeface="Lato" panose="020F0502020204030203" pitchFamily="34" charset="0"/>
                <a:cs typeface="Lato" panose="020F0502020204030203" pitchFamily="34" charset="0"/>
              </a:rPr>
              <a:t>distribute an additional ~$75M of surplus proceeds to investors </a:t>
            </a:r>
          </a:p>
        </p:txBody>
      </p:sp>
      <p:graphicFrame>
        <p:nvGraphicFramePr>
          <p:cNvPr id="4" name="Chart 3">
            <a:extLst>
              <a:ext uri="{FF2B5EF4-FFF2-40B4-BE49-F238E27FC236}">
                <a16:creationId xmlns:a16="http://schemas.microsoft.com/office/drawing/2014/main" id="{1AF1A5E2-C646-BD68-D6B1-590A987A6439}"/>
              </a:ext>
            </a:extLst>
          </p:cNvPr>
          <p:cNvGraphicFramePr>
            <a:graphicFrameLocks/>
          </p:cNvGraphicFramePr>
          <p:nvPr>
            <p:extLst>
              <p:ext uri="{D42A27DB-BD31-4B8C-83A1-F6EECF244321}">
                <p14:modId xmlns:p14="http://schemas.microsoft.com/office/powerpoint/2010/main" val="583870730"/>
              </p:ext>
            </p:extLst>
          </p:nvPr>
        </p:nvGraphicFramePr>
        <p:xfrm>
          <a:off x="762554" y="2240999"/>
          <a:ext cx="10666891" cy="407069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586697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E19A146-AF0B-F178-27D6-1C9176184C1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AAB23CA-8387-CB28-7ABC-0AFEFB519F0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8AAB23CA-8387-CB28-7ABC-0AFEFB519F0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93D13C5-C092-D507-2599-050EE5A9E597}"/>
              </a:ext>
            </a:extLst>
          </p:cNvPr>
          <p:cNvSpPr>
            <a:spLocks noGrp="1"/>
          </p:cNvSpPr>
          <p:nvPr>
            <p:ph type="title"/>
          </p:nvPr>
        </p:nvSpPr>
        <p:spPr/>
        <p:txBody>
          <a:bodyPr vert="horz"/>
          <a:lstStyle/>
          <a:p>
            <a:r>
              <a:rPr lang="en-US" sz="2150"/>
              <a:t>Executive Summary </a:t>
            </a:r>
            <a:r>
              <a:rPr lang="en-US" sz="2150" b="0"/>
              <a:t>|</a:t>
            </a:r>
            <a:r>
              <a:rPr lang="en-US" sz="2150"/>
              <a:t> </a:t>
            </a:r>
            <a:r>
              <a:rPr lang="en-US" sz="2150" b="0"/>
              <a:t>Portfolio ID</a:t>
            </a:r>
          </a:p>
        </p:txBody>
      </p:sp>
      <p:sp>
        <p:nvSpPr>
          <p:cNvPr id="6" name="TextBox 5">
            <a:extLst>
              <a:ext uri="{FF2B5EF4-FFF2-40B4-BE49-F238E27FC236}">
                <a16:creationId xmlns:a16="http://schemas.microsoft.com/office/drawing/2014/main" id="{00A2A8FC-86FF-BE4B-2B1F-4777C5D21E68}"/>
              </a:ext>
            </a:extLst>
          </p:cNvPr>
          <p:cNvSpPr txBox="1"/>
          <p:nvPr/>
        </p:nvSpPr>
        <p:spPr>
          <a:xfrm>
            <a:off x="757915" y="1084245"/>
            <a:ext cx="2868318" cy="307777"/>
          </a:xfrm>
          <a:prstGeom prst="rect">
            <a:avLst/>
          </a:prstGeom>
          <a:noFill/>
        </p:spPr>
        <p:txBody>
          <a:bodyPr wrap="square" lIns="0" rIns="0" rtlCol="0" anchor="ctr">
            <a:spAutoFit/>
          </a:bodyPr>
          <a:lstStyle/>
          <a:p>
            <a:r>
              <a:rPr lang="en-US" sz="1400">
                <a:solidFill>
                  <a:srgbClr val="44546A"/>
                </a:solidFill>
                <a:latin typeface="Lato" panose="020F0502020204030203" pitchFamily="34" charset="0"/>
              </a:rPr>
              <a:t>As of March 31</a:t>
            </a:r>
            <a:r>
              <a:rPr lang="en-US" sz="1400" baseline="30000">
                <a:solidFill>
                  <a:srgbClr val="44546A"/>
                </a:solidFill>
                <a:latin typeface="Lato" panose="020F0502020204030203" pitchFamily="34" charset="0"/>
              </a:rPr>
              <a:t>st</a:t>
            </a:r>
            <a:r>
              <a:rPr lang="en-US" sz="1400">
                <a:solidFill>
                  <a:srgbClr val="44546A"/>
                </a:solidFill>
                <a:latin typeface="Lato" panose="020F0502020204030203" pitchFamily="34" charset="0"/>
              </a:rPr>
              <a:t>, 2025</a:t>
            </a:r>
          </a:p>
        </p:txBody>
      </p:sp>
      <p:graphicFrame>
        <p:nvGraphicFramePr>
          <p:cNvPr id="7" name="Table 6">
            <a:extLst>
              <a:ext uri="{FF2B5EF4-FFF2-40B4-BE49-F238E27FC236}">
                <a16:creationId xmlns:a16="http://schemas.microsoft.com/office/drawing/2014/main" id="{3F836689-E45F-CAA2-2673-6C5EF92EF75B}"/>
              </a:ext>
            </a:extLst>
          </p:cNvPr>
          <p:cNvGraphicFramePr>
            <a:graphicFrameLocks noGrp="1"/>
          </p:cNvGraphicFramePr>
          <p:nvPr>
            <p:extLst>
              <p:ext uri="{D42A27DB-BD31-4B8C-83A1-F6EECF244321}">
                <p14:modId xmlns:p14="http://schemas.microsoft.com/office/powerpoint/2010/main" val="4120039088"/>
              </p:ext>
            </p:extLst>
          </p:nvPr>
        </p:nvGraphicFramePr>
        <p:xfrm>
          <a:off x="757915" y="1386335"/>
          <a:ext cx="4003186" cy="4795695"/>
        </p:xfrm>
        <a:graphic>
          <a:graphicData uri="http://schemas.openxmlformats.org/drawingml/2006/table">
            <a:tbl>
              <a:tblPr>
                <a:tableStyleId>{5C22544A-7EE6-4342-B048-85BDC9FD1C3A}</a:tableStyleId>
              </a:tblPr>
              <a:tblGrid>
                <a:gridCol w="2192221">
                  <a:extLst>
                    <a:ext uri="{9D8B030D-6E8A-4147-A177-3AD203B41FA5}">
                      <a16:colId xmlns:a16="http://schemas.microsoft.com/office/drawing/2014/main" val="1395595694"/>
                    </a:ext>
                  </a:extLst>
                </a:gridCol>
                <a:gridCol w="1810965">
                  <a:extLst>
                    <a:ext uri="{9D8B030D-6E8A-4147-A177-3AD203B41FA5}">
                      <a16:colId xmlns:a16="http://schemas.microsoft.com/office/drawing/2014/main" val="2101798353"/>
                    </a:ext>
                  </a:extLst>
                </a:gridCol>
              </a:tblGrid>
              <a:tr h="336091">
                <a:tc gridSpan="2">
                  <a:txBody>
                    <a:bodyPr/>
                    <a:lstStyle/>
                    <a:p>
                      <a:pPr algn="ctr" fontAlgn="b"/>
                      <a:r>
                        <a:rPr lang="en-US" sz="1700" b="1" i="0" u="none" strike="noStrike">
                          <a:solidFill>
                            <a:schemeClr val="bg1"/>
                          </a:solidFill>
                          <a:effectLst/>
                          <a:latin typeface="Gilroy" panose="00000500000000000000" pitchFamily="50" charset="0"/>
                        </a:rPr>
                        <a:t>Performance Metrics</a:t>
                      </a:r>
                    </a:p>
                  </a:txBody>
                  <a:tcPr marL="9524" marR="9524" marT="9524" marB="0" anchor="ctr">
                    <a:solidFill>
                      <a:schemeClr val="accent2"/>
                    </a:solidFill>
                  </a:tcPr>
                </a:tc>
                <a:tc hMerge="1">
                  <a:txBody>
                    <a:bodyPr/>
                    <a:lstStyle/>
                    <a:p>
                      <a:pPr algn="ctr" fontAlgn="b"/>
                      <a:endParaRPr lang="en-US" sz="1400" b="0" i="0" u="none" strike="noStrike">
                        <a:solidFill>
                          <a:schemeClr val="accent2"/>
                        </a:solidFill>
                        <a:effectLst/>
                        <a:latin typeface="Gilroy" panose="00000500000000000000" pitchFamily="50" charset="0"/>
                      </a:endParaRPr>
                    </a:p>
                  </a:txBody>
                  <a:tcPr marL="9525" marR="9525" marT="9525" marB="0" anchor="ctr">
                    <a:noFill/>
                  </a:tcPr>
                </a:tc>
                <a:extLst>
                  <a:ext uri="{0D108BD9-81ED-4DB2-BD59-A6C34878D82A}">
                    <a16:rowId xmlns:a16="http://schemas.microsoft.com/office/drawing/2014/main" val="914690555"/>
                  </a:ext>
                </a:extLst>
              </a:tr>
              <a:tr h="365760">
                <a:tc>
                  <a:txBody>
                    <a:bodyPr/>
                    <a:lstStyle/>
                    <a:p>
                      <a:pPr algn="ctr" fontAlgn="b"/>
                      <a:r>
                        <a:rPr lang="en-US" sz="1400" b="0" u="none" strike="noStrike">
                          <a:solidFill>
                            <a:schemeClr val="accent2"/>
                          </a:solidFill>
                          <a:effectLst/>
                          <a:latin typeface="Gilroy" panose="00000500000000000000" pitchFamily="50" charset="0"/>
                        </a:rPr>
                        <a:t>Number of Buildings</a:t>
                      </a:r>
                      <a:endParaRPr lang="en-US" sz="1400" b="0" i="0" u="none" strike="noStrike">
                        <a:solidFill>
                          <a:schemeClr val="accent2"/>
                        </a:solidFill>
                        <a:effectLst/>
                        <a:latin typeface="Gilroy" panose="00000500000000000000" pitchFamily="50" charset="0"/>
                      </a:endParaRP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181</a:t>
                      </a:r>
                      <a:endParaRPr lang="en-US" sz="1800" b="0" i="0" u="none" strike="noStrike">
                        <a:solidFill>
                          <a:schemeClr val="accent2"/>
                        </a:solidFill>
                        <a:effectLst/>
                        <a:highlight>
                          <a:srgbClr val="FFFF00"/>
                        </a:highlight>
                        <a:latin typeface="Gilroy" panose="00000500000000000000" pitchFamily="50" charset="0"/>
                      </a:endParaRPr>
                    </a:p>
                  </a:txBody>
                  <a:tcPr marL="9524" marR="9524" marT="9524" marB="0" anchor="ctr">
                    <a:solidFill>
                      <a:schemeClr val="accent1"/>
                    </a:solidFill>
                  </a:tcPr>
                </a:tc>
                <a:extLst>
                  <a:ext uri="{0D108BD9-81ED-4DB2-BD59-A6C34878D82A}">
                    <a16:rowId xmlns:a16="http://schemas.microsoft.com/office/drawing/2014/main" val="4029848860"/>
                  </a:ext>
                </a:extLst>
              </a:tr>
              <a:tr h="365760">
                <a:tc>
                  <a:txBody>
                    <a:bodyPr/>
                    <a:lstStyle/>
                    <a:p>
                      <a:pPr algn="ctr" fontAlgn="b"/>
                      <a:r>
                        <a:rPr lang="en-US" sz="1400" b="0" u="none" strike="noStrike">
                          <a:solidFill>
                            <a:schemeClr val="accent2"/>
                          </a:solidFill>
                          <a:effectLst/>
                          <a:latin typeface="Gilroy" panose="00000500000000000000" pitchFamily="50" charset="0"/>
                        </a:rPr>
                        <a:t>Total Size (SF)</a:t>
                      </a:r>
                      <a:endParaRPr lang="en-US" sz="1400" b="0" i="0" u="none" strike="noStrike">
                        <a:solidFill>
                          <a:schemeClr val="accent2"/>
                        </a:solidFill>
                        <a:effectLst/>
                        <a:latin typeface="Gilroy" panose="00000500000000000000" pitchFamily="50" charset="0"/>
                      </a:endParaRP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10.2M</a:t>
                      </a:r>
                    </a:p>
                  </a:txBody>
                  <a:tcPr marL="9524" marR="9524" marT="9524" marB="0" anchor="ctr">
                    <a:solidFill>
                      <a:schemeClr val="accent1"/>
                    </a:solidFill>
                  </a:tcPr>
                </a:tc>
                <a:extLst>
                  <a:ext uri="{0D108BD9-81ED-4DB2-BD59-A6C34878D82A}">
                    <a16:rowId xmlns:a16="http://schemas.microsoft.com/office/drawing/2014/main" val="674971309"/>
                  </a:ext>
                </a:extLst>
              </a:tr>
              <a:tr h="365760">
                <a:tc>
                  <a:txBody>
                    <a:bodyPr/>
                    <a:lstStyle/>
                    <a:p>
                      <a:pPr algn="ctr" fontAlgn="b"/>
                      <a:r>
                        <a:rPr lang="en-US" sz="1400" b="0" u="none" strike="noStrike">
                          <a:solidFill>
                            <a:schemeClr val="accent2"/>
                          </a:solidFill>
                          <a:effectLst/>
                          <a:latin typeface="Gilroy" panose="00000500000000000000" pitchFamily="50" charset="0"/>
                        </a:rPr>
                        <a:t>Total Purchase Price</a:t>
                      </a:r>
                      <a:endParaRPr lang="en-US" sz="1400" b="0" i="0" u="none" strike="noStrike">
                        <a:solidFill>
                          <a:schemeClr val="accent2"/>
                        </a:solidFill>
                        <a:effectLst/>
                        <a:latin typeface="Gilroy" panose="00000500000000000000" pitchFamily="50" charset="0"/>
                      </a:endParaRP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$958M</a:t>
                      </a:r>
                    </a:p>
                  </a:txBody>
                  <a:tcPr marL="9524" marR="9524" marT="9524" marB="0" anchor="ctr">
                    <a:solidFill>
                      <a:schemeClr val="accent1"/>
                    </a:solidFill>
                  </a:tcPr>
                </a:tc>
                <a:extLst>
                  <a:ext uri="{0D108BD9-81ED-4DB2-BD59-A6C34878D82A}">
                    <a16:rowId xmlns:a16="http://schemas.microsoft.com/office/drawing/2014/main" val="3795760511"/>
                  </a:ext>
                </a:extLst>
              </a:tr>
              <a:tr h="365760">
                <a:tc>
                  <a:txBody>
                    <a:bodyPr/>
                    <a:lstStyle/>
                    <a:p>
                      <a:pPr algn="ctr" fontAlgn="b"/>
                      <a:r>
                        <a:rPr lang="en-US" sz="1400" b="0" u="none" strike="noStrike">
                          <a:solidFill>
                            <a:schemeClr val="accent2"/>
                          </a:solidFill>
                          <a:effectLst/>
                          <a:latin typeface="Gilroy" panose="00000500000000000000" pitchFamily="50" charset="0"/>
                        </a:rPr>
                        <a:t>Average Price PSF</a:t>
                      </a:r>
                      <a:endParaRPr lang="en-US" sz="1400" b="0" i="0" u="none" strike="noStrike">
                        <a:solidFill>
                          <a:schemeClr val="accent2"/>
                        </a:solidFill>
                        <a:effectLst/>
                        <a:latin typeface="Gilroy" panose="00000500000000000000" pitchFamily="50" charset="0"/>
                      </a:endParaRP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$93.9</a:t>
                      </a:r>
                    </a:p>
                  </a:txBody>
                  <a:tcPr marL="9524" marR="9524" marT="9524" marB="0" anchor="ctr">
                    <a:solidFill>
                      <a:schemeClr val="accent1"/>
                    </a:solidFill>
                  </a:tcPr>
                </a:tc>
                <a:extLst>
                  <a:ext uri="{0D108BD9-81ED-4DB2-BD59-A6C34878D82A}">
                    <a16:rowId xmlns:a16="http://schemas.microsoft.com/office/drawing/2014/main" val="581333419"/>
                  </a:ext>
                </a:extLst>
              </a:tr>
              <a:tr h="365760">
                <a:tc>
                  <a:txBody>
                    <a:bodyPr/>
                    <a:lstStyle/>
                    <a:p>
                      <a:pPr algn="ctr" fontAlgn="b"/>
                      <a:r>
                        <a:rPr lang="en-US" sz="1400" b="0" u="none" strike="noStrike">
                          <a:solidFill>
                            <a:schemeClr val="accent2"/>
                          </a:solidFill>
                          <a:effectLst/>
                          <a:latin typeface="Gilroy" panose="00000500000000000000" pitchFamily="50" charset="0"/>
                        </a:rPr>
                        <a:t>Fair Market Value</a:t>
                      </a:r>
                      <a:r>
                        <a:rPr lang="en-US" sz="1400" b="0" u="none" strike="noStrike" baseline="30000">
                          <a:solidFill>
                            <a:schemeClr val="accent2"/>
                          </a:solidFill>
                          <a:effectLst/>
                          <a:latin typeface="Gilroy" panose="00000500000000000000" pitchFamily="50" charset="0"/>
                        </a:rPr>
                        <a:t>(1)</a:t>
                      </a:r>
                      <a:endParaRPr lang="en-US" sz="1400" b="0" i="0" u="none" strike="noStrike" baseline="30000">
                        <a:solidFill>
                          <a:schemeClr val="accent2"/>
                        </a:solidFill>
                        <a:effectLst/>
                        <a:latin typeface="Gilroy" panose="00000500000000000000" pitchFamily="50" charset="0"/>
                      </a:endParaRP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$1.25B</a:t>
                      </a:r>
                    </a:p>
                  </a:txBody>
                  <a:tcPr marL="9524" marR="9524" marT="9524" marB="0" anchor="ctr">
                    <a:solidFill>
                      <a:schemeClr val="accent1"/>
                    </a:solidFill>
                  </a:tcPr>
                </a:tc>
                <a:extLst>
                  <a:ext uri="{0D108BD9-81ED-4DB2-BD59-A6C34878D82A}">
                    <a16:rowId xmlns:a16="http://schemas.microsoft.com/office/drawing/2014/main" val="406301354"/>
                  </a:ext>
                </a:extLst>
              </a:tr>
              <a:tr h="365760">
                <a:tc>
                  <a:txBody>
                    <a:bodyPr/>
                    <a:lstStyle/>
                    <a:p>
                      <a:pPr algn="ctr" fontAlgn="b"/>
                      <a:r>
                        <a:rPr lang="en-US" sz="1400" b="0" u="none" strike="noStrike">
                          <a:solidFill>
                            <a:schemeClr val="accent2"/>
                          </a:solidFill>
                          <a:effectLst/>
                          <a:latin typeface="Gilroy" panose="00000500000000000000" pitchFamily="50" charset="0"/>
                        </a:rPr>
                        <a:t>Total Occupancy</a:t>
                      </a:r>
                      <a:r>
                        <a:rPr lang="en-US" sz="1400" b="0" u="none" strike="noStrike" baseline="30000">
                          <a:solidFill>
                            <a:schemeClr val="accent2"/>
                          </a:solidFill>
                          <a:effectLst/>
                          <a:latin typeface="Gilroy" panose="00000500000000000000" pitchFamily="50" charset="0"/>
                        </a:rPr>
                        <a:t>(2)</a:t>
                      </a:r>
                      <a:endParaRPr lang="en-US" sz="1400" b="0" i="0" u="none" strike="noStrike">
                        <a:solidFill>
                          <a:schemeClr val="accent2"/>
                        </a:solidFill>
                        <a:effectLst/>
                        <a:latin typeface="Gilroy" panose="00000500000000000000" pitchFamily="50" charset="0"/>
                      </a:endParaRP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88.3%</a:t>
                      </a:r>
                    </a:p>
                  </a:txBody>
                  <a:tcPr marL="9524" marR="9524" marT="9524" marB="0" anchor="ctr">
                    <a:solidFill>
                      <a:schemeClr val="accent1"/>
                    </a:solidFill>
                  </a:tcPr>
                </a:tc>
                <a:extLst>
                  <a:ext uri="{0D108BD9-81ED-4DB2-BD59-A6C34878D82A}">
                    <a16:rowId xmlns:a16="http://schemas.microsoft.com/office/drawing/2014/main" val="2692873768"/>
                  </a:ext>
                </a:extLst>
              </a:tr>
              <a:tr h="365760">
                <a:tc>
                  <a:txBody>
                    <a:bodyPr/>
                    <a:lstStyle/>
                    <a:p>
                      <a:pPr algn="ctr" fontAlgn="b"/>
                      <a:r>
                        <a:rPr lang="en-US" sz="1400" b="0" u="none" strike="noStrike">
                          <a:solidFill>
                            <a:schemeClr val="accent2"/>
                          </a:solidFill>
                          <a:effectLst/>
                          <a:latin typeface="Gilroy" panose="00000500000000000000" pitchFamily="50" charset="0"/>
                        </a:rPr>
                        <a:t>Average WALT (Years)</a:t>
                      </a:r>
                      <a:endParaRPr lang="en-US" sz="1400" b="0" i="0" u="none" strike="noStrike">
                        <a:solidFill>
                          <a:schemeClr val="accent2"/>
                        </a:solidFill>
                        <a:effectLst/>
                        <a:latin typeface="Gilroy" panose="00000500000000000000" pitchFamily="50" charset="0"/>
                      </a:endParaRP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3.2</a:t>
                      </a:r>
                    </a:p>
                  </a:txBody>
                  <a:tcPr marL="9524" marR="9524" marT="9524" marB="0" anchor="ctr">
                    <a:solidFill>
                      <a:schemeClr val="accent1"/>
                    </a:solidFill>
                  </a:tcPr>
                </a:tc>
                <a:extLst>
                  <a:ext uri="{0D108BD9-81ED-4DB2-BD59-A6C34878D82A}">
                    <a16:rowId xmlns:a16="http://schemas.microsoft.com/office/drawing/2014/main" val="4083043107"/>
                  </a:ext>
                </a:extLst>
              </a:tr>
              <a:tr h="365760">
                <a:tc>
                  <a:txBody>
                    <a:bodyPr/>
                    <a:lstStyle/>
                    <a:p>
                      <a:pPr algn="ctr" fontAlgn="b"/>
                      <a:r>
                        <a:rPr lang="en-US" sz="1400" b="0" u="none" strike="noStrike">
                          <a:solidFill>
                            <a:schemeClr val="accent2"/>
                          </a:solidFill>
                          <a:effectLst/>
                          <a:latin typeface="Gilroy" panose="00000500000000000000" pitchFamily="50" charset="0"/>
                        </a:rPr>
                        <a:t>Loan-to-Total Cost</a:t>
                      </a:r>
                      <a:endParaRPr lang="en-US" sz="1400" b="0" i="0" u="none" strike="noStrike">
                        <a:solidFill>
                          <a:schemeClr val="accent2"/>
                        </a:solidFill>
                        <a:effectLst/>
                        <a:latin typeface="Gilroy" panose="00000500000000000000" pitchFamily="50" charset="0"/>
                      </a:endParaRP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47.7%</a:t>
                      </a:r>
                    </a:p>
                  </a:txBody>
                  <a:tcPr marL="9524" marR="9524" marT="9524" marB="0" anchor="ctr">
                    <a:solidFill>
                      <a:schemeClr val="accent1"/>
                    </a:solidFill>
                  </a:tcPr>
                </a:tc>
                <a:extLst>
                  <a:ext uri="{0D108BD9-81ED-4DB2-BD59-A6C34878D82A}">
                    <a16:rowId xmlns:a16="http://schemas.microsoft.com/office/drawing/2014/main" val="3282024370"/>
                  </a:ext>
                </a:extLst>
              </a:tr>
              <a:tr h="365760">
                <a:tc>
                  <a:txBody>
                    <a:bodyPr/>
                    <a:lstStyle/>
                    <a:p>
                      <a:pPr algn="ctr" fontAlgn="b"/>
                      <a:r>
                        <a:rPr lang="en-US" sz="1400" b="0" i="0" u="none" strike="noStrike">
                          <a:solidFill>
                            <a:schemeClr val="accent2"/>
                          </a:solidFill>
                          <a:effectLst/>
                          <a:latin typeface="Gilroy" panose="00000500000000000000" pitchFamily="50" charset="0"/>
                        </a:rPr>
                        <a:t>Loan-to-Value</a:t>
                      </a: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39.0%</a:t>
                      </a:r>
                    </a:p>
                  </a:txBody>
                  <a:tcPr marL="9524" marR="9524" marT="9524" marB="0" anchor="ctr">
                    <a:solidFill>
                      <a:schemeClr val="accent1"/>
                    </a:solidFill>
                  </a:tcPr>
                </a:tc>
                <a:extLst>
                  <a:ext uri="{0D108BD9-81ED-4DB2-BD59-A6C34878D82A}">
                    <a16:rowId xmlns:a16="http://schemas.microsoft.com/office/drawing/2014/main" val="622291186"/>
                  </a:ext>
                </a:extLst>
              </a:tr>
              <a:tr h="365760">
                <a:tc>
                  <a:txBody>
                    <a:bodyPr/>
                    <a:lstStyle/>
                    <a:p>
                      <a:pPr algn="ctr" fontAlgn="b"/>
                      <a:r>
                        <a:rPr lang="en-US" sz="1400" b="0" i="0" u="none" strike="noStrike">
                          <a:solidFill>
                            <a:schemeClr val="accent2"/>
                          </a:solidFill>
                          <a:effectLst/>
                          <a:latin typeface="Gilroy" panose="00000500000000000000" pitchFamily="50" charset="0"/>
                        </a:rPr>
                        <a:t>ITD Distributions</a:t>
                      </a: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$42M</a:t>
                      </a:r>
                    </a:p>
                  </a:txBody>
                  <a:tcPr marL="9524" marR="9524" marT="9524" marB="0" anchor="ctr">
                    <a:solidFill>
                      <a:schemeClr val="accent1"/>
                    </a:solidFill>
                  </a:tcPr>
                </a:tc>
                <a:extLst>
                  <a:ext uri="{0D108BD9-81ED-4DB2-BD59-A6C34878D82A}">
                    <a16:rowId xmlns:a16="http://schemas.microsoft.com/office/drawing/2014/main" val="1016416037"/>
                  </a:ext>
                </a:extLst>
              </a:tr>
              <a:tr h="365760">
                <a:tc>
                  <a:txBody>
                    <a:bodyPr/>
                    <a:lstStyle/>
                    <a:p>
                      <a:pPr algn="ctr" fontAlgn="b"/>
                      <a:r>
                        <a:rPr lang="en-US" sz="1400" b="0" i="0" u="none" strike="noStrike">
                          <a:solidFill>
                            <a:schemeClr val="accent2"/>
                          </a:solidFill>
                          <a:effectLst/>
                          <a:latin typeface="Gilroy" panose="00000500000000000000" pitchFamily="50" charset="0"/>
                        </a:rPr>
                        <a:t>Disposed Buildings / Purchase Price / Sale Price</a:t>
                      </a: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24/$101M/$133M</a:t>
                      </a:r>
                    </a:p>
                  </a:txBody>
                  <a:tcPr marL="9524" marR="9524" marT="9524" marB="0" anchor="ctr">
                    <a:solidFill>
                      <a:schemeClr val="accent1"/>
                    </a:solidFill>
                  </a:tcPr>
                </a:tc>
                <a:extLst>
                  <a:ext uri="{0D108BD9-81ED-4DB2-BD59-A6C34878D82A}">
                    <a16:rowId xmlns:a16="http://schemas.microsoft.com/office/drawing/2014/main" val="1667885713"/>
                  </a:ext>
                </a:extLst>
              </a:tr>
              <a:tr h="365760">
                <a:tc>
                  <a:txBody>
                    <a:bodyPr/>
                    <a:lstStyle/>
                    <a:p>
                      <a:pPr algn="ctr" fontAlgn="b"/>
                      <a:r>
                        <a:rPr lang="en-US" sz="1400" b="0" i="0" u="none" strike="noStrike">
                          <a:solidFill>
                            <a:schemeClr val="accent2"/>
                          </a:solidFill>
                          <a:effectLst/>
                          <a:latin typeface="Gilroy" panose="00000500000000000000" pitchFamily="50" charset="0"/>
                        </a:rPr>
                        <a:t>Dispositions Gross / Net IRR</a:t>
                      </a:r>
                    </a:p>
                  </a:txBody>
                  <a:tcPr marL="9524" marR="9524" marT="9524" marB="0" anchor="ctr">
                    <a:noFill/>
                  </a:tcPr>
                </a:tc>
                <a:tc>
                  <a:txBody>
                    <a:bodyPr/>
                    <a:lstStyle/>
                    <a:p>
                      <a:pPr algn="ctr" fontAlgn="b"/>
                      <a:r>
                        <a:rPr lang="en-US" sz="1800" b="0" i="0" u="none" strike="noStrike">
                          <a:solidFill>
                            <a:schemeClr val="accent2"/>
                          </a:solidFill>
                          <a:effectLst/>
                          <a:latin typeface="Gilroy" panose="00000500000000000000" pitchFamily="50" charset="0"/>
                        </a:rPr>
                        <a:t>36%/28%</a:t>
                      </a:r>
                    </a:p>
                  </a:txBody>
                  <a:tcPr marL="9524" marR="9524" marT="9524" marB="0" anchor="ctr">
                    <a:solidFill>
                      <a:schemeClr val="accent1"/>
                    </a:solidFill>
                  </a:tcPr>
                </a:tc>
                <a:extLst>
                  <a:ext uri="{0D108BD9-81ED-4DB2-BD59-A6C34878D82A}">
                    <a16:rowId xmlns:a16="http://schemas.microsoft.com/office/drawing/2014/main" val="2347899836"/>
                  </a:ext>
                </a:extLst>
              </a:tr>
            </a:tbl>
          </a:graphicData>
        </a:graphic>
      </p:graphicFrame>
      <p:sp>
        <p:nvSpPr>
          <p:cNvPr id="66" name="TextBox 65">
            <a:extLst>
              <a:ext uri="{FF2B5EF4-FFF2-40B4-BE49-F238E27FC236}">
                <a16:creationId xmlns:a16="http://schemas.microsoft.com/office/drawing/2014/main" id="{9C68D20E-7550-74EA-53B2-7148A82F2FC3}"/>
              </a:ext>
            </a:extLst>
          </p:cNvPr>
          <p:cNvSpPr txBox="1"/>
          <p:nvPr/>
        </p:nvSpPr>
        <p:spPr>
          <a:xfrm>
            <a:off x="757915" y="6306104"/>
            <a:ext cx="8229600" cy="507831"/>
          </a:xfrm>
          <a:prstGeom prst="rect">
            <a:avLst/>
          </a:prstGeom>
          <a:noFill/>
        </p:spPr>
        <p:txBody>
          <a:bodyPr wrap="square">
            <a:spAutoFit/>
          </a:bodyPr>
          <a:lstStyle/>
          <a:p>
            <a:r>
              <a:rPr lang="en-US" sz="900" i="1">
                <a:solidFill>
                  <a:schemeClr val="accent2"/>
                </a:solidFill>
                <a:latin typeface="Lato" panose="020F0502020204030203" pitchFamily="34" charset="0"/>
              </a:rPr>
              <a:t>Metrics exclude property dispositions through 3/31/25</a:t>
            </a:r>
          </a:p>
          <a:p>
            <a:r>
              <a:rPr lang="en-US" sz="900" i="1" baseline="30000">
                <a:solidFill>
                  <a:schemeClr val="accent2"/>
                </a:solidFill>
                <a:latin typeface="Lato" panose="020F0502020204030203" pitchFamily="34" charset="0"/>
              </a:rPr>
              <a:t>(1)</a:t>
            </a:r>
            <a:r>
              <a:rPr lang="en-US" sz="900" i="1">
                <a:solidFill>
                  <a:schemeClr val="accent2"/>
                </a:solidFill>
                <a:latin typeface="Lato" panose="020F0502020204030203" pitchFamily="34" charset="0"/>
              </a:rPr>
              <a:t>According to quarterly valuations (still open for Q1 appraisal adjustment)</a:t>
            </a:r>
          </a:p>
          <a:p>
            <a:r>
              <a:rPr lang="en-US" sz="900" i="1" baseline="30000">
                <a:solidFill>
                  <a:schemeClr val="accent2"/>
                </a:solidFill>
                <a:latin typeface="Lato" panose="020F0502020204030203" pitchFamily="34" charset="0"/>
              </a:rPr>
              <a:t>(2)</a:t>
            </a:r>
            <a:r>
              <a:rPr lang="en-US" sz="900" i="1">
                <a:solidFill>
                  <a:schemeClr val="accent2"/>
                </a:solidFill>
                <a:latin typeface="Lato" panose="020F0502020204030203" pitchFamily="34" charset="0"/>
              </a:rPr>
              <a:t>Represents adjusted physical occupancy based on SF occupied at end of quarter after removing leases with pending terminations</a:t>
            </a:r>
          </a:p>
        </p:txBody>
      </p:sp>
      <p:graphicFrame>
        <p:nvGraphicFramePr>
          <p:cNvPr id="2" name="Chart 1">
            <a:extLst>
              <a:ext uri="{FF2B5EF4-FFF2-40B4-BE49-F238E27FC236}">
                <a16:creationId xmlns:a16="http://schemas.microsoft.com/office/drawing/2014/main" id="{7EB39B87-6F09-2A65-7E4E-ED3FB0A90591}"/>
              </a:ext>
            </a:extLst>
          </p:cNvPr>
          <p:cNvGraphicFramePr>
            <a:graphicFrameLocks/>
          </p:cNvGraphicFramePr>
          <p:nvPr>
            <p:extLst>
              <p:ext uri="{D42A27DB-BD31-4B8C-83A1-F6EECF244321}">
                <p14:modId xmlns:p14="http://schemas.microsoft.com/office/powerpoint/2010/main" val="151950263"/>
              </p:ext>
            </p:extLst>
          </p:nvPr>
        </p:nvGraphicFramePr>
        <p:xfrm>
          <a:off x="5677570" y="2499482"/>
          <a:ext cx="5203274" cy="34555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9F047586-A44B-3A46-FE25-D7FC2C5461E5}"/>
              </a:ext>
            </a:extLst>
          </p:cNvPr>
          <p:cNvGraphicFramePr>
            <a:graphicFrameLocks/>
          </p:cNvGraphicFramePr>
          <p:nvPr>
            <p:extLst>
              <p:ext uri="{D42A27DB-BD31-4B8C-83A1-F6EECF244321}">
                <p14:modId xmlns:p14="http://schemas.microsoft.com/office/powerpoint/2010/main" val="3206215722"/>
              </p:ext>
            </p:extLst>
          </p:nvPr>
        </p:nvGraphicFramePr>
        <p:xfrm>
          <a:off x="4806631" y="2659915"/>
          <a:ext cx="6954498" cy="319159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 8">
            <a:extLst>
              <a:ext uri="{FF2B5EF4-FFF2-40B4-BE49-F238E27FC236}">
                <a16:creationId xmlns:a16="http://schemas.microsoft.com/office/drawing/2014/main" id="{07932C1E-4F16-65A8-8B0E-21A1D11265C8}"/>
              </a:ext>
            </a:extLst>
          </p:cNvPr>
          <p:cNvGraphicFramePr>
            <a:graphicFrameLocks/>
          </p:cNvGraphicFramePr>
          <p:nvPr>
            <p:extLst>
              <p:ext uri="{D42A27DB-BD31-4B8C-83A1-F6EECF244321}">
                <p14:modId xmlns:p14="http://schemas.microsoft.com/office/powerpoint/2010/main" val="3667747917"/>
              </p:ext>
            </p:extLst>
          </p:nvPr>
        </p:nvGraphicFramePr>
        <p:xfrm>
          <a:off x="5423741" y="2516689"/>
          <a:ext cx="5721284" cy="347056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0" name="Table 19">
            <a:extLst>
              <a:ext uri="{FF2B5EF4-FFF2-40B4-BE49-F238E27FC236}">
                <a16:creationId xmlns:a16="http://schemas.microsoft.com/office/drawing/2014/main" id="{2DEEA5CE-94AE-3723-4E37-02FDB29BDE0B}"/>
              </a:ext>
            </a:extLst>
          </p:cNvPr>
          <p:cNvGraphicFramePr>
            <a:graphicFrameLocks noGrp="1"/>
          </p:cNvGraphicFramePr>
          <p:nvPr>
            <p:extLst>
              <p:ext uri="{D42A27DB-BD31-4B8C-83A1-F6EECF244321}">
                <p14:modId xmlns:p14="http://schemas.microsoft.com/office/powerpoint/2010/main" val="959469858"/>
              </p:ext>
            </p:extLst>
          </p:nvPr>
        </p:nvGraphicFramePr>
        <p:xfrm>
          <a:off x="9716978" y="1689534"/>
          <a:ext cx="2197000" cy="4143960"/>
        </p:xfrm>
        <a:graphic>
          <a:graphicData uri="http://schemas.openxmlformats.org/drawingml/2006/table">
            <a:tbl>
              <a:tblPr firstRow="1" bandRow="1">
                <a:tableStyleId>{5C22544A-7EE6-4342-B048-85BDC9FD1C3A}</a:tableStyleId>
              </a:tblPr>
              <a:tblGrid>
                <a:gridCol w="1282600">
                  <a:extLst>
                    <a:ext uri="{9D8B030D-6E8A-4147-A177-3AD203B41FA5}">
                      <a16:colId xmlns:a16="http://schemas.microsoft.com/office/drawing/2014/main" val="4175511216"/>
                    </a:ext>
                  </a:extLst>
                </a:gridCol>
                <a:gridCol w="914400">
                  <a:extLst>
                    <a:ext uri="{9D8B030D-6E8A-4147-A177-3AD203B41FA5}">
                      <a16:colId xmlns:a16="http://schemas.microsoft.com/office/drawing/2014/main" val="4206224377"/>
                    </a:ext>
                  </a:extLst>
                </a:gridCol>
              </a:tblGrid>
              <a:tr h="301752">
                <a:tc>
                  <a:txBody>
                    <a:bodyPr/>
                    <a:lstStyle/>
                    <a:p>
                      <a:pPr algn="r" fontAlgn="b"/>
                      <a:r>
                        <a:rPr lang="en-US" sz="1100" b="0" i="0" u="none" strike="noStrike">
                          <a:solidFill>
                            <a:schemeClr val="accent3">
                              <a:lumMod val="50000"/>
                            </a:schemeClr>
                          </a:solidFill>
                          <a:effectLst/>
                          <a:latin typeface="Lato" panose="020F0502020204030203" pitchFamily="34" charset="0"/>
                        </a:rPr>
                        <a:t>Columbus</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a:solidFill>
                            <a:schemeClr val="accent3">
                              <a:lumMod val="75000"/>
                            </a:schemeClr>
                          </a:solidFill>
                          <a:latin typeface="Gilroy" panose="00000500000000000000" pitchFamily="50" charset="0"/>
                        </a:rPr>
                        <a:t>0.9%</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7549775"/>
                  </a:ext>
                </a:extLst>
              </a:tr>
              <a:tr h="301752">
                <a:tc>
                  <a:txBody>
                    <a:bodyPr/>
                    <a:lstStyle/>
                    <a:p>
                      <a:pPr algn="r" fontAlgn="b"/>
                      <a:endParaRPr lang="en-US" sz="1100" b="0" i="0" u="none" strike="noStrike">
                        <a:solidFill>
                          <a:schemeClr val="accent3">
                            <a:lumMod val="50000"/>
                          </a:schemeClr>
                        </a:solidFill>
                        <a:effectLst/>
                        <a:latin typeface="Lato" panose="020F0502020204030203" pitchFamily="34"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b="1">
                        <a:solidFill>
                          <a:schemeClr val="accent3">
                            <a:lumMod val="75000"/>
                          </a:schemeClr>
                        </a:solidFill>
                        <a:latin typeface="Gilroy" panose="00000500000000000000" pitchFamily="50"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68218"/>
                  </a:ext>
                </a:extLst>
              </a:tr>
              <a:tr h="301752">
                <a:tc>
                  <a:txBody>
                    <a:bodyPr/>
                    <a:lstStyle/>
                    <a:p>
                      <a:pPr algn="r" fontAlgn="b"/>
                      <a:r>
                        <a:rPr lang="en-US" sz="1100" b="0" i="0" u="none" strike="noStrike">
                          <a:solidFill>
                            <a:schemeClr val="accent3">
                              <a:lumMod val="50000"/>
                            </a:schemeClr>
                          </a:solidFill>
                          <a:effectLst/>
                          <a:latin typeface="Lato" panose="020F0502020204030203" pitchFamily="34" charset="0"/>
                        </a:rPr>
                        <a:t>Northern NJ</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a:solidFill>
                            <a:schemeClr val="accent3">
                              <a:lumMod val="75000"/>
                            </a:schemeClr>
                          </a:solidFill>
                          <a:latin typeface="Gilroy" panose="00000500000000000000" pitchFamily="50" charset="0"/>
                        </a:rPr>
                        <a:t>16.8%</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9454391"/>
                  </a:ext>
                </a:extLst>
              </a:tr>
              <a:tr h="1229501">
                <a:tc>
                  <a:txBody>
                    <a:bodyPr/>
                    <a:lstStyle/>
                    <a:p>
                      <a:pPr marL="0" algn="r" defTabSz="914400" rtl="0" eaLnBrk="1" fontAlgn="b" latinLnBrk="0" hangingPunct="1"/>
                      <a:endParaRPr lang="en-US" sz="2000" b="1" kern="1200">
                        <a:solidFill>
                          <a:schemeClr val="accent3">
                            <a:lumMod val="75000"/>
                          </a:schemeClr>
                        </a:solidFill>
                        <a:latin typeface="Gilroy" panose="00000500000000000000" pitchFamily="50"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100" b="0" i="0" u="none" strike="noStrike" kern="1200">
                        <a:solidFill>
                          <a:schemeClr val="accent3">
                            <a:lumMod val="50000"/>
                          </a:schemeClr>
                        </a:solidFill>
                        <a:effectLst/>
                        <a:latin typeface="Lato" panose="020F0502020204030203" pitchFamily="34"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9007244"/>
                  </a:ext>
                </a:extLst>
              </a:tr>
              <a:tr h="407692">
                <a:tc>
                  <a:txBody>
                    <a:bodyPr/>
                    <a:lstStyle/>
                    <a:p>
                      <a:pPr algn="r" fontAlgn="b"/>
                      <a:r>
                        <a:rPr lang="en-US" sz="1100" b="0" i="0" u="none" strike="noStrike">
                          <a:solidFill>
                            <a:schemeClr val="accent3">
                              <a:lumMod val="50000"/>
                            </a:schemeClr>
                          </a:solidFill>
                          <a:effectLst/>
                          <a:latin typeface="Lato" panose="020F0502020204030203" pitchFamily="34" charset="0"/>
                        </a:rPr>
                        <a:t>Atlanta</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a:solidFill>
                            <a:schemeClr val="accent3">
                              <a:lumMod val="75000"/>
                            </a:schemeClr>
                          </a:solidFill>
                          <a:latin typeface="Gilroy" panose="00000500000000000000" pitchFamily="50" charset="0"/>
                        </a:rPr>
                        <a:t>17.2%</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3379315"/>
                  </a:ext>
                </a:extLst>
              </a:tr>
              <a:tr h="982767">
                <a:tc>
                  <a:txBody>
                    <a:bodyPr/>
                    <a:lstStyle/>
                    <a:p>
                      <a:pPr algn="r" fontAlgn="b"/>
                      <a:endParaRPr lang="en-US" sz="1100" b="0" i="0" u="none" strike="noStrike">
                        <a:solidFill>
                          <a:schemeClr val="accent3">
                            <a:lumMod val="50000"/>
                          </a:schemeClr>
                        </a:solidFill>
                        <a:effectLst/>
                        <a:latin typeface="Lato" panose="020F0502020204030203" pitchFamily="34" charset="0"/>
                      </a:endParaRPr>
                    </a:p>
                    <a:p>
                      <a:pPr algn="r" fontAlgn="b"/>
                      <a:endParaRPr lang="en-US" sz="1100" b="0" i="0" u="none" strike="noStrike">
                        <a:solidFill>
                          <a:schemeClr val="accent3">
                            <a:lumMod val="50000"/>
                          </a:schemeClr>
                        </a:solidFill>
                        <a:effectLst/>
                        <a:latin typeface="Lato" panose="020F0502020204030203" pitchFamily="34"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3600" b="1">
                          <a:solidFill>
                            <a:schemeClr val="bg1"/>
                          </a:solidFill>
                          <a:latin typeface="Gilroy" panose="00000500000000000000" pitchFamily="50" charset="0"/>
                        </a:rPr>
                        <a:t>A</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022234"/>
                  </a:ext>
                </a:extLst>
              </a:tr>
              <a:tr h="407692">
                <a:tc>
                  <a:txBody>
                    <a:bodyPr/>
                    <a:lstStyle/>
                    <a:p>
                      <a:pPr algn="r" fontAlgn="b"/>
                      <a:endParaRPr lang="en-US" sz="1100" b="0" i="0" u="none" strike="noStrike">
                        <a:solidFill>
                          <a:schemeClr val="accent3">
                            <a:lumMod val="50000"/>
                          </a:schemeClr>
                        </a:solidFill>
                        <a:effectLst/>
                        <a:latin typeface="Lato" panose="020F0502020204030203" pitchFamily="34" charset="0"/>
                      </a:endParaRPr>
                    </a:p>
                    <a:p>
                      <a:pPr algn="r" fontAlgn="b"/>
                      <a:endParaRPr lang="en-US" sz="1100" b="0" i="0" u="none" strike="noStrike">
                        <a:solidFill>
                          <a:schemeClr val="accent3">
                            <a:lumMod val="50000"/>
                          </a:schemeClr>
                        </a:solidFill>
                        <a:effectLst/>
                        <a:latin typeface="Lato" panose="020F0502020204030203" pitchFamily="34" charset="0"/>
                      </a:endParaRPr>
                    </a:p>
                    <a:p>
                      <a:pPr algn="r" fontAlgn="b"/>
                      <a:r>
                        <a:rPr lang="en-US" sz="1100" b="0" i="0" u="none" strike="noStrike">
                          <a:solidFill>
                            <a:schemeClr val="accent3">
                              <a:lumMod val="50000"/>
                            </a:schemeClr>
                          </a:solidFill>
                          <a:effectLst/>
                          <a:latin typeface="Lato" panose="020F0502020204030203" pitchFamily="34" charset="0"/>
                        </a:rPr>
                        <a:t>Dallas</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b="1">
                        <a:solidFill>
                          <a:schemeClr val="accent3">
                            <a:lumMod val="75000"/>
                          </a:schemeClr>
                        </a:solidFill>
                        <a:latin typeface="Gilroy" panose="00000500000000000000" pitchFamily="50" charset="0"/>
                      </a:endParaRPr>
                    </a:p>
                    <a:p>
                      <a:r>
                        <a:rPr lang="en-US" sz="2000" b="1">
                          <a:solidFill>
                            <a:schemeClr val="accent3">
                              <a:lumMod val="75000"/>
                            </a:schemeClr>
                          </a:solidFill>
                          <a:latin typeface="Gilroy" panose="00000500000000000000" pitchFamily="50" charset="0"/>
                        </a:rPr>
                        <a:t>16.6%</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5798456"/>
                  </a:ext>
                </a:extLst>
              </a:tr>
            </a:tbl>
          </a:graphicData>
        </a:graphic>
      </p:graphicFrame>
      <p:graphicFrame>
        <p:nvGraphicFramePr>
          <p:cNvPr id="12" name="Table 11">
            <a:extLst>
              <a:ext uri="{FF2B5EF4-FFF2-40B4-BE49-F238E27FC236}">
                <a16:creationId xmlns:a16="http://schemas.microsoft.com/office/drawing/2014/main" id="{D42ED9AA-1183-964A-50B6-9C222FE66D7D}"/>
              </a:ext>
            </a:extLst>
          </p:cNvPr>
          <p:cNvGraphicFramePr>
            <a:graphicFrameLocks noGrp="1"/>
          </p:cNvGraphicFramePr>
          <p:nvPr>
            <p:extLst>
              <p:ext uri="{D42A27DB-BD31-4B8C-83A1-F6EECF244321}">
                <p14:modId xmlns:p14="http://schemas.microsoft.com/office/powerpoint/2010/main" val="897397520"/>
              </p:ext>
            </p:extLst>
          </p:nvPr>
        </p:nvGraphicFramePr>
        <p:xfrm>
          <a:off x="4805347" y="1510902"/>
          <a:ext cx="1913539" cy="4679432"/>
        </p:xfrm>
        <a:graphic>
          <a:graphicData uri="http://schemas.openxmlformats.org/drawingml/2006/table">
            <a:tbl>
              <a:tblPr firstRow="1" bandRow="1">
                <a:tableStyleId>{5C22544A-7EE6-4342-B048-85BDC9FD1C3A}</a:tableStyleId>
              </a:tblPr>
              <a:tblGrid>
                <a:gridCol w="775185">
                  <a:extLst>
                    <a:ext uri="{9D8B030D-6E8A-4147-A177-3AD203B41FA5}">
                      <a16:colId xmlns:a16="http://schemas.microsoft.com/office/drawing/2014/main" val="4175511216"/>
                    </a:ext>
                  </a:extLst>
                </a:gridCol>
                <a:gridCol w="1138354">
                  <a:extLst>
                    <a:ext uri="{9D8B030D-6E8A-4147-A177-3AD203B41FA5}">
                      <a16:colId xmlns:a16="http://schemas.microsoft.com/office/drawing/2014/main" val="4206224377"/>
                    </a:ext>
                  </a:extLst>
                </a:gridCol>
              </a:tblGrid>
              <a:tr h="301752">
                <a:tc>
                  <a:txBody>
                    <a:bodyPr/>
                    <a:lstStyle/>
                    <a:p>
                      <a:pPr marL="0" algn="r" defTabSz="914400" rtl="0" eaLnBrk="1" fontAlgn="b" latinLnBrk="0" hangingPunct="1"/>
                      <a:r>
                        <a:rPr lang="en-US" sz="2000" b="1" kern="1200">
                          <a:solidFill>
                            <a:schemeClr val="accent3">
                              <a:lumMod val="75000"/>
                            </a:schemeClr>
                          </a:solidFill>
                          <a:latin typeface="Gilroy"/>
                          <a:ea typeface="+mn-ea"/>
                          <a:cs typeface="+mn-cs"/>
                        </a:rPr>
                        <a:t>1.6%</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a:ea typeface="+mn-ea"/>
                          <a:cs typeface="+mn-cs"/>
                        </a:rPr>
                        <a:t>Memphis</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9029932"/>
                  </a:ext>
                </a:extLst>
              </a:tr>
              <a:tr h="301752">
                <a:tc>
                  <a:txBody>
                    <a:bodyPr/>
                    <a:lstStyle/>
                    <a:p>
                      <a:pPr marL="0" algn="r" defTabSz="914400" rtl="0" eaLnBrk="1" fontAlgn="b" latinLnBrk="0" hangingPunct="1"/>
                      <a:r>
                        <a:rPr lang="en-US" sz="2000" b="1" kern="1200">
                          <a:solidFill>
                            <a:schemeClr val="accent3">
                              <a:lumMod val="75000"/>
                            </a:schemeClr>
                          </a:solidFill>
                          <a:latin typeface="Gilroy"/>
                          <a:ea typeface="+mn-ea"/>
                          <a:cs typeface="+mn-cs"/>
                        </a:rPr>
                        <a:t>4.2%</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a:ea typeface="+mn-ea"/>
                          <a:cs typeface="+mn-cs"/>
                        </a:rPr>
                        <a:t>Cincinnati</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3379315"/>
                  </a:ext>
                </a:extLst>
              </a:tr>
              <a:tr h="301752">
                <a:tc>
                  <a:txBody>
                    <a:bodyPr/>
                    <a:lstStyle/>
                    <a:p>
                      <a:pPr marL="0" algn="r" defTabSz="914400" rtl="0" eaLnBrk="1" fontAlgn="b" latinLnBrk="0" hangingPunct="1"/>
                      <a:r>
                        <a:rPr lang="en-US" sz="2000" b="1" kern="1200">
                          <a:solidFill>
                            <a:schemeClr val="accent3">
                              <a:lumMod val="75000"/>
                            </a:schemeClr>
                          </a:solidFill>
                          <a:latin typeface="Gilroy"/>
                          <a:ea typeface="+mn-ea"/>
                          <a:cs typeface="+mn-cs"/>
                        </a:rPr>
                        <a:t>1.4%</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a:ea typeface="+mn-ea"/>
                          <a:cs typeface="+mn-cs"/>
                        </a:rPr>
                        <a:t>Tampa</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5798456"/>
                  </a:ext>
                </a:extLst>
              </a:tr>
              <a:tr h="301752">
                <a:tc>
                  <a:txBody>
                    <a:bodyPr/>
                    <a:lstStyle/>
                    <a:p>
                      <a:pPr marL="0" algn="r" defTabSz="914400" rtl="0" eaLnBrk="1" fontAlgn="b" latinLnBrk="0" hangingPunct="1"/>
                      <a:r>
                        <a:rPr lang="en-US" sz="2000" b="1" kern="1200">
                          <a:solidFill>
                            <a:schemeClr val="accent3">
                              <a:lumMod val="75000"/>
                            </a:schemeClr>
                          </a:solidFill>
                          <a:latin typeface="Gilroy"/>
                          <a:ea typeface="+mn-ea"/>
                          <a:cs typeface="+mn-cs"/>
                        </a:rPr>
                        <a:t>2.0%</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a:ea typeface="+mn-ea"/>
                          <a:cs typeface="+mn-cs"/>
                        </a:rPr>
                        <a:t>Jacksonville</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2625893"/>
                  </a:ext>
                </a:extLst>
              </a:tr>
              <a:tr h="301752">
                <a:tc>
                  <a:txBody>
                    <a:bodyPr/>
                    <a:lstStyle/>
                    <a:p>
                      <a:pPr marL="0" algn="r" defTabSz="914400" rtl="0" eaLnBrk="1" fontAlgn="b" latinLnBrk="0" hangingPunct="1"/>
                      <a:r>
                        <a:rPr lang="en-US" sz="2000" b="1" kern="1200">
                          <a:solidFill>
                            <a:schemeClr val="accent3">
                              <a:lumMod val="75000"/>
                            </a:schemeClr>
                          </a:solidFill>
                          <a:latin typeface="Gilroy"/>
                          <a:ea typeface="+mn-ea"/>
                          <a:cs typeface="+mn-cs"/>
                        </a:rPr>
                        <a:t>2.8%</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a:ea typeface="+mn-ea"/>
                          <a:cs typeface="+mn-cs"/>
                        </a:rPr>
                        <a:t>San Antonio</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7590522"/>
                  </a:ext>
                </a:extLst>
              </a:tr>
              <a:tr h="379606">
                <a:tc>
                  <a:txBody>
                    <a:bodyPr/>
                    <a:lstStyle/>
                    <a:p>
                      <a:pPr marL="0" algn="r" defTabSz="914400" rtl="0" eaLnBrk="1" fontAlgn="b" latinLnBrk="0" hangingPunct="1"/>
                      <a:endParaRPr lang="en-US" sz="2000" b="1" kern="1200">
                        <a:solidFill>
                          <a:schemeClr val="accent3">
                            <a:lumMod val="75000"/>
                          </a:schemeClr>
                        </a:solidFill>
                        <a:latin typeface="Gilroy" panose="00000500000000000000" pitchFamily="50"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100" b="0" i="0" u="none" strike="noStrike" kern="1200">
                        <a:solidFill>
                          <a:schemeClr val="accent3">
                            <a:lumMod val="50000"/>
                          </a:schemeClr>
                        </a:solidFill>
                        <a:effectLst/>
                        <a:latin typeface="Lato" panose="020F0502020204030203" pitchFamily="34"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6718271"/>
                  </a:ext>
                </a:extLst>
              </a:tr>
              <a:tr h="379606">
                <a:tc>
                  <a:txBody>
                    <a:bodyPr/>
                    <a:lstStyle/>
                    <a:p>
                      <a:pPr marL="0" algn="r" defTabSz="914400" rtl="0" eaLnBrk="1" fontAlgn="b" latinLnBrk="0" hangingPunct="1"/>
                      <a:endParaRPr lang="en-US" sz="2000" b="1" kern="1200">
                        <a:solidFill>
                          <a:schemeClr val="accent3">
                            <a:lumMod val="75000"/>
                          </a:schemeClr>
                        </a:solidFill>
                        <a:latin typeface="Gilroy" panose="00000500000000000000" pitchFamily="50"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100" b="0" i="0" u="none" strike="noStrike" kern="1200">
                        <a:solidFill>
                          <a:schemeClr val="accent3">
                            <a:lumMod val="50000"/>
                          </a:schemeClr>
                        </a:solidFill>
                        <a:effectLst/>
                        <a:latin typeface="Lato" panose="020F0502020204030203" pitchFamily="34"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394828"/>
                  </a:ext>
                </a:extLst>
              </a:tr>
              <a:tr h="379606">
                <a:tc>
                  <a:txBody>
                    <a:bodyPr/>
                    <a:lstStyle/>
                    <a:p>
                      <a:pPr marL="0" algn="r" defTabSz="914400" rtl="0" eaLnBrk="1" fontAlgn="b" latinLnBrk="0" hangingPunct="1"/>
                      <a:r>
                        <a:rPr lang="en-US" sz="2000" b="1" kern="1200">
                          <a:solidFill>
                            <a:schemeClr val="accent3">
                              <a:lumMod val="75000"/>
                            </a:schemeClr>
                          </a:solidFill>
                          <a:latin typeface="Gilroy"/>
                          <a:ea typeface="+mn-ea"/>
                          <a:cs typeface="+mn-cs"/>
                        </a:rPr>
                        <a:t>17.0%</a:t>
                      </a:r>
                      <a:endParaRPr lang="en-US" sz="2000" b="1" kern="1200">
                        <a:solidFill>
                          <a:schemeClr val="accent3">
                            <a:lumMod val="75000"/>
                          </a:schemeClr>
                        </a:solidFill>
                        <a:latin typeface="Gilroy" panose="00000500000000000000" pitchFamily="50"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a:ea typeface="+mn-ea"/>
                          <a:cs typeface="+mn-cs"/>
                        </a:rPr>
                        <a:t>Chicago</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7642261"/>
                  </a:ext>
                </a:extLst>
              </a:tr>
              <a:tr h="535286">
                <a:tc>
                  <a:txBody>
                    <a:bodyPr/>
                    <a:lstStyle/>
                    <a:p>
                      <a:pPr marL="0" algn="r" defTabSz="914400" rtl="0" eaLnBrk="1" fontAlgn="b" latinLnBrk="0" hangingPunct="1"/>
                      <a:r>
                        <a:rPr lang="en-US" sz="2800" b="1" kern="1200">
                          <a:solidFill>
                            <a:schemeClr val="bg1"/>
                          </a:solidFill>
                          <a:latin typeface="Gilroy"/>
                          <a:ea typeface="+mn-ea"/>
                          <a:cs typeface="+mn-cs"/>
                        </a:rPr>
                        <a:t>A</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100" b="0" i="0" u="none" strike="noStrike" kern="1200">
                        <a:solidFill>
                          <a:schemeClr val="accent3">
                            <a:lumMod val="50000"/>
                          </a:schemeClr>
                        </a:solidFill>
                        <a:effectLst/>
                        <a:latin typeface="Lato" panose="020F0502020204030203" pitchFamily="34"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2059915"/>
                  </a:ext>
                </a:extLst>
              </a:tr>
              <a:tr h="1481328">
                <a:tc>
                  <a:txBody>
                    <a:bodyPr/>
                    <a:lstStyle/>
                    <a:p>
                      <a:pPr marL="0" algn="r" defTabSz="914400" rtl="0" eaLnBrk="1" fontAlgn="b" latinLnBrk="0" hangingPunct="1"/>
                      <a:r>
                        <a:rPr lang="en-US" sz="2000" b="1" kern="1200">
                          <a:solidFill>
                            <a:schemeClr val="accent3">
                              <a:lumMod val="75000"/>
                            </a:schemeClr>
                          </a:solidFill>
                          <a:latin typeface="Gilroy"/>
                          <a:ea typeface="+mn-ea"/>
                          <a:cs typeface="+mn-cs"/>
                        </a:rPr>
                        <a:t>19.6%</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none" strike="noStrike" kern="1200">
                          <a:solidFill>
                            <a:schemeClr val="accent3">
                              <a:lumMod val="50000"/>
                            </a:schemeClr>
                          </a:solidFill>
                          <a:effectLst/>
                          <a:latin typeface="Lato"/>
                          <a:ea typeface="+mn-ea"/>
                          <a:cs typeface="+mn-cs"/>
                        </a:rPr>
                        <a:t>Philadelphia</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4417930"/>
                  </a:ext>
                </a:extLst>
              </a:tr>
            </a:tbl>
          </a:graphicData>
        </a:graphic>
      </p:graphicFrame>
      <p:sp>
        <p:nvSpPr>
          <p:cNvPr id="13" name="TextBox 12">
            <a:extLst>
              <a:ext uri="{FF2B5EF4-FFF2-40B4-BE49-F238E27FC236}">
                <a16:creationId xmlns:a16="http://schemas.microsoft.com/office/drawing/2014/main" id="{8DBEACB1-88D8-7EB4-2906-9F90F37A1678}"/>
              </a:ext>
            </a:extLst>
          </p:cNvPr>
          <p:cNvSpPr txBox="1"/>
          <p:nvPr/>
        </p:nvSpPr>
        <p:spPr>
          <a:xfrm>
            <a:off x="6798434" y="1229710"/>
            <a:ext cx="3174908" cy="338554"/>
          </a:xfrm>
          <a:prstGeom prst="rect">
            <a:avLst/>
          </a:prstGeom>
          <a:noFill/>
        </p:spPr>
        <p:txBody>
          <a:bodyPr wrap="none" rtlCol="0">
            <a:spAutoFit/>
          </a:bodyPr>
          <a:lstStyle/>
          <a:p>
            <a:pPr algn="ctr"/>
            <a:r>
              <a:rPr lang="en-US" sz="1600">
                <a:solidFill>
                  <a:srgbClr val="33404F"/>
                </a:solidFill>
                <a:latin typeface="Gilroy" panose="00000500000000000000" pitchFamily="50" charset="0"/>
              </a:rPr>
              <a:t>Market Allocation by Purchase Price</a:t>
            </a:r>
          </a:p>
        </p:txBody>
      </p:sp>
      <p:sp>
        <p:nvSpPr>
          <p:cNvPr id="23" name="Oval 22">
            <a:extLst>
              <a:ext uri="{FF2B5EF4-FFF2-40B4-BE49-F238E27FC236}">
                <a16:creationId xmlns:a16="http://schemas.microsoft.com/office/drawing/2014/main" id="{B4D24155-BBAA-F216-D72C-1ADDD5988D1D}"/>
              </a:ext>
            </a:extLst>
          </p:cNvPr>
          <p:cNvSpPr/>
          <p:nvPr/>
        </p:nvSpPr>
        <p:spPr>
          <a:xfrm>
            <a:off x="6350725" y="2298009"/>
            <a:ext cx="3856964" cy="385696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solidFill>
                <a:prstClr val="white"/>
              </a:solidFill>
              <a:latin typeface="Calibri" panose="020F0502020204030204"/>
            </a:endParaRPr>
          </a:p>
        </p:txBody>
      </p:sp>
      <p:sp>
        <p:nvSpPr>
          <p:cNvPr id="26" name="Oval 25">
            <a:extLst>
              <a:ext uri="{FF2B5EF4-FFF2-40B4-BE49-F238E27FC236}">
                <a16:creationId xmlns:a16="http://schemas.microsoft.com/office/drawing/2014/main" id="{0744B3B9-7062-1C8A-7358-C208F26EB88F}"/>
              </a:ext>
            </a:extLst>
          </p:cNvPr>
          <p:cNvSpPr/>
          <p:nvPr/>
        </p:nvSpPr>
        <p:spPr>
          <a:xfrm>
            <a:off x="7630300" y="3577584"/>
            <a:ext cx="1297814" cy="12978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solidFill>
                <a:prstClr val="white"/>
              </a:solidFill>
              <a:latin typeface="Calibri" panose="020F0502020204030204"/>
            </a:endParaRPr>
          </a:p>
        </p:txBody>
      </p:sp>
      <p:sp>
        <p:nvSpPr>
          <p:cNvPr id="27" name="TextBox 26">
            <a:extLst>
              <a:ext uri="{FF2B5EF4-FFF2-40B4-BE49-F238E27FC236}">
                <a16:creationId xmlns:a16="http://schemas.microsoft.com/office/drawing/2014/main" id="{DA2B63FD-CA81-418A-4694-CD6595C7B3A3}"/>
              </a:ext>
            </a:extLst>
          </p:cNvPr>
          <p:cNvSpPr txBox="1"/>
          <p:nvPr/>
        </p:nvSpPr>
        <p:spPr>
          <a:xfrm rot="1828297">
            <a:off x="8451023" y="2674916"/>
            <a:ext cx="1301470" cy="369303"/>
          </a:xfrm>
          <a:prstGeom prst="rect">
            <a:avLst/>
          </a:prstGeom>
          <a:noFill/>
        </p:spPr>
        <p:txBody>
          <a:bodyPr wrap="square" rtlCol="0">
            <a:prstTxWarp prst="textArchUp">
              <a:avLst>
                <a:gd name="adj" fmla="val 10678576"/>
              </a:avLst>
            </a:prstTxWarp>
            <a:spAutoFit/>
          </a:bodyPr>
          <a:lstStyle/>
          <a:p>
            <a:pPr algn="ctr"/>
            <a:r>
              <a:rPr lang="en-US" sz="1200">
                <a:solidFill>
                  <a:srgbClr val="33404F"/>
                </a:solidFill>
                <a:latin typeface="Lato" panose="020F0502020204030203" pitchFamily="34" charset="0"/>
              </a:rPr>
              <a:t>Gateway Markets</a:t>
            </a:r>
          </a:p>
        </p:txBody>
      </p:sp>
      <p:sp>
        <p:nvSpPr>
          <p:cNvPr id="28" name="TextBox 27">
            <a:extLst>
              <a:ext uri="{FF2B5EF4-FFF2-40B4-BE49-F238E27FC236}">
                <a16:creationId xmlns:a16="http://schemas.microsoft.com/office/drawing/2014/main" id="{CD84DA9A-800F-5262-0B28-700E22DF18A7}"/>
              </a:ext>
            </a:extLst>
          </p:cNvPr>
          <p:cNvSpPr txBox="1"/>
          <p:nvPr/>
        </p:nvSpPr>
        <p:spPr>
          <a:xfrm rot="18536309">
            <a:off x="8717100" y="5046688"/>
            <a:ext cx="1548111" cy="369303"/>
          </a:xfrm>
          <a:prstGeom prst="rect">
            <a:avLst/>
          </a:prstGeom>
          <a:noFill/>
        </p:spPr>
        <p:txBody>
          <a:bodyPr wrap="square" rtlCol="0">
            <a:prstTxWarp prst="textArchDown">
              <a:avLst/>
            </a:prstTxWarp>
            <a:spAutoFit/>
          </a:bodyPr>
          <a:lstStyle/>
          <a:p>
            <a:pPr algn="ctr"/>
            <a:r>
              <a:rPr lang="en-US" sz="1200">
                <a:solidFill>
                  <a:srgbClr val="33404F"/>
                </a:solidFill>
                <a:latin typeface="Lato" panose="020F0502020204030203" pitchFamily="34" charset="0"/>
              </a:rPr>
              <a:t>Primary Growth Markets</a:t>
            </a:r>
          </a:p>
        </p:txBody>
      </p:sp>
      <p:cxnSp>
        <p:nvCxnSpPr>
          <p:cNvPr id="29" name="Straight Connector 28">
            <a:extLst>
              <a:ext uri="{FF2B5EF4-FFF2-40B4-BE49-F238E27FC236}">
                <a16:creationId xmlns:a16="http://schemas.microsoft.com/office/drawing/2014/main" id="{5FF52DAB-B6F3-90C9-6F46-A8E7397B1681}"/>
              </a:ext>
            </a:extLst>
          </p:cNvPr>
          <p:cNvCxnSpPr>
            <a:cxnSpLocks/>
          </p:cNvCxnSpPr>
          <p:nvPr/>
        </p:nvCxnSpPr>
        <p:spPr>
          <a:xfrm>
            <a:off x="9869360" y="5833494"/>
            <a:ext cx="1124713"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D442D25-7DF6-BFED-B7CC-7345132B9AF7}"/>
              </a:ext>
            </a:extLst>
          </p:cNvPr>
          <p:cNvCxnSpPr>
            <a:cxnSpLocks/>
          </p:cNvCxnSpPr>
          <p:nvPr/>
        </p:nvCxnSpPr>
        <p:spPr>
          <a:xfrm>
            <a:off x="9594056" y="5665771"/>
            <a:ext cx="275304" cy="16760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6580AFB-3BAD-601E-0E08-BCB9B429C8C7}"/>
              </a:ext>
            </a:extLst>
          </p:cNvPr>
          <p:cNvSpPr txBox="1"/>
          <p:nvPr/>
        </p:nvSpPr>
        <p:spPr>
          <a:xfrm rot="21024827">
            <a:off x="7431175" y="2542580"/>
            <a:ext cx="1060107" cy="369303"/>
          </a:xfrm>
          <a:prstGeom prst="rect">
            <a:avLst/>
          </a:prstGeom>
          <a:noFill/>
        </p:spPr>
        <p:txBody>
          <a:bodyPr wrap="square" rtlCol="0">
            <a:prstTxWarp prst="textArchUp">
              <a:avLst>
                <a:gd name="adj" fmla="val 10728699"/>
              </a:avLst>
            </a:prstTxWarp>
            <a:spAutoFit/>
          </a:bodyPr>
          <a:lstStyle/>
          <a:p>
            <a:pPr algn="ctr"/>
            <a:r>
              <a:rPr lang="en-US" sz="720">
                <a:solidFill>
                  <a:srgbClr val="33404F"/>
                </a:solidFill>
                <a:latin typeface="Lato" panose="020F0502020204030203" pitchFamily="34" charset="0"/>
              </a:rPr>
              <a:t>Secondary Value</a:t>
            </a:r>
          </a:p>
          <a:p>
            <a:pPr algn="ctr"/>
            <a:r>
              <a:rPr lang="en-US" sz="720">
                <a:solidFill>
                  <a:srgbClr val="33404F"/>
                </a:solidFill>
                <a:latin typeface="Lato" panose="020F0502020204030203" pitchFamily="34" charset="0"/>
              </a:rPr>
              <a:t>Markets</a:t>
            </a:r>
          </a:p>
        </p:txBody>
      </p:sp>
      <p:cxnSp>
        <p:nvCxnSpPr>
          <p:cNvPr id="34" name="Straight Connector 33">
            <a:extLst>
              <a:ext uri="{FF2B5EF4-FFF2-40B4-BE49-F238E27FC236}">
                <a16:creationId xmlns:a16="http://schemas.microsoft.com/office/drawing/2014/main" id="{199FEE17-33C0-0556-9949-1F9F87F24FAB}"/>
              </a:ext>
            </a:extLst>
          </p:cNvPr>
          <p:cNvCxnSpPr>
            <a:cxnSpLocks/>
          </p:cNvCxnSpPr>
          <p:nvPr/>
        </p:nvCxnSpPr>
        <p:spPr>
          <a:xfrm>
            <a:off x="8226877" y="1949281"/>
            <a:ext cx="2770632"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3EF7121-45FA-B3F8-B3C1-80BB1A1E9BA4}"/>
              </a:ext>
            </a:extLst>
          </p:cNvPr>
          <p:cNvCxnSpPr>
            <a:cxnSpLocks/>
          </p:cNvCxnSpPr>
          <p:nvPr/>
        </p:nvCxnSpPr>
        <p:spPr>
          <a:xfrm>
            <a:off x="5582353" y="1766377"/>
            <a:ext cx="243472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78F9E29-0E33-C4C3-DD84-DEC25B448C3C}"/>
              </a:ext>
            </a:extLst>
          </p:cNvPr>
          <p:cNvCxnSpPr>
            <a:cxnSpLocks/>
          </p:cNvCxnSpPr>
          <p:nvPr/>
        </p:nvCxnSpPr>
        <p:spPr>
          <a:xfrm>
            <a:off x="5582353" y="2069883"/>
            <a:ext cx="200612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A2EA608-80AF-130D-12C0-52CC97A3860B}"/>
              </a:ext>
            </a:extLst>
          </p:cNvPr>
          <p:cNvCxnSpPr>
            <a:cxnSpLocks/>
          </p:cNvCxnSpPr>
          <p:nvPr/>
        </p:nvCxnSpPr>
        <p:spPr>
          <a:xfrm flipV="1">
            <a:off x="8226877" y="1949281"/>
            <a:ext cx="0" cy="34872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AF01DB8-BE9E-A08D-2ABF-A9902164276F}"/>
              </a:ext>
            </a:extLst>
          </p:cNvPr>
          <p:cNvCxnSpPr>
            <a:cxnSpLocks/>
          </p:cNvCxnSpPr>
          <p:nvPr/>
        </p:nvCxnSpPr>
        <p:spPr>
          <a:xfrm flipV="1">
            <a:off x="8017078" y="1766377"/>
            <a:ext cx="0" cy="53963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C0087E-DA2E-611F-DADD-C261334E41CE}"/>
              </a:ext>
            </a:extLst>
          </p:cNvPr>
          <p:cNvCxnSpPr>
            <a:cxnSpLocks/>
          </p:cNvCxnSpPr>
          <p:nvPr/>
        </p:nvCxnSpPr>
        <p:spPr>
          <a:xfrm>
            <a:off x="7294597" y="2378288"/>
            <a:ext cx="80216" cy="12905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060C105-87BB-D8C1-F7ED-D6B867265F98}"/>
              </a:ext>
            </a:extLst>
          </p:cNvPr>
          <p:cNvSpPr txBox="1"/>
          <p:nvPr/>
        </p:nvSpPr>
        <p:spPr>
          <a:xfrm rot="3772308">
            <a:off x="6106980" y="4758574"/>
            <a:ext cx="1466152" cy="369303"/>
          </a:xfrm>
          <a:prstGeom prst="rect">
            <a:avLst/>
          </a:prstGeom>
          <a:noFill/>
        </p:spPr>
        <p:txBody>
          <a:bodyPr wrap="square" rtlCol="0">
            <a:prstTxWarp prst="textArchDown">
              <a:avLst/>
            </a:prstTxWarp>
            <a:spAutoFit/>
          </a:bodyPr>
          <a:lstStyle/>
          <a:p>
            <a:pPr algn="ctr"/>
            <a:r>
              <a:rPr lang="en-US" sz="1200">
                <a:solidFill>
                  <a:srgbClr val="33404F"/>
                </a:solidFill>
                <a:latin typeface="Lato" panose="020F0502020204030203" pitchFamily="34" charset="0"/>
              </a:rPr>
              <a:t>Primary Value Markets</a:t>
            </a:r>
          </a:p>
        </p:txBody>
      </p:sp>
      <p:cxnSp>
        <p:nvCxnSpPr>
          <p:cNvPr id="44" name="Straight Connector 43">
            <a:extLst>
              <a:ext uri="{FF2B5EF4-FFF2-40B4-BE49-F238E27FC236}">
                <a16:creationId xmlns:a16="http://schemas.microsoft.com/office/drawing/2014/main" id="{ABFA174C-AD59-5F07-0D14-4CAB37EA74FB}"/>
              </a:ext>
            </a:extLst>
          </p:cNvPr>
          <p:cNvCxnSpPr>
            <a:cxnSpLocks/>
          </p:cNvCxnSpPr>
          <p:nvPr/>
        </p:nvCxnSpPr>
        <p:spPr>
          <a:xfrm>
            <a:off x="5582352" y="5524968"/>
            <a:ext cx="110743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7F2EF33-5161-8F0F-248D-9BC37D3DB0E8}"/>
              </a:ext>
            </a:extLst>
          </p:cNvPr>
          <p:cNvCxnSpPr>
            <a:cxnSpLocks/>
          </p:cNvCxnSpPr>
          <p:nvPr/>
        </p:nvCxnSpPr>
        <p:spPr>
          <a:xfrm flipH="1">
            <a:off x="6689789" y="5465103"/>
            <a:ext cx="109927" cy="5986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CF96CBA-B93E-5CED-5DAA-0E7461275484}"/>
              </a:ext>
            </a:extLst>
          </p:cNvPr>
          <p:cNvSpPr txBox="1"/>
          <p:nvPr/>
        </p:nvSpPr>
        <p:spPr>
          <a:xfrm rot="19248904">
            <a:off x="6857292" y="2809826"/>
            <a:ext cx="1060107" cy="369303"/>
          </a:xfrm>
          <a:prstGeom prst="rect">
            <a:avLst/>
          </a:prstGeom>
          <a:noFill/>
        </p:spPr>
        <p:txBody>
          <a:bodyPr wrap="square" rtlCol="0">
            <a:prstTxWarp prst="textArchUp">
              <a:avLst>
                <a:gd name="adj" fmla="val 10924824"/>
              </a:avLst>
            </a:prstTxWarp>
            <a:spAutoFit/>
          </a:bodyPr>
          <a:lstStyle/>
          <a:p>
            <a:pPr algn="ctr"/>
            <a:r>
              <a:rPr lang="en-US" sz="720">
                <a:solidFill>
                  <a:srgbClr val="33404F"/>
                </a:solidFill>
                <a:latin typeface="Lato" panose="020F0502020204030203" pitchFamily="34" charset="0"/>
              </a:rPr>
              <a:t>Secondary Growth</a:t>
            </a:r>
          </a:p>
          <a:p>
            <a:pPr algn="ctr"/>
            <a:r>
              <a:rPr lang="en-US" sz="720">
                <a:solidFill>
                  <a:srgbClr val="33404F"/>
                </a:solidFill>
                <a:latin typeface="Lato" panose="020F0502020204030203" pitchFamily="34" charset="0"/>
              </a:rPr>
              <a:t>Markets</a:t>
            </a:r>
          </a:p>
        </p:txBody>
      </p:sp>
      <p:cxnSp>
        <p:nvCxnSpPr>
          <p:cNvPr id="50" name="Straight Connector 49">
            <a:extLst>
              <a:ext uri="{FF2B5EF4-FFF2-40B4-BE49-F238E27FC236}">
                <a16:creationId xmlns:a16="http://schemas.microsoft.com/office/drawing/2014/main" id="{7B3A8FDD-4EA9-4D39-5B3B-CA8A58AF2000}"/>
              </a:ext>
            </a:extLst>
          </p:cNvPr>
          <p:cNvCxnSpPr>
            <a:cxnSpLocks/>
          </p:cNvCxnSpPr>
          <p:nvPr/>
        </p:nvCxnSpPr>
        <p:spPr>
          <a:xfrm>
            <a:off x="9457278" y="2558386"/>
            <a:ext cx="154533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C604D2-68A6-4CD8-2CC6-2557A060C0C0}"/>
              </a:ext>
            </a:extLst>
          </p:cNvPr>
          <p:cNvCxnSpPr>
            <a:cxnSpLocks/>
          </p:cNvCxnSpPr>
          <p:nvPr/>
        </p:nvCxnSpPr>
        <p:spPr>
          <a:xfrm flipV="1">
            <a:off x="9394785" y="2558386"/>
            <a:ext cx="62492" cy="8557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EB175AB-FFFB-2945-CF6F-E908E4C6FEA7}"/>
              </a:ext>
            </a:extLst>
          </p:cNvPr>
          <p:cNvCxnSpPr>
            <a:cxnSpLocks/>
          </p:cNvCxnSpPr>
          <p:nvPr/>
        </p:nvCxnSpPr>
        <p:spPr>
          <a:xfrm>
            <a:off x="10207689" y="4148796"/>
            <a:ext cx="78638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368F53-1A49-C305-A51C-E08B2EF0263B}"/>
              </a:ext>
            </a:extLst>
          </p:cNvPr>
          <p:cNvCxnSpPr>
            <a:cxnSpLocks/>
          </p:cNvCxnSpPr>
          <p:nvPr/>
        </p:nvCxnSpPr>
        <p:spPr>
          <a:xfrm flipV="1">
            <a:off x="7588472" y="2069883"/>
            <a:ext cx="0" cy="34721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5F515D5-01F8-4258-D9D9-11FF70EB0370}"/>
              </a:ext>
            </a:extLst>
          </p:cNvPr>
          <p:cNvCxnSpPr>
            <a:cxnSpLocks/>
          </p:cNvCxnSpPr>
          <p:nvPr/>
        </p:nvCxnSpPr>
        <p:spPr>
          <a:xfrm>
            <a:off x="5582352" y="2378288"/>
            <a:ext cx="171224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B504390-BF20-723F-C6D1-9A6F91D72B8C}"/>
              </a:ext>
            </a:extLst>
          </p:cNvPr>
          <p:cNvCxnSpPr>
            <a:cxnSpLocks/>
          </p:cNvCxnSpPr>
          <p:nvPr/>
        </p:nvCxnSpPr>
        <p:spPr>
          <a:xfrm>
            <a:off x="5582352" y="2688327"/>
            <a:ext cx="141890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CC22E22-5DFC-924C-C16E-0840C0A126A4}"/>
              </a:ext>
            </a:extLst>
          </p:cNvPr>
          <p:cNvCxnSpPr>
            <a:cxnSpLocks/>
          </p:cNvCxnSpPr>
          <p:nvPr/>
        </p:nvCxnSpPr>
        <p:spPr>
          <a:xfrm flipV="1">
            <a:off x="7000381" y="2688327"/>
            <a:ext cx="89802" cy="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868BE10-8C2C-0C7C-326C-0764FC7D2EBC}"/>
              </a:ext>
            </a:extLst>
          </p:cNvPr>
          <p:cNvCxnSpPr>
            <a:cxnSpLocks/>
          </p:cNvCxnSpPr>
          <p:nvPr/>
        </p:nvCxnSpPr>
        <p:spPr>
          <a:xfrm flipV="1">
            <a:off x="5582352" y="2979388"/>
            <a:ext cx="1136534" cy="40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1AAFB69-F760-1CDB-4303-60D3944D4E66}"/>
              </a:ext>
            </a:extLst>
          </p:cNvPr>
          <p:cNvCxnSpPr>
            <a:cxnSpLocks/>
          </p:cNvCxnSpPr>
          <p:nvPr/>
        </p:nvCxnSpPr>
        <p:spPr>
          <a:xfrm flipV="1">
            <a:off x="6716206" y="2862848"/>
            <a:ext cx="180893" cy="11654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429AED9-5E2C-FC72-E41F-B65F47C5C565}"/>
              </a:ext>
            </a:extLst>
          </p:cNvPr>
          <p:cNvCxnSpPr>
            <a:cxnSpLocks/>
          </p:cNvCxnSpPr>
          <p:nvPr/>
        </p:nvCxnSpPr>
        <p:spPr>
          <a:xfrm>
            <a:off x="5597354" y="4173834"/>
            <a:ext cx="75275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7F1D0D2-E619-1CE6-0FDF-37D01D53B9DB}"/>
              </a:ext>
            </a:extLst>
          </p:cNvPr>
          <p:cNvSpPr txBox="1"/>
          <p:nvPr/>
        </p:nvSpPr>
        <p:spPr>
          <a:xfrm>
            <a:off x="9465638" y="261822"/>
            <a:ext cx="1993392" cy="369332"/>
          </a:xfrm>
          <a:prstGeom prst="rect">
            <a:avLst/>
          </a:prstGeom>
          <a:solidFill>
            <a:srgbClr val="FFFF00"/>
          </a:solidFill>
          <a:ln>
            <a:solidFill>
              <a:schemeClr val="tx1"/>
            </a:solidFill>
          </a:ln>
        </p:spPr>
        <p:txBody>
          <a:bodyPr wrap="square" rtlCol="0">
            <a:spAutoFit/>
          </a:bodyPr>
          <a:lstStyle/>
          <a:p>
            <a:pPr algn="ctr"/>
            <a:r>
              <a:rPr lang="en-US"/>
              <a:t>OPEN</a:t>
            </a:r>
          </a:p>
        </p:txBody>
      </p:sp>
    </p:spTree>
    <p:extLst>
      <p:ext uri="{BB962C8B-B14F-4D97-AF65-F5344CB8AC3E}">
        <p14:creationId xmlns:p14="http://schemas.microsoft.com/office/powerpoint/2010/main" val="16014057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7BF9F-0833-E270-6738-0D093C82AE3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77BB7D0-B1FB-81EE-47BA-433029D8F838}"/>
              </a:ext>
            </a:extLst>
          </p:cNvPr>
          <p:cNvSpPr/>
          <p:nvPr/>
        </p:nvSpPr>
        <p:spPr>
          <a:xfrm>
            <a:off x="7671066" y="2930386"/>
            <a:ext cx="651460" cy="1540323"/>
          </a:xfrm>
          <a:custGeom>
            <a:avLst/>
            <a:gdLst>
              <a:gd name="connsiteX0" fmla="*/ 0 w 430003"/>
              <a:gd name="connsiteY0" fmla="*/ 0 h 1577137"/>
              <a:gd name="connsiteX1" fmla="*/ 430003 w 430003"/>
              <a:gd name="connsiteY1" fmla="*/ 0 h 1577137"/>
              <a:gd name="connsiteX2" fmla="*/ 430003 w 430003"/>
              <a:gd name="connsiteY2" fmla="*/ 1577137 h 1577137"/>
              <a:gd name="connsiteX3" fmla="*/ 0 w 430003"/>
              <a:gd name="connsiteY3" fmla="*/ 1577137 h 1577137"/>
              <a:gd name="connsiteX4" fmla="*/ 0 w 430003"/>
              <a:gd name="connsiteY4" fmla="*/ 0 h 1577137"/>
              <a:gd name="connsiteX0" fmla="*/ 0 w 437147"/>
              <a:gd name="connsiteY0" fmla="*/ 0 h 1577137"/>
              <a:gd name="connsiteX1" fmla="*/ 430003 w 437147"/>
              <a:gd name="connsiteY1" fmla="*/ 0 h 1577137"/>
              <a:gd name="connsiteX2" fmla="*/ 437147 w 437147"/>
              <a:gd name="connsiteY2" fmla="*/ 1377112 h 1577137"/>
              <a:gd name="connsiteX3" fmla="*/ 0 w 437147"/>
              <a:gd name="connsiteY3" fmla="*/ 1577137 h 1577137"/>
              <a:gd name="connsiteX4" fmla="*/ 0 w 437147"/>
              <a:gd name="connsiteY4" fmla="*/ 0 h 1577137"/>
              <a:gd name="connsiteX0" fmla="*/ 0 w 430319"/>
              <a:gd name="connsiteY0" fmla="*/ 0 h 1577137"/>
              <a:gd name="connsiteX1" fmla="*/ 430003 w 430319"/>
              <a:gd name="connsiteY1" fmla="*/ 0 h 1577137"/>
              <a:gd name="connsiteX2" fmla="*/ 422859 w 430319"/>
              <a:gd name="connsiteY2" fmla="*/ 1398543 h 1577137"/>
              <a:gd name="connsiteX3" fmla="*/ 0 w 430319"/>
              <a:gd name="connsiteY3" fmla="*/ 1577137 h 1577137"/>
              <a:gd name="connsiteX4" fmla="*/ 0 w 430319"/>
              <a:gd name="connsiteY4" fmla="*/ 0 h 1577137"/>
              <a:gd name="connsiteX0" fmla="*/ 0 w 665763"/>
              <a:gd name="connsiteY0" fmla="*/ 0 h 1577137"/>
              <a:gd name="connsiteX1" fmla="*/ 665746 w 665763"/>
              <a:gd name="connsiteY1" fmla="*/ 117577 h 1577137"/>
              <a:gd name="connsiteX2" fmla="*/ 422859 w 665763"/>
              <a:gd name="connsiteY2" fmla="*/ 1398543 h 1577137"/>
              <a:gd name="connsiteX3" fmla="*/ 0 w 665763"/>
              <a:gd name="connsiteY3" fmla="*/ 1577137 h 1577137"/>
              <a:gd name="connsiteX4" fmla="*/ 0 w 665763"/>
              <a:gd name="connsiteY4" fmla="*/ 0 h 1577137"/>
              <a:gd name="connsiteX0" fmla="*/ 0 w 672889"/>
              <a:gd name="connsiteY0" fmla="*/ 0 h 1577137"/>
              <a:gd name="connsiteX1" fmla="*/ 665746 w 672889"/>
              <a:gd name="connsiteY1" fmla="*/ 117577 h 1577137"/>
              <a:gd name="connsiteX2" fmla="*/ 672889 w 672889"/>
              <a:gd name="connsiteY2" fmla="*/ 1449983 h 1577137"/>
              <a:gd name="connsiteX3" fmla="*/ 0 w 672889"/>
              <a:gd name="connsiteY3" fmla="*/ 1577137 h 1577137"/>
              <a:gd name="connsiteX4" fmla="*/ 0 w 672889"/>
              <a:gd name="connsiteY4" fmla="*/ 0 h 1577137"/>
              <a:gd name="connsiteX0" fmla="*/ 0 w 672889"/>
              <a:gd name="connsiteY0" fmla="*/ 0 h 1591835"/>
              <a:gd name="connsiteX1" fmla="*/ 665746 w 672889"/>
              <a:gd name="connsiteY1" fmla="*/ 117577 h 1591835"/>
              <a:gd name="connsiteX2" fmla="*/ 672889 w 672889"/>
              <a:gd name="connsiteY2" fmla="*/ 1449983 h 1591835"/>
              <a:gd name="connsiteX3" fmla="*/ 42862 w 672889"/>
              <a:gd name="connsiteY3" fmla="*/ 1591835 h 1591835"/>
              <a:gd name="connsiteX4" fmla="*/ 0 w 672889"/>
              <a:gd name="connsiteY4" fmla="*/ 0 h 1591835"/>
              <a:gd name="connsiteX0" fmla="*/ 14288 w 630027"/>
              <a:gd name="connsiteY0" fmla="*/ 0 h 1606532"/>
              <a:gd name="connsiteX1" fmla="*/ 622884 w 630027"/>
              <a:gd name="connsiteY1" fmla="*/ 132274 h 1606532"/>
              <a:gd name="connsiteX2" fmla="*/ 630027 w 630027"/>
              <a:gd name="connsiteY2" fmla="*/ 1464680 h 1606532"/>
              <a:gd name="connsiteX3" fmla="*/ 0 w 630027"/>
              <a:gd name="connsiteY3" fmla="*/ 1606532 h 1606532"/>
              <a:gd name="connsiteX4" fmla="*/ 14288 w 630027"/>
              <a:gd name="connsiteY4" fmla="*/ 0 h 1606532"/>
              <a:gd name="connsiteX0" fmla="*/ 14288 w 630027"/>
              <a:gd name="connsiteY0" fmla="*/ 0 h 1584487"/>
              <a:gd name="connsiteX1" fmla="*/ 622884 w 630027"/>
              <a:gd name="connsiteY1" fmla="*/ 110229 h 1584487"/>
              <a:gd name="connsiteX2" fmla="*/ 630027 w 630027"/>
              <a:gd name="connsiteY2" fmla="*/ 1442635 h 1584487"/>
              <a:gd name="connsiteX3" fmla="*/ 0 w 630027"/>
              <a:gd name="connsiteY3" fmla="*/ 1584487 h 1584487"/>
              <a:gd name="connsiteX4" fmla="*/ 14288 w 630027"/>
              <a:gd name="connsiteY4" fmla="*/ 0 h 1584487"/>
              <a:gd name="connsiteX0" fmla="*/ 14288 w 651458"/>
              <a:gd name="connsiteY0" fmla="*/ 0 h 1584487"/>
              <a:gd name="connsiteX1" fmla="*/ 622884 w 651458"/>
              <a:gd name="connsiteY1" fmla="*/ 110229 h 1584487"/>
              <a:gd name="connsiteX2" fmla="*/ 651458 w 651458"/>
              <a:gd name="connsiteY2" fmla="*/ 1457332 h 1584487"/>
              <a:gd name="connsiteX3" fmla="*/ 0 w 651458"/>
              <a:gd name="connsiteY3" fmla="*/ 1584487 h 1584487"/>
              <a:gd name="connsiteX4" fmla="*/ 14288 w 651458"/>
              <a:gd name="connsiteY4" fmla="*/ 0 h 158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458" h="1584487">
                <a:moveTo>
                  <a:pt x="14288" y="0"/>
                </a:moveTo>
                <a:lnTo>
                  <a:pt x="622884" y="110229"/>
                </a:lnTo>
                <a:cubicBezTo>
                  <a:pt x="625265" y="569266"/>
                  <a:pt x="649077" y="998295"/>
                  <a:pt x="651458" y="1457332"/>
                </a:cubicBezTo>
                <a:lnTo>
                  <a:pt x="0" y="1584487"/>
                </a:lnTo>
                <a:lnTo>
                  <a:pt x="14288" y="0"/>
                </a:lnTo>
                <a:close/>
              </a:path>
            </a:pathLst>
          </a:custGeom>
          <a:solidFill>
            <a:schemeClr val="tx2">
              <a:lumMod val="40000"/>
              <a:lumOff val="6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think-cell data - do not delete" hidden="1">
            <a:extLst>
              <a:ext uri="{FF2B5EF4-FFF2-40B4-BE49-F238E27FC236}">
                <a16:creationId xmlns:a16="http://schemas.microsoft.com/office/drawing/2014/main" id="{7B93F49F-CDD1-8C95-60C8-064EFF1D9F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25" name="think-cell data - do not delete" hidden="1">
                        <a:extLst>
                          <a:ext uri="{FF2B5EF4-FFF2-40B4-BE49-F238E27FC236}">
                            <a16:creationId xmlns:a16="http://schemas.microsoft.com/office/drawing/2014/main" id="{7B93F49F-CDD1-8C95-60C8-064EFF1D9F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9" name="Straight Connector 8">
            <a:extLst>
              <a:ext uri="{FF2B5EF4-FFF2-40B4-BE49-F238E27FC236}">
                <a16:creationId xmlns:a16="http://schemas.microsoft.com/office/drawing/2014/main" id="{F5C14C71-D92F-94FF-34C1-F4C8D7C1C49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CF007C7-9E9C-53E9-DA4F-A1E5F2BED0C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2CBE279-EAAB-3A37-4621-C86C3FA4CD94}"/>
              </a:ext>
            </a:extLst>
          </p:cNvPr>
          <p:cNvSpPr>
            <a:spLocks noGrp="1"/>
          </p:cNvSpPr>
          <p:nvPr>
            <p:ph type="title"/>
          </p:nvPr>
        </p:nvSpPr>
        <p:spPr/>
        <p:txBody>
          <a:bodyPr vert="horz"/>
          <a:lstStyle/>
          <a:p>
            <a:r>
              <a:rPr lang="it-IT"/>
              <a:t>Fund Performance Overview </a:t>
            </a:r>
            <a:r>
              <a:rPr lang="it-IT" b="0"/>
              <a:t>| </a:t>
            </a:r>
            <a:r>
              <a:rPr lang="en-US" b="0"/>
              <a:t>IRR Forecast</a:t>
            </a:r>
          </a:p>
        </p:txBody>
      </p:sp>
      <p:sp>
        <p:nvSpPr>
          <p:cNvPr id="13" name="Rectangle 12">
            <a:extLst>
              <a:ext uri="{FF2B5EF4-FFF2-40B4-BE49-F238E27FC236}">
                <a16:creationId xmlns:a16="http://schemas.microsoft.com/office/drawing/2014/main" id="{7D87F475-B7A4-75AC-F491-23F171087580}"/>
              </a:ext>
            </a:extLst>
          </p:cNvPr>
          <p:cNvSpPr/>
          <p:nvPr/>
        </p:nvSpPr>
        <p:spPr>
          <a:xfrm>
            <a:off x="762554" y="1169229"/>
            <a:ext cx="1828800" cy="12458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grpSp>
        <p:nvGrpSpPr>
          <p:cNvPr id="14" name="Group 13">
            <a:extLst>
              <a:ext uri="{FF2B5EF4-FFF2-40B4-BE49-F238E27FC236}">
                <a16:creationId xmlns:a16="http://schemas.microsoft.com/office/drawing/2014/main" id="{63DDEE6E-C7C1-27A8-64EF-B4B32A9CD223}"/>
              </a:ext>
            </a:extLst>
          </p:cNvPr>
          <p:cNvGrpSpPr/>
          <p:nvPr/>
        </p:nvGrpSpPr>
        <p:grpSpPr>
          <a:xfrm>
            <a:off x="2666999" y="1620938"/>
            <a:ext cx="457200" cy="457200"/>
            <a:chOff x="9083709" y="2630560"/>
            <a:chExt cx="594360" cy="594359"/>
          </a:xfrm>
        </p:grpSpPr>
        <p:sp>
          <p:nvSpPr>
            <p:cNvPr id="15" name="Oval 14">
              <a:extLst>
                <a:ext uri="{FF2B5EF4-FFF2-40B4-BE49-F238E27FC236}">
                  <a16:creationId xmlns:a16="http://schemas.microsoft.com/office/drawing/2014/main" id="{B8513F04-100C-582F-2D16-1283A353F52C}"/>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6" name="Arrow: Chevron 15">
              <a:extLst>
                <a:ext uri="{FF2B5EF4-FFF2-40B4-BE49-F238E27FC236}">
                  <a16:creationId xmlns:a16="http://schemas.microsoft.com/office/drawing/2014/main" id="{76FD38A5-6987-9E4D-8657-116F6BD78272}"/>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7" name="Arrow: Chevron 16">
              <a:extLst>
                <a:ext uri="{FF2B5EF4-FFF2-40B4-BE49-F238E27FC236}">
                  <a16:creationId xmlns:a16="http://schemas.microsoft.com/office/drawing/2014/main" id="{B1BBD95E-367B-7D54-6F8F-76AA0A3DE78C}"/>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8" name="Rectangle 17">
            <a:extLst>
              <a:ext uri="{FF2B5EF4-FFF2-40B4-BE49-F238E27FC236}">
                <a16:creationId xmlns:a16="http://schemas.microsoft.com/office/drawing/2014/main" id="{A1D75A02-B414-39EF-DEFB-04E565FB39F6}"/>
              </a:ext>
            </a:extLst>
          </p:cNvPr>
          <p:cNvSpPr/>
          <p:nvPr/>
        </p:nvSpPr>
        <p:spPr>
          <a:xfrm>
            <a:off x="3199845" y="1164893"/>
            <a:ext cx="8229600" cy="12501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With a recap at the end of this year, the Fund generates </a:t>
            </a:r>
            <a:r>
              <a:rPr lang="en-US" sz="1200" b="1">
                <a:solidFill>
                  <a:schemeClr val="tx1"/>
                </a:solidFill>
                <a:latin typeface="Gilroy" panose="00000500000000000000"/>
                <a:ea typeface="Lato" panose="020F0502020204030203" pitchFamily="34" charset="0"/>
                <a:cs typeface="Lato" panose="020F0502020204030203" pitchFamily="34" charset="0"/>
              </a:rPr>
              <a:t>$32.3M of total promote. </a:t>
            </a:r>
            <a:r>
              <a:rPr lang="en-US" sz="1200">
                <a:solidFill>
                  <a:schemeClr val="tx1"/>
                </a:solidFill>
                <a:latin typeface="Gilroy" panose="00000500000000000000"/>
                <a:ea typeface="Lato" panose="020F0502020204030203" pitchFamily="34" charset="0"/>
                <a:cs typeface="Lato" panose="020F0502020204030203" pitchFamily="34" charset="0"/>
              </a:rPr>
              <a:t>However, only </a:t>
            </a:r>
            <a:r>
              <a:rPr lang="en-US" sz="1200" b="1">
                <a:solidFill>
                  <a:schemeClr val="tx1"/>
                </a:solidFill>
                <a:latin typeface="Gilroy" panose="00000500000000000000"/>
                <a:ea typeface="Lato" panose="020F0502020204030203" pitchFamily="34" charset="0"/>
                <a:cs typeface="Lato" panose="020F0502020204030203" pitchFamily="34" charset="0"/>
              </a:rPr>
              <a:t>$17.7M of this promote will be recognized in January,</a:t>
            </a:r>
            <a:r>
              <a:rPr lang="en-US" sz="1200">
                <a:solidFill>
                  <a:schemeClr val="tx1"/>
                </a:solidFill>
                <a:latin typeface="Gilroy" panose="00000500000000000000"/>
                <a:ea typeface="Lato" panose="020F0502020204030203" pitchFamily="34" charset="0"/>
                <a:cs typeface="Lato" panose="020F0502020204030203" pitchFamily="34" charset="0"/>
              </a:rPr>
              <a:t> with a significant additional portion unlocked in 2026. This is driven by the Standard LPA investors being at only ~8% IRR after the recap and </a:t>
            </a:r>
            <a:r>
              <a:rPr lang="en-US" sz="1200" b="1">
                <a:solidFill>
                  <a:schemeClr val="tx1"/>
                </a:solidFill>
                <a:latin typeface="Gilroy" panose="00000500000000000000"/>
                <a:ea typeface="Lato" panose="020F0502020204030203" pitchFamily="34" charset="0"/>
                <a:cs typeface="Lato" panose="020F0502020204030203" pitchFamily="34" charset="0"/>
              </a:rPr>
              <a:t>relying on the later 2026 </a:t>
            </a:r>
            <a:r>
              <a:rPr lang="en-US" sz="1200" b="1" err="1">
                <a:solidFill>
                  <a:schemeClr val="tx1"/>
                </a:solidFill>
                <a:latin typeface="Gilroy" panose="00000500000000000000"/>
                <a:ea typeface="Lato" panose="020F0502020204030203" pitchFamily="34" charset="0"/>
                <a:cs typeface="Lato" panose="020F0502020204030203" pitchFamily="34" charset="0"/>
              </a:rPr>
              <a:t>dispos</a:t>
            </a:r>
            <a:r>
              <a:rPr lang="en-US" sz="1200" b="1">
                <a:solidFill>
                  <a:schemeClr val="tx1"/>
                </a:solidFill>
                <a:latin typeface="Gilroy" panose="00000500000000000000"/>
                <a:ea typeface="Lato" panose="020F0502020204030203" pitchFamily="34" charset="0"/>
                <a:cs typeface="Lato" panose="020F0502020204030203" pitchFamily="34" charset="0"/>
              </a:rPr>
              <a:t> to reach the 100% catch-up tranche</a:t>
            </a:r>
          </a:p>
          <a:p>
            <a:pPr marL="171450" indent="-171450">
              <a:spcBef>
                <a:spcPts val="3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2026 recap scenario assumes </a:t>
            </a:r>
            <a:r>
              <a:rPr lang="en-US" sz="1200" b="1">
                <a:solidFill>
                  <a:schemeClr val="tx1"/>
                </a:solidFill>
                <a:latin typeface="Gilroy" panose="00000500000000000000"/>
                <a:ea typeface="Lato" panose="020F0502020204030203" pitchFamily="34" charset="0"/>
                <a:cs typeface="Lato" panose="020F0502020204030203" pitchFamily="34" charset="0"/>
              </a:rPr>
              <a:t>$70-75M of assets are sold after the recap throughout 2026</a:t>
            </a:r>
          </a:p>
          <a:p>
            <a:pPr marL="171450" indent="-171450">
              <a:spcBef>
                <a:spcPts val="3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All scenarios set the next buyer to 16% Gross IRR, with the</a:t>
            </a:r>
            <a:r>
              <a:rPr lang="en-US" sz="1200" b="1">
                <a:solidFill>
                  <a:schemeClr val="tx1"/>
                </a:solidFill>
                <a:latin typeface="Gilroy" panose="00000500000000000000"/>
                <a:ea typeface="Lato" panose="020F0502020204030203" pitchFamily="34" charset="0"/>
                <a:cs typeface="Lato" panose="020F0502020204030203" pitchFamily="34" charset="0"/>
              </a:rPr>
              <a:t> sale price dictated by the assumed exit cap for the next buyer</a:t>
            </a:r>
          </a:p>
        </p:txBody>
      </p:sp>
      <p:sp>
        <p:nvSpPr>
          <p:cNvPr id="19" name="TextBox 18">
            <a:extLst>
              <a:ext uri="{FF2B5EF4-FFF2-40B4-BE49-F238E27FC236}">
                <a16:creationId xmlns:a16="http://schemas.microsoft.com/office/drawing/2014/main" id="{D4E30898-90AA-B9A9-48EB-55E7C92E7AEC}"/>
              </a:ext>
            </a:extLst>
          </p:cNvPr>
          <p:cNvSpPr txBox="1"/>
          <p:nvPr/>
        </p:nvSpPr>
        <p:spPr>
          <a:xfrm>
            <a:off x="6095998" y="2601996"/>
            <a:ext cx="1740249" cy="307777"/>
          </a:xfrm>
          <a:prstGeom prst="rect">
            <a:avLst/>
          </a:prstGeom>
          <a:noFill/>
        </p:spPr>
        <p:txBody>
          <a:bodyPr wrap="square" rtlCol="0">
            <a:spAutoFit/>
          </a:bodyPr>
          <a:lstStyle/>
          <a:p>
            <a:r>
              <a:rPr lang="en-US" sz="1400" i="1">
                <a:solidFill>
                  <a:srgbClr val="44546A"/>
                </a:solidFill>
                <a:latin typeface="Gilroy" panose="00000500000000000000"/>
              </a:rPr>
              <a:t>End of Year 2025 Sale</a:t>
            </a:r>
          </a:p>
        </p:txBody>
      </p:sp>
      <p:sp>
        <p:nvSpPr>
          <p:cNvPr id="20" name="TextBox 19">
            <a:extLst>
              <a:ext uri="{FF2B5EF4-FFF2-40B4-BE49-F238E27FC236}">
                <a16:creationId xmlns:a16="http://schemas.microsoft.com/office/drawing/2014/main" id="{47C3205B-733F-545E-E902-30160FE01083}"/>
              </a:ext>
            </a:extLst>
          </p:cNvPr>
          <p:cNvSpPr txBox="1"/>
          <p:nvPr/>
        </p:nvSpPr>
        <p:spPr>
          <a:xfrm>
            <a:off x="650617" y="2601997"/>
            <a:ext cx="3054699" cy="307777"/>
          </a:xfrm>
          <a:prstGeom prst="rect">
            <a:avLst/>
          </a:prstGeom>
          <a:noFill/>
        </p:spPr>
        <p:txBody>
          <a:bodyPr wrap="square" rtlCol="0">
            <a:spAutoFit/>
          </a:bodyPr>
          <a:lstStyle/>
          <a:p>
            <a:r>
              <a:rPr lang="en-US" sz="1400" b="1" i="1">
                <a:solidFill>
                  <a:srgbClr val="44546A"/>
                </a:solidFill>
                <a:latin typeface="Gilroy" panose="00000500000000000000"/>
              </a:rPr>
              <a:t>2026 Recap with </a:t>
            </a:r>
            <a:r>
              <a:rPr lang="en-US" sz="1400" b="1" i="1" err="1">
                <a:solidFill>
                  <a:srgbClr val="44546A"/>
                </a:solidFill>
                <a:latin typeface="Gilroy" panose="00000500000000000000"/>
              </a:rPr>
              <a:t>Dispos</a:t>
            </a:r>
            <a:r>
              <a:rPr lang="en-US" sz="1400" b="1" i="1">
                <a:solidFill>
                  <a:srgbClr val="44546A"/>
                </a:solidFill>
                <a:latin typeface="Gilroy" panose="00000500000000000000"/>
              </a:rPr>
              <a:t> Post Recap</a:t>
            </a:r>
            <a:endParaRPr lang="en-US" sz="1400" i="1">
              <a:solidFill>
                <a:srgbClr val="44546A"/>
              </a:solidFill>
              <a:latin typeface="Gilroy" panose="00000500000000000000"/>
            </a:endParaRPr>
          </a:p>
        </p:txBody>
      </p:sp>
      <p:sp>
        <p:nvSpPr>
          <p:cNvPr id="21" name="TextBox 20">
            <a:extLst>
              <a:ext uri="{FF2B5EF4-FFF2-40B4-BE49-F238E27FC236}">
                <a16:creationId xmlns:a16="http://schemas.microsoft.com/office/drawing/2014/main" id="{57E8EB29-3B28-4B9C-D04F-F9D12CB3C4A3}"/>
              </a:ext>
            </a:extLst>
          </p:cNvPr>
          <p:cNvSpPr txBox="1"/>
          <p:nvPr/>
        </p:nvSpPr>
        <p:spPr>
          <a:xfrm>
            <a:off x="6095999" y="4500379"/>
            <a:ext cx="1740249" cy="307777"/>
          </a:xfrm>
          <a:prstGeom prst="rect">
            <a:avLst/>
          </a:prstGeom>
          <a:noFill/>
        </p:spPr>
        <p:txBody>
          <a:bodyPr wrap="square" rtlCol="0">
            <a:spAutoFit/>
          </a:bodyPr>
          <a:lstStyle/>
          <a:p>
            <a:r>
              <a:rPr lang="en-US" sz="1400" i="1">
                <a:solidFill>
                  <a:srgbClr val="44546A"/>
                </a:solidFill>
                <a:latin typeface="Gilroy" panose="00000500000000000000"/>
              </a:rPr>
              <a:t>End of Year 2027 Sale</a:t>
            </a:r>
          </a:p>
        </p:txBody>
      </p:sp>
      <p:sp>
        <p:nvSpPr>
          <p:cNvPr id="22" name="TextBox 21">
            <a:extLst>
              <a:ext uri="{FF2B5EF4-FFF2-40B4-BE49-F238E27FC236}">
                <a16:creationId xmlns:a16="http://schemas.microsoft.com/office/drawing/2014/main" id="{99EAF5E6-8879-A03E-1572-CE49823529F7}"/>
              </a:ext>
            </a:extLst>
          </p:cNvPr>
          <p:cNvSpPr txBox="1"/>
          <p:nvPr/>
        </p:nvSpPr>
        <p:spPr>
          <a:xfrm>
            <a:off x="650617" y="4500380"/>
            <a:ext cx="3054699" cy="307777"/>
          </a:xfrm>
          <a:prstGeom prst="rect">
            <a:avLst/>
          </a:prstGeom>
          <a:noFill/>
        </p:spPr>
        <p:txBody>
          <a:bodyPr wrap="square" rtlCol="0">
            <a:spAutoFit/>
          </a:bodyPr>
          <a:lstStyle/>
          <a:p>
            <a:r>
              <a:rPr lang="en-US" sz="1400" b="1" i="1">
                <a:solidFill>
                  <a:srgbClr val="44546A"/>
                </a:solidFill>
                <a:latin typeface="Gilroy" panose="00000500000000000000"/>
              </a:rPr>
              <a:t>Identified Dispositions &amp; $273M Refi</a:t>
            </a:r>
            <a:endParaRPr lang="en-US" sz="1400" i="1">
              <a:solidFill>
                <a:srgbClr val="44546A"/>
              </a:solidFill>
              <a:latin typeface="Gilroy" panose="00000500000000000000"/>
            </a:endParaRPr>
          </a:p>
        </p:txBody>
      </p:sp>
      <p:pic>
        <p:nvPicPr>
          <p:cNvPr id="10" name="Picture 9">
            <a:extLst>
              <a:ext uri="{FF2B5EF4-FFF2-40B4-BE49-F238E27FC236}">
                <a16:creationId xmlns:a16="http://schemas.microsoft.com/office/drawing/2014/main" id="{8EA4E4EF-F552-87CE-93B0-83828FC3A521}"/>
              </a:ext>
            </a:extLst>
          </p:cNvPr>
          <p:cNvPicPr>
            <a:picLocks noChangeAspect="1"/>
          </p:cNvPicPr>
          <p:nvPr/>
        </p:nvPicPr>
        <p:blipFill>
          <a:blip r:embed="rId6"/>
          <a:stretch>
            <a:fillRect/>
          </a:stretch>
        </p:blipFill>
        <p:spPr>
          <a:xfrm>
            <a:off x="762554" y="4808157"/>
            <a:ext cx="6968877" cy="1584252"/>
          </a:xfrm>
          <a:prstGeom prst="rect">
            <a:avLst/>
          </a:prstGeom>
        </p:spPr>
      </p:pic>
      <p:pic>
        <p:nvPicPr>
          <p:cNvPr id="4" name="Picture 3">
            <a:extLst>
              <a:ext uri="{FF2B5EF4-FFF2-40B4-BE49-F238E27FC236}">
                <a16:creationId xmlns:a16="http://schemas.microsoft.com/office/drawing/2014/main" id="{B87D4EA0-8290-87C6-4420-FB198D21CC6F}"/>
              </a:ext>
            </a:extLst>
          </p:cNvPr>
          <p:cNvPicPr>
            <a:picLocks noChangeAspect="1"/>
          </p:cNvPicPr>
          <p:nvPr/>
        </p:nvPicPr>
        <p:blipFill>
          <a:blip r:embed="rId7"/>
          <a:stretch>
            <a:fillRect/>
          </a:stretch>
        </p:blipFill>
        <p:spPr>
          <a:xfrm>
            <a:off x="8289467" y="3030787"/>
            <a:ext cx="3154266" cy="1318087"/>
          </a:xfrm>
          <a:prstGeom prst="rect">
            <a:avLst/>
          </a:prstGeom>
          <a:ln>
            <a:noFill/>
          </a:ln>
        </p:spPr>
      </p:pic>
      <p:sp>
        <p:nvSpPr>
          <p:cNvPr id="2" name="Rectangle 1">
            <a:extLst>
              <a:ext uri="{FF2B5EF4-FFF2-40B4-BE49-F238E27FC236}">
                <a16:creationId xmlns:a16="http://schemas.microsoft.com/office/drawing/2014/main" id="{460226E3-847E-3CD6-A6B4-4C0BE3CB7D11}"/>
              </a:ext>
            </a:extLst>
          </p:cNvPr>
          <p:cNvSpPr/>
          <p:nvPr/>
        </p:nvSpPr>
        <p:spPr>
          <a:xfrm>
            <a:off x="8289467" y="3030787"/>
            <a:ext cx="3154266" cy="1318087"/>
          </a:xfrm>
          <a:prstGeom prst="rect">
            <a:avLst/>
          </a:prstGeom>
          <a:no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AE27AD7-F1F0-8CAF-BEF0-5FCE81697153}"/>
              </a:ext>
            </a:extLst>
          </p:cNvPr>
          <p:cNvPicPr>
            <a:picLocks noChangeAspect="1"/>
          </p:cNvPicPr>
          <p:nvPr/>
        </p:nvPicPr>
        <p:blipFill>
          <a:blip r:embed="rId8"/>
          <a:stretch>
            <a:fillRect/>
          </a:stretch>
        </p:blipFill>
        <p:spPr>
          <a:xfrm>
            <a:off x="773181" y="2919753"/>
            <a:ext cx="6958250" cy="1570530"/>
          </a:xfrm>
          <a:prstGeom prst="rect">
            <a:avLst/>
          </a:prstGeom>
        </p:spPr>
      </p:pic>
    </p:spTree>
    <p:extLst>
      <p:ext uri="{BB962C8B-B14F-4D97-AF65-F5344CB8AC3E}">
        <p14:creationId xmlns:p14="http://schemas.microsoft.com/office/powerpoint/2010/main" val="30834746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67481422-12F6-4D2C-93E2-E9FA4CC37665}"/>
              </a:ext>
            </a:extLst>
          </p:cNvPr>
          <p:cNvGraphicFramePr>
            <a:graphicFrameLocks/>
          </p:cNvGraphicFramePr>
          <p:nvPr>
            <p:extLst>
              <p:ext uri="{D42A27DB-BD31-4B8C-83A1-F6EECF244321}">
                <p14:modId xmlns:p14="http://schemas.microsoft.com/office/powerpoint/2010/main" val="2982531963"/>
              </p:ext>
            </p:extLst>
          </p:nvPr>
        </p:nvGraphicFramePr>
        <p:xfrm>
          <a:off x="548639" y="2205848"/>
          <a:ext cx="5547361" cy="4116230"/>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3">
            <a:extLst>
              <a:ext uri="{FF2B5EF4-FFF2-40B4-BE49-F238E27FC236}">
                <a16:creationId xmlns:a16="http://schemas.microsoft.com/office/drawing/2014/main" id="{25E2DC7B-C19C-9C2F-EF59-90045700CD58}"/>
              </a:ext>
            </a:extLst>
          </p:cNvPr>
          <p:cNvSpPr>
            <a:spLocks noGrp="1"/>
          </p:cNvSpPr>
          <p:nvPr>
            <p:ph type="title"/>
          </p:nvPr>
        </p:nvSpPr>
        <p:spPr/>
        <p:txBody>
          <a:bodyPr/>
          <a:lstStyle/>
          <a:p>
            <a:r>
              <a:rPr lang="en-US"/>
              <a:t>Fund Forecast </a:t>
            </a:r>
            <a:r>
              <a:rPr lang="en-US" b="0"/>
              <a:t>| Debt Covenants</a:t>
            </a:r>
          </a:p>
        </p:txBody>
      </p:sp>
      <p:sp>
        <p:nvSpPr>
          <p:cNvPr id="6" name="Rectangle 5">
            <a:extLst>
              <a:ext uri="{FF2B5EF4-FFF2-40B4-BE49-F238E27FC236}">
                <a16:creationId xmlns:a16="http://schemas.microsoft.com/office/drawing/2014/main" id="{E6886973-B100-7CA5-4A17-84D119D4B2BA}"/>
              </a:ext>
            </a:extLst>
          </p:cNvPr>
          <p:cNvSpPr/>
          <p:nvPr/>
        </p:nvSpPr>
        <p:spPr>
          <a:xfrm>
            <a:off x="548640" y="1171732"/>
            <a:ext cx="1875958" cy="10237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grpSp>
        <p:nvGrpSpPr>
          <p:cNvPr id="9" name="Group 8">
            <a:extLst>
              <a:ext uri="{FF2B5EF4-FFF2-40B4-BE49-F238E27FC236}">
                <a16:creationId xmlns:a16="http://schemas.microsoft.com/office/drawing/2014/main" id="{7B083882-D64B-4D72-2045-543F864B78D3}"/>
              </a:ext>
            </a:extLst>
          </p:cNvPr>
          <p:cNvGrpSpPr/>
          <p:nvPr/>
        </p:nvGrpSpPr>
        <p:grpSpPr>
          <a:xfrm>
            <a:off x="2517483" y="1349448"/>
            <a:ext cx="468989" cy="457200"/>
            <a:chOff x="9083709" y="2630560"/>
            <a:chExt cx="594360" cy="594359"/>
          </a:xfrm>
        </p:grpSpPr>
        <p:sp>
          <p:nvSpPr>
            <p:cNvPr id="10" name="Oval 9">
              <a:extLst>
                <a:ext uri="{FF2B5EF4-FFF2-40B4-BE49-F238E27FC236}">
                  <a16:creationId xmlns:a16="http://schemas.microsoft.com/office/drawing/2014/main" id="{4F2A41CB-003C-307D-E0B1-190EA79648AC}"/>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1" name="Arrow: Chevron 10">
              <a:extLst>
                <a:ext uri="{FF2B5EF4-FFF2-40B4-BE49-F238E27FC236}">
                  <a16:creationId xmlns:a16="http://schemas.microsoft.com/office/drawing/2014/main" id="{AAA206D8-77B1-E37D-89AB-24C799AFE6D2}"/>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2" name="Arrow: Chevron 11">
              <a:extLst>
                <a:ext uri="{FF2B5EF4-FFF2-40B4-BE49-F238E27FC236}">
                  <a16:creationId xmlns:a16="http://schemas.microsoft.com/office/drawing/2014/main" id="{DD8B44B6-B2E9-2E97-7F8A-333BC5EDEC48}"/>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3" name="Rectangle 12">
            <a:extLst>
              <a:ext uri="{FF2B5EF4-FFF2-40B4-BE49-F238E27FC236}">
                <a16:creationId xmlns:a16="http://schemas.microsoft.com/office/drawing/2014/main" id="{710D5CDE-3284-5667-6646-C699E39F5B62}"/>
              </a:ext>
            </a:extLst>
          </p:cNvPr>
          <p:cNvSpPr/>
          <p:nvPr/>
        </p:nvSpPr>
        <p:spPr>
          <a:xfrm>
            <a:off x="3079359" y="1166567"/>
            <a:ext cx="8564002" cy="102889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With no dispositions and no refi, we are expected to maintain compliance </a:t>
            </a:r>
            <a:r>
              <a:rPr lang="en-US" sz="1200">
                <a:solidFill>
                  <a:schemeClr val="tx1"/>
                </a:solidFill>
                <a:latin typeface="Gilroy" panose="00000500000000000000"/>
                <a:ea typeface="Lato" panose="020F0502020204030203" pitchFamily="34" charset="0"/>
                <a:cs typeface="Lato" panose="020F0502020204030203" pitchFamily="34" charset="0"/>
              </a:rPr>
              <a:t>with the FCCR in all quarters moving forward</a:t>
            </a:r>
          </a:p>
          <a:p>
            <a:pPr marL="171450" indent="-171450">
              <a:spcBef>
                <a:spcPts val="3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In the refi, we assume that we </a:t>
            </a:r>
            <a:r>
              <a:rPr lang="en-US" sz="1200" b="1">
                <a:solidFill>
                  <a:schemeClr val="tx1"/>
                </a:solidFill>
                <a:latin typeface="Gilroy" panose="00000500000000000000"/>
                <a:ea typeface="Lato" panose="020F0502020204030203" pitchFamily="34" charset="0"/>
                <a:cs typeface="Lato" panose="020F0502020204030203" pitchFamily="34" charset="0"/>
              </a:rPr>
              <a:t>distribute $75M back to investors and maintain ~$12-16M distributions per quarter </a:t>
            </a:r>
            <a:r>
              <a:rPr lang="en-US" sz="1200">
                <a:solidFill>
                  <a:schemeClr val="tx1"/>
                </a:solidFill>
                <a:latin typeface="Gilroy" panose="00000500000000000000"/>
                <a:ea typeface="Lato" panose="020F0502020204030203" pitchFamily="34" charset="0"/>
                <a:cs typeface="Lato" panose="020F0502020204030203" pitchFamily="34" charset="0"/>
              </a:rPr>
              <a:t>(associated with restructured facility covenant). Even in this case, we have a </a:t>
            </a:r>
            <a:r>
              <a:rPr lang="en-US" sz="1200" b="1">
                <a:solidFill>
                  <a:schemeClr val="tx1"/>
                </a:solidFill>
                <a:latin typeface="Gilroy" panose="00000500000000000000"/>
                <a:ea typeface="Lato" panose="020F0502020204030203" pitchFamily="34" charset="0"/>
                <a:cs typeface="Lato" panose="020F0502020204030203" pitchFamily="34" charset="0"/>
              </a:rPr>
              <a:t>minimum FCCR of 1.48x </a:t>
            </a:r>
            <a:r>
              <a:rPr lang="en-US" sz="1200">
                <a:solidFill>
                  <a:schemeClr val="tx1"/>
                </a:solidFill>
                <a:latin typeface="Gilroy" panose="00000500000000000000"/>
                <a:ea typeface="Lato" panose="020F0502020204030203" pitchFamily="34" charset="0"/>
                <a:cs typeface="Lato" panose="020F0502020204030203" pitchFamily="34" charset="0"/>
              </a:rPr>
              <a:t>in the stress case</a:t>
            </a:r>
          </a:p>
          <a:p>
            <a:pPr marL="171450" indent="-171450">
              <a:spcBef>
                <a:spcPts val="3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However, we aim to </a:t>
            </a:r>
            <a:r>
              <a:rPr lang="en-US" sz="1200" b="1">
                <a:solidFill>
                  <a:schemeClr val="tx1"/>
                </a:solidFill>
                <a:latin typeface="Gilroy" panose="00000500000000000000"/>
                <a:ea typeface="Lato" panose="020F0502020204030203" pitchFamily="34" charset="0"/>
                <a:cs typeface="Lato" panose="020F0502020204030203" pitchFamily="34" charset="0"/>
              </a:rPr>
              <a:t>adjust or remove the FCCR covenant </a:t>
            </a:r>
            <a:r>
              <a:rPr lang="en-US" sz="1200">
                <a:solidFill>
                  <a:schemeClr val="tx1"/>
                </a:solidFill>
                <a:latin typeface="Gilroy" panose="00000500000000000000"/>
                <a:ea typeface="Lato" panose="020F0502020204030203" pitchFamily="34" charset="0"/>
                <a:cs typeface="Lato" panose="020F0502020204030203" pitchFamily="34" charset="0"/>
              </a:rPr>
              <a:t>as part of the restructuring of the credit facility</a:t>
            </a:r>
          </a:p>
        </p:txBody>
      </p:sp>
      <p:graphicFrame>
        <p:nvGraphicFramePr>
          <p:cNvPr id="8" name="Chart 7">
            <a:extLst>
              <a:ext uri="{FF2B5EF4-FFF2-40B4-BE49-F238E27FC236}">
                <a16:creationId xmlns:a16="http://schemas.microsoft.com/office/drawing/2014/main" id="{728E5FC1-9F21-436A-9EB9-9EB18F172BF0}"/>
              </a:ext>
            </a:extLst>
          </p:cNvPr>
          <p:cNvGraphicFramePr>
            <a:graphicFrameLocks/>
          </p:cNvGraphicFramePr>
          <p:nvPr>
            <p:extLst>
              <p:ext uri="{D42A27DB-BD31-4B8C-83A1-F6EECF244321}">
                <p14:modId xmlns:p14="http://schemas.microsoft.com/office/powerpoint/2010/main" val="2769156602"/>
              </p:ext>
            </p:extLst>
          </p:nvPr>
        </p:nvGraphicFramePr>
        <p:xfrm>
          <a:off x="6096000" y="2181351"/>
          <a:ext cx="5547361" cy="41058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2421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FC6342E-956C-6757-F349-079F7C1E747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8CCC39F6-8E29-9868-F821-EC69B1B44CA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BFA044B9-173D-79AF-19FE-E77F4C64F801}"/>
              </a:ext>
            </a:extLst>
          </p:cNvPr>
          <p:cNvSpPr>
            <a:spLocks noGrp="1"/>
          </p:cNvSpPr>
          <p:nvPr>
            <p:ph idx="1"/>
          </p:nvPr>
        </p:nvSpPr>
        <p:spPr/>
        <p:txBody>
          <a:bodyPr>
            <a:normAutofit/>
          </a:bodyPr>
          <a:lstStyle/>
          <a:p>
            <a:r>
              <a:rPr lang="en-US" sz="3600"/>
              <a:t>Debt Availability and Distribution Forecast</a:t>
            </a:r>
          </a:p>
        </p:txBody>
      </p:sp>
    </p:spTree>
    <p:extLst>
      <p:ext uri="{BB962C8B-B14F-4D97-AF65-F5344CB8AC3E}">
        <p14:creationId xmlns:p14="http://schemas.microsoft.com/office/powerpoint/2010/main" val="12219410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D5EA7-D8CB-BACA-6D81-AB2CF3BD6D00}"/>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2DAD1F6-EFD9-75AC-F368-0D56826F58B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8" name="think-cell data - do not delete" hidden="1">
                        <a:extLst>
                          <a:ext uri="{FF2B5EF4-FFF2-40B4-BE49-F238E27FC236}">
                            <a16:creationId xmlns:a16="http://schemas.microsoft.com/office/drawing/2014/main" id="{62DAD1F6-EFD9-75AC-F368-0D56826F58B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82000576-EA19-30F4-9D90-ACE1DA9E946B}"/>
              </a:ext>
            </a:extLst>
          </p:cNvPr>
          <p:cNvSpPr>
            <a:spLocks noGrp="1"/>
          </p:cNvSpPr>
          <p:nvPr>
            <p:ph type="title"/>
          </p:nvPr>
        </p:nvSpPr>
        <p:spPr/>
        <p:txBody>
          <a:bodyPr vert="horz"/>
          <a:lstStyle/>
          <a:p>
            <a:r>
              <a:rPr lang="en-US"/>
              <a:t>Debt Availability Forecast </a:t>
            </a:r>
            <a:r>
              <a:rPr lang="en-US" b="0"/>
              <a:t>| Base Case</a:t>
            </a:r>
          </a:p>
        </p:txBody>
      </p:sp>
      <p:sp>
        <p:nvSpPr>
          <p:cNvPr id="6" name="Rectangle 5">
            <a:extLst>
              <a:ext uri="{FF2B5EF4-FFF2-40B4-BE49-F238E27FC236}">
                <a16:creationId xmlns:a16="http://schemas.microsoft.com/office/drawing/2014/main" id="{A41C36C4-239B-549D-3977-F6D596965B9E}"/>
              </a:ext>
            </a:extLst>
          </p:cNvPr>
          <p:cNvSpPr/>
          <p:nvPr/>
        </p:nvSpPr>
        <p:spPr>
          <a:xfrm>
            <a:off x="8049768" y="1266621"/>
            <a:ext cx="3657600"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sp>
        <p:nvSpPr>
          <p:cNvPr id="13" name="Rectangle 12">
            <a:extLst>
              <a:ext uri="{FF2B5EF4-FFF2-40B4-BE49-F238E27FC236}">
                <a16:creationId xmlns:a16="http://schemas.microsoft.com/office/drawing/2014/main" id="{F18E74A3-5B83-1905-F813-AD691983473A}"/>
              </a:ext>
            </a:extLst>
          </p:cNvPr>
          <p:cNvSpPr/>
          <p:nvPr/>
        </p:nvSpPr>
        <p:spPr>
          <a:xfrm>
            <a:off x="8049768" y="1540941"/>
            <a:ext cx="3657600" cy="47548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We project to project to be in compliance </a:t>
            </a:r>
            <a:r>
              <a:rPr lang="en-US" sz="1400" b="1">
                <a:solidFill>
                  <a:schemeClr val="tx1"/>
                </a:solidFill>
                <a:latin typeface="Gilroy" panose="00000500000000000000"/>
                <a:ea typeface="Lato" panose="020F0502020204030203" pitchFamily="34" charset="0"/>
                <a:cs typeface="Lato" panose="020F0502020204030203" pitchFamily="34" charset="0"/>
              </a:rPr>
              <a:t>with the DSCR covenant in all quarters </a:t>
            </a:r>
            <a:r>
              <a:rPr lang="en-US" sz="1400">
                <a:solidFill>
                  <a:schemeClr val="tx1"/>
                </a:solidFill>
                <a:latin typeface="Gilroy" panose="00000500000000000000"/>
                <a:ea typeface="Lato" panose="020F0502020204030203" pitchFamily="34" charset="0"/>
                <a:cs typeface="Lato" panose="020F0502020204030203" pitchFamily="34" charset="0"/>
              </a:rPr>
              <a:t>even with no dispositions and no refi</a:t>
            </a:r>
            <a:endParaRPr lang="en-US" sz="1400" b="1">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endParaRPr lang="en-US" sz="1400" b="1">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This assumes that we</a:t>
            </a:r>
            <a:r>
              <a:rPr lang="en-US" sz="1400" b="1">
                <a:solidFill>
                  <a:schemeClr val="tx1"/>
                </a:solidFill>
                <a:latin typeface="Gilroy" panose="00000500000000000000"/>
                <a:ea typeface="Lato" panose="020F0502020204030203" pitchFamily="34" charset="0"/>
                <a:cs typeface="Lato" panose="020F0502020204030203" pitchFamily="34" charset="0"/>
              </a:rPr>
              <a:t> distribute $12.0M in Q3 2025 </a:t>
            </a:r>
            <a:r>
              <a:rPr lang="en-US" sz="1400">
                <a:solidFill>
                  <a:schemeClr val="tx1"/>
                </a:solidFill>
                <a:latin typeface="Gilroy" panose="00000500000000000000"/>
                <a:ea typeface="Lato" panose="020F0502020204030203" pitchFamily="34" charset="0"/>
                <a:cs typeface="Lato" panose="020F0502020204030203" pitchFamily="34" charset="0"/>
              </a:rPr>
              <a:t>and the </a:t>
            </a:r>
            <a:r>
              <a:rPr lang="en-US" sz="1400" b="1">
                <a:solidFill>
                  <a:schemeClr val="tx1"/>
                </a:solidFill>
                <a:latin typeface="Gilroy" panose="00000500000000000000"/>
                <a:ea typeface="Lato" panose="020F0502020204030203" pitchFamily="34" charset="0"/>
                <a:cs typeface="Lato" panose="020F0502020204030203" pitchFamily="34" charset="0"/>
              </a:rPr>
              <a:t>greater of FFO or $4.6M is distributed through 2027</a:t>
            </a:r>
            <a:endParaRPr lang="en-US" sz="1400" b="1">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endParaRPr lang="en-US" sz="1400">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Assumes that </a:t>
            </a:r>
            <a:r>
              <a:rPr lang="en-US" sz="1400" b="1">
                <a:solidFill>
                  <a:schemeClr val="tx1"/>
                </a:solidFill>
                <a:latin typeface="Gilroy" panose="00000500000000000000"/>
                <a:ea typeface="Lato" panose="020F0502020204030203" pitchFamily="34" charset="0"/>
                <a:cs typeface="Lato" panose="020F0502020204030203" pitchFamily="34" charset="0"/>
              </a:rPr>
              <a:t>all assets not sold and not in the Apollo pool are included </a:t>
            </a:r>
            <a:r>
              <a:rPr lang="en-US" sz="1400">
                <a:solidFill>
                  <a:schemeClr val="tx1"/>
                </a:solidFill>
                <a:latin typeface="Gilroy" panose="00000500000000000000"/>
                <a:ea typeface="Lato" panose="020F0502020204030203" pitchFamily="34" charset="0"/>
                <a:cs typeface="Lato" panose="020F0502020204030203" pitchFamily="34" charset="0"/>
              </a:rPr>
              <a:t>in the credit facility calculation</a:t>
            </a:r>
          </a:p>
          <a:p>
            <a:pPr marL="171450" indent="-171450">
              <a:spcBef>
                <a:spcPts val="600"/>
              </a:spcBef>
              <a:buFont typeface="Arial" panose="020B0604020202020204" pitchFamily="34" charset="0"/>
              <a:buChar char="•"/>
            </a:pPr>
            <a:endParaRPr lang="en-US" sz="1400" b="1">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The graphs to the left use the </a:t>
            </a:r>
            <a:r>
              <a:rPr lang="en-US" sz="1400" b="1">
                <a:solidFill>
                  <a:schemeClr val="tx1"/>
                </a:solidFill>
                <a:latin typeface="Gilroy" panose="00000500000000000000"/>
                <a:ea typeface="Lato" panose="020F0502020204030203" pitchFamily="34" charset="0"/>
                <a:cs typeface="Lato" panose="020F0502020204030203" pitchFamily="34" charset="0"/>
              </a:rPr>
              <a:t>current 4.4% 10Y Treasury forward curve as 7/23/2025 </a:t>
            </a:r>
            <a:endParaRPr lang="en-US" sz="1400">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p:txBody>
      </p:sp>
      <p:grpSp>
        <p:nvGrpSpPr>
          <p:cNvPr id="21" name="Group 20">
            <a:extLst>
              <a:ext uri="{FF2B5EF4-FFF2-40B4-BE49-F238E27FC236}">
                <a16:creationId xmlns:a16="http://schemas.microsoft.com/office/drawing/2014/main" id="{136D465B-88CF-3923-E4AD-94426E9A7DCE}"/>
              </a:ext>
            </a:extLst>
          </p:cNvPr>
          <p:cNvGrpSpPr/>
          <p:nvPr/>
        </p:nvGrpSpPr>
        <p:grpSpPr>
          <a:xfrm>
            <a:off x="7461705" y="3598341"/>
            <a:ext cx="457200" cy="457200"/>
            <a:chOff x="9083709" y="2630560"/>
            <a:chExt cx="594360" cy="594359"/>
          </a:xfrm>
        </p:grpSpPr>
        <p:sp>
          <p:nvSpPr>
            <p:cNvPr id="22" name="Oval 21">
              <a:extLst>
                <a:ext uri="{FF2B5EF4-FFF2-40B4-BE49-F238E27FC236}">
                  <a16:creationId xmlns:a16="http://schemas.microsoft.com/office/drawing/2014/main" id="{5017C336-726A-05FB-A5BF-32A522EF39E6}"/>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Chevron 22">
              <a:extLst>
                <a:ext uri="{FF2B5EF4-FFF2-40B4-BE49-F238E27FC236}">
                  <a16:creationId xmlns:a16="http://schemas.microsoft.com/office/drawing/2014/main" id="{90602BC6-419B-6A74-013D-72ED3717C3CC}"/>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Chevron 23">
              <a:extLst>
                <a:ext uri="{FF2B5EF4-FFF2-40B4-BE49-F238E27FC236}">
                  <a16:creationId xmlns:a16="http://schemas.microsoft.com/office/drawing/2014/main" id="{7EE84144-3366-03EB-000C-7566E56ABF60}"/>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Rectangle 2">
            <a:extLst>
              <a:ext uri="{FF2B5EF4-FFF2-40B4-BE49-F238E27FC236}">
                <a16:creationId xmlns:a16="http://schemas.microsoft.com/office/drawing/2014/main" id="{581122E0-6630-DF35-ED34-234C50E1C983}"/>
              </a:ext>
            </a:extLst>
          </p:cNvPr>
          <p:cNvSpPr/>
          <p:nvPr/>
        </p:nvSpPr>
        <p:spPr>
          <a:xfrm>
            <a:off x="4953000" y="0"/>
            <a:ext cx="2286000" cy="36576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rPr>
              <a:t>No Dispos</a:t>
            </a:r>
          </a:p>
        </p:txBody>
      </p:sp>
      <p:graphicFrame>
        <p:nvGraphicFramePr>
          <p:cNvPr id="5" name="Chart 4">
            <a:extLst>
              <a:ext uri="{FF2B5EF4-FFF2-40B4-BE49-F238E27FC236}">
                <a16:creationId xmlns:a16="http://schemas.microsoft.com/office/drawing/2014/main" id="{00000000-0008-0000-0400-000002000000}"/>
              </a:ext>
            </a:extLst>
          </p:cNvPr>
          <p:cNvGraphicFramePr>
            <a:graphicFrameLocks/>
          </p:cNvGraphicFramePr>
          <p:nvPr>
            <p:extLst>
              <p:ext uri="{D42A27DB-BD31-4B8C-83A1-F6EECF244321}">
                <p14:modId xmlns:p14="http://schemas.microsoft.com/office/powerpoint/2010/main" val="1658330965"/>
              </p:ext>
            </p:extLst>
          </p:nvPr>
        </p:nvGraphicFramePr>
        <p:xfrm>
          <a:off x="583843" y="1264290"/>
          <a:ext cx="7346851" cy="26060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 8">
            <a:extLst>
              <a:ext uri="{FF2B5EF4-FFF2-40B4-BE49-F238E27FC236}">
                <a16:creationId xmlns:a16="http://schemas.microsoft.com/office/drawing/2014/main" id="{00000000-0008-0000-0400-000004000000}"/>
              </a:ext>
            </a:extLst>
          </p:cNvPr>
          <p:cNvGraphicFramePr>
            <a:graphicFrameLocks/>
          </p:cNvGraphicFramePr>
          <p:nvPr>
            <p:extLst>
              <p:ext uri="{D42A27DB-BD31-4B8C-83A1-F6EECF244321}">
                <p14:modId xmlns:p14="http://schemas.microsoft.com/office/powerpoint/2010/main" val="3147001872"/>
              </p:ext>
            </p:extLst>
          </p:nvPr>
        </p:nvGraphicFramePr>
        <p:xfrm>
          <a:off x="615494" y="4117135"/>
          <a:ext cx="7315199" cy="219456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63438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FFDF-9767-9FA3-6D0D-5CE6C0DBDACB}"/>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89CA5670-B2CD-7A03-9510-009BBB0EC6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8" name="think-cell data - do not delete" hidden="1">
                        <a:extLst>
                          <a:ext uri="{FF2B5EF4-FFF2-40B4-BE49-F238E27FC236}">
                            <a16:creationId xmlns:a16="http://schemas.microsoft.com/office/drawing/2014/main" id="{89CA5670-B2CD-7A03-9510-009BBB0EC6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CC952637-83A0-ADC9-DDDA-7463919F0E8C}"/>
              </a:ext>
            </a:extLst>
          </p:cNvPr>
          <p:cNvSpPr>
            <a:spLocks noGrp="1"/>
          </p:cNvSpPr>
          <p:nvPr>
            <p:ph type="title"/>
          </p:nvPr>
        </p:nvSpPr>
        <p:spPr/>
        <p:txBody>
          <a:bodyPr vert="horz"/>
          <a:lstStyle/>
          <a:p>
            <a:r>
              <a:rPr lang="en-US"/>
              <a:t>Debt Availability Forecast </a:t>
            </a:r>
            <a:r>
              <a:rPr lang="en-US" b="0"/>
              <a:t>| Stress Test</a:t>
            </a:r>
          </a:p>
        </p:txBody>
      </p:sp>
      <p:sp>
        <p:nvSpPr>
          <p:cNvPr id="6" name="Rectangle 5">
            <a:extLst>
              <a:ext uri="{FF2B5EF4-FFF2-40B4-BE49-F238E27FC236}">
                <a16:creationId xmlns:a16="http://schemas.microsoft.com/office/drawing/2014/main" id="{0B133F76-4213-4439-1B90-37C0E4CB0E03}"/>
              </a:ext>
            </a:extLst>
          </p:cNvPr>
          <p:cNvSpPr/>
          <p:nvPr/>
        </p:nvSpPr>
        <p:spPr>
          <a:xfrm>
            <a:off x="8049768" y="1266621"/>
            <a:ext cx="3657600"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sp>
        <p:nvSpPr>
          <p:cNvPr id="13" name="Rectangle 12">
            <a:extLst>
              <a:ext uri="{FF2B5EF4-FFF2-40B4-BE49-F238E27FC236}">
                <a16:creationId xmlns:a16="http://schemas.microsoft.com/office/drawing/2014/main" id="{FE24385B-8123-4392-BF77-5ECE58286CC9}"/>
              </a:ext>
            </a:extLst>
          </p:cNvPr>
          <p:cNvSpPr/>
          <p:nvPr/>
        </p:nvSpPr>
        <p:spPr>
          <a:xfrm>
            <a:off x="8049768" y="1540941"/>
            <a:ext cx="3657600" cy="47548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This scenario applies </a:t>
            </a:r>
            <a:r>
              <a:rPr lang="en-US" sz="1400" b="1">
                <a:solidFill>
                  <a:schemeClr val="tx1"/>
                </a:solidFill>
                <a:latin typeface="Gilroy" panose="00000500000000000000"/>
                <a:ea typeface="Lato" panose="020F0502020204030203" pitchFamily="34" charset="0"/>
                <a:cs typeface="Lato" panose="020F0502020204030203" pitchFamily="34" charset="0"/>
              </a:rPr>
              <a:t>50bps increase to the 10Y Treasury and 5% decrease to projected NOI</a:t>
            </a:r>
            <a:endParaRPr lang="en-US" sz="1400">
              <a:solidFill>
                <a:schemeClr val="tx1"/>
              </a:solidFill>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endParaRPr lang="en-US" sz="1400">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In the stress test scenario, </a:t>
            </a:r>
            <a:r>
              <a:rPr lang="en-US" sz="1400" b="1">
                <a:solidFill>
                  <a:schemeClr val="tx1"/>
                </a:solidFill>
                <a:latin typeface="Gilroy" panose="00000500000000000000"/>
                <a:ea typeface="Lato" panose="020F0502020204030203" pitchFamily="34" charset="0"/>
                <a:cs typeface="Lato" panose="020F0502020204030203" pitchFamily="34" charset="0"/>
              </a:rPr>
              <a:t>we stay in compliance through the remaining life of the fund, </a:t>
            </a:r>
            <a:r>
              <a:rPr lang="en-US" sz="1400">
                <a:solidFill>
                  <a:schemeClr val="tx1"/>
                </a:solidFill>
                <a:latin typeface="Gilroy" panose="00000500000000000000"/>
                <a:ea typeface="Lato" panose="020F0502020204030203" pitchFamily="34" charset="0"/>
                <a:cs typeface="Lato" panose="020F0502020204030203" pitchFamily="34" charset="0"/>
              </a:rPr>
              <a:t>even without pausing distributions</a:t>
            </a:r>
          </a:p>
          <a:p>
            <a:pPr marL="171450" indent="-171450">
              <a:spcBef>
                <a:spcPts val="600"/>
              </a:spcBef>
              <a:buFont typeface="Arial" panose="020B0604020202020204" pitchFamily="34" charset="0"/>
              <a:buChar char="•"/>
            </a:pPr>
            <a:endParaRPr lang="en-US" sz="1400" b="1">
              <a:solidFill>
                <a:schemeClr val="tx1"/>
              </a:solidFill>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The fund reaches has the </a:t>
            </a:r>
            <a:r>
              <a:rPr lang="en-US" sz="1400" b="1">
                <a:solidFill>
                  <a:schemeClr val="tx1"/>
                </a:solidFill>
                <a:latin typeface="Gilroy" panose="00000500000000000000"/>
                <a:ea typeface="Lato" panose="020F0502020204030203" pitchFamily="34" charset="0"/>
                <a:cs typeface="Lato" panose="020F0502020204030203" pitchFamily="34" charset="0"/>
              </a:rPr>
              <a:t>lowest debt reserves in Q2 2026 at $6.1M</a:t>
            </a:r>
          </a:p>
          <a:p>
            <a:pPr marL="171450" indent="-171450">
              <a:spcBef>
                <a:spcPts val="600"/>
              </a:spcBef>
              <a:buFont typeface="Arial" panose="020B0604020202020204" pitchFamily="34" charset="0"/>
              <a:buChar char="•"/>
            </a:pPr>
            <a:endParaRPr lang="en-US" sz="1400" b="1">
              <a:solidFill>
                <a:schemeClr val="tx1"/>
              </a:solidFill>
              <a:highlight>
                <a:srgbClr val="FFFF00"/>
              </a:highlight>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400">
                <a:solidFill>
                  <a:schemeClr val="tx1"/>
                </a:solidFill>
                <a:latin typeface="Gilroy" panose="00000500000000000000"/>
                <a:ea typeface="Lato" panose="020F0502020204030203" pitchFamily="34" charset="0"/>
                <a:cs typeface="Lato" panose="020F0502020204030203" pitchFamily="34" charset="0"/>
              </a:rPr>
              <a:t>The graphs to the left use the </a:t>
            </a:r>
            <a:r>
              <a:rPr lang="en-US" sz="1400" b="1">
                <a:solidFill>
                  <a:schemeClr val="tx1"/>
                </a:solidFill>
                <a:latin typeface="Gilroy" panose="00000500000000000000"/>
                <a:ea typeface="Lato" panose="020F0502020204030203" pitchFamily="34" charset="0"/>
                <a:cs typeface="Lato" panose="020F0502020204030203" pitchFamily="34" charset="0"/>
              </a:rPr>
              <a:t>current 4.4% 10Y Treasury forward curve as 7/23/2025 </a:t>
            </a:r>
            <a:r>
              <a:rPr lang="en-US" sz="1400">
                <a:solidFill>
                  <a:schemeClr val="tx1"/>
                </a:solidFill>
                <a:latin typeface="Gilroy" panose="00000500000000000000"/>
                <a:ea typeface="Lato" panose="020F0502020204030203" pitchFamily="34" charset="0"/>
                <a:cs typeface="Lato" panose="020F0502020204030203" pitchFamily="34" charset="0"/>
              </a:rPr>
              <a:t>per our 50bps stress test methodology</a:t>
            </a:r>
            <a:endParaRPr lang="en-US" sz="1400" b="1">
              <a:solidFill>
                <a:schemeClr val="tx1"/>
              </a:solidFill>
              <a:latin typeface="Gilroy" panose="00000500000000000000"/>
              <a:ea typeface="Lato" panose="020F0502020204030203" pitchFamily="34" charset="0"/>
              <a:cs typeface="Lato" panose="020F0502020204030203" pitchFamily="34" charset="0"/>
            </a:endParaRPr>
          </a:p>
        </p:txBody>
      </p:sp>
      <p:grpSp>
        <p:nvGrpSpPr>
          <p:cNvPr id="21" name="Group 20">
            <a:extLst>
              <a:ext uri="{FF2B5EF4-FFF2-40B4-BE49-F238E27FC236}">
                <a16:creationId xmlns:a16="http://schemas.microsoft.com/office/drawing/2014/main" id="{848846EF-2B3D-462A-AD75-1B3CBD5901A3}"/>
              </a:ext>
            </a:extLst>
          </p:cNvPr>
          <p:cNvGrpSpPr/>
          <p:nvPr/>
        </p:nvGrpSpPr>
        <p:grpSpPr>
          <a:xfrm>
            <a:off x="7461705" y="3598341"/>
            <a:ext cx="468989" cy="457200"/>
            <a:chOff x="9083709" y="2630560"/>
            <a:chExt cx="594360" cy="594359"/>
          </a:xfrm>
        </p:grpSpPr>
        <p:sp>
          <p:nvSpPr>
            <p:cNvPr id="22" name="Oval 21">
              <a:extLst>
                <a:ext uri="{FF2B5EF4-FFF2-40B4-BE49-F238E27FC236}">
                  <a16:creationId xmlns:a16="http://schemas.microsoft.com/office/drawing/2014/main" id="{C8405441-4B5B-12A1-72BB-BC7E855E2772}"/>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Chevron 22">
              <a:extLst>
                <a:ext uri="{FF2B5EF4-FFF2-40B4-BE49-F238E27FC236}">
                  <a16:creationId xmlns:a16="http://schemas.microsoft.com/office/drawing/2014/main" id="{E62289A8-D2FB-4DEE-9FBB-8ED63E67A3CC}"/>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Chevron 23">
              <a:extLst>
                <a:ext uri="{FF2B5EF4-FFF2-40B4-BE49-F238E27FC236}">
                  <a16:creationId xmlns:a16="http://schemas.microsoft.com/office/drawing/2014/main" id="{D7DCAA48-17E4-3894-0529-A10AFBE0C854}"/>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Rectangle 2">
            <a:extLst>
              <a:ext uri="{FF2B5EF4-FFF2-40B4-BE49-F238E27FC236}">
                <a16:creationId xmlns:a16="http://schemas.microsoft.com/office/drawing/2014/main" id="{F96C94A6-CF05-E0F6-0990-574B4EF16263}"/>
              </a:ext>
            </a:extLst>
          </p:cNvPr>
          <p:cNvSpPr/>
          <p:nvPr/>
        </p:nvSpPr>
        <p:spPr>
          <a:xfrm>
            <a:off x="4953000" y="0"/>
            <a:ext cx="2286000" cy="36576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rPr>
              <a:t>No Dispos</a:t>
            </a:r>
          </a:p>
        </p:txBody>
      </p:sp>
      <p:graphicFrame>
        <p:nvGraphicFramePr>
          <p:cNvPr id="2" name="Chart 1">
            <a:extLst>
              <a:ext uri="{FF2B5EF4-FFF2-40B4-BE49-F238E27FC236}">
                <a16:creationId xmlns:a16="http://schemas.microsoft.com/office/drawing/2014/main" id="{00000000-0008-0000-0400-000016000000}"/>
              </a:ext>
            </a:extLst>
          </p:cNvPr>
          <p:cNvGraphicFramePr>
            <a:graphicFrameLocks/>
          </p:cNvGraphicFramePr>
          <p:nvPr>
            <p:extLst>
              <p:ext uri="{D42A27DB-BD31-4B8C-83A1-F6EECF244321}">
                <p14:modId xmlns:p14="http://schemas.microsoft.com/office/powerpoint/2010/main" val="3069061594"/>
              </p:ext>
            </p:extLst>
          </p:nvPr>
        </p:nvGraphicFramePr>
        <p:xfrm>
          <a:off x="484632" y="1279155"/>
          <a:ext cx="7339148" cy="26060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hart 6">
            <a:extLst>
              <a:ext uri="{FF2B5EF4-FFF2-40B4-BE49-F238E27FC236}">
                <a16:creationId xmlns:a16="http://schemas.microsoft.com/office/drawing/2014/main" id="{00000000-0008-0000-0400-000006000000}"/>
              </a:ext>
            </a:extLst>
          </p:cNvPr>
          <p:cNvGraphicFramePr>
            <a:graphicFrameLocks/>
          </p:cNvGraphicFramePr>
          <p:nvPr>
            <p:extLst>
              <p:ext uri="{D42A27DB-BD31-4B8C-83A1-F6EECF244321}">
                <p14:modId xmlns:p14="http://schemas.microsoft.com/office/powerpoint/2010/main" val="680506433"/>
              </p:ext>
            </p:extLst>
          </p:nvPr>
        </p:nvGraphicFramePr>
        <p:xfrm>
          <a:off x="583842" y="4009823"/>
          <a:ext cx="7315199" cy="224192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313663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A3911-D20F-5AD5-82AB-4ECB4D58657A}"/>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5E265CC-AA87-92AC-44E5-1C446710E87A}"/>
              </a:ext>
            </a:extLst>
          </p:cNvPr>
          <p:cNvGraphicFramePr>
            <a:graphicFrameLocks noChangeAspect="1"/>
          </p:cNvGraphicFramePr>
          <p:nvPr>
            <p:custDataLst>
              <p:tags r:id="rId1"/>
            </p:custDataLst>
            <p:extLst>
              <p:ext uri="{D42A27DB-BD31-4B8C-83A1-F6EECF244321}">
                <p14:modId xmlns:p14="http://schemas.microsoft.com/office/powerpoint/2010/main" val="4185939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75E265CC-AA87-92AC-44E5-1C446710E87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ECA30C77-AAA3-135F-8B1C-67B12EB4C754}"/>
              </a:ext>
            </a:extLst>
          </p:cNvPr>
          <p:cNvSpPr>
            <a:spLocks noGrp="1"/>
          </p:cNvSpPr>
          <p:nvPr>
            <p:ph type="title"/>
          </p:nvPr>
        </p:nvSpPr>
        <p:spPr/>
        <p:txBody>
          <a:bodyPr vert="horz"/>
          <a:lstStyle/>
          <a:p>
            <a:r>
              <a:rPr lang="en-US"/>
              <a:t>Debt Availability Forecast </a:t>
            </a:r>
            <a:r>
              <a:rPr lang="en-US" b="0"/>
              <a:t>| Fund Reserves</a:t>
            </a:r>
          </a:p>
        </p:txBody>
      </p:sp>
      <p:sp>
        <p:nvSpPr>
          <p:cNvPr id="14" name="Rectangle 13">
            <a:extLst>
              <a:ext uri="{FF2B5EF4-FFF2-40B4-BE49-F238E27FC236}">
                <a16:creationId xmlns:a16="http://schemas.microsoft.com/office/drawing/2014/main" id="{F1E307E9-3325-F623-640F-D3526D50DEA8}"/>
              </a:ext>
            </a:extLst>
          </p:cNvPr>
          <p:cNvSpPr/>
          <p:nvPr/>
        </p:nvSpPr>
        <p:spPr>
          <a:xfrm>
            <a:off x="762554" y="1169230"/>
            <a:ext cx="1828800" cy="681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grpSp>
        <p:nvGrpSpPr>
          <p:cNvPr id="16" name="Group 15">
            <a:extLst>
              <a:ext uri="{FF2B5EF4-FFF2-40B4-BE49-F238E27FC236}">
                <a16:creationId xmlns:a16="http://schemas.microsoft.com/office/drawing/2014/main" id="{3ECBE61A-FA5B-7763-61B7-D15656882E6A}"/>
              </a:ext>
            </a:extLst>
          </p:cNvPr>
          <p:cNvGrpSpPr/>
          <p:nvPr/>
        </p:nvGrpSpPr>
        <p:grpSpPr>
          <a:xfrm>
            <a:off x="2666999" y="1393493"/>
            <a:ext cx="457200" cy="457200"/>
            <a:chOff x="9083709" y="2630560"/>
            <a:chExt cx="594360" cy="594359"/>
          </a:xfrm>
        </p:grpSpPr>
        <p:sp>
          <p:nvSpPr>
            <p:cNvPr id="17" name="Oval 16">
              <a:extLst>
                <a:ext uri="{FF2B5EF4-FFF2-40B4-BE49-F238E27FC236}">
                  <a16:creationId xmlns:a16="http://schemas.microsoft.com/office/drawing/2014/main" id="{C592DA7F-254D-7C8C-2B04-8347548CA5A9}"/>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8" name="Arrow: Chevron 17">
              <a:extLst>
                <a:ext uri="{FF2B5EF4-FFF2-40B4-BE49-F238E27FC236}">
                  <a16:creationId xmlns:a16="http://schemas.microsoft.com/office/drawing/2014/main" id="{BFB0E446-E91C-F389-BECC-454636249EA8}"/>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9" name="Arrow: Chevron 18">
              <a:extLst>
                <a:ext uri="{FF2B5EF4-FFF2-40B4-BE49-F238E27FC236}">
                  <a16:creationId xmlns:a16="http://schemas.microsoft.com/office/drawing/2014/main" id="{16393E5A-43AD-0E8B-9AD6-7A85C84B4A5E}"/>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20" name="Rectangle 19">
            <a:extLst>
              <a:ext uri="{FF2B5EF4-FFF2-40B4-BE49-F238E27FC236}">
                <a16:creationId xmlns:a16="http://schemas.microsoft.com/office/drawing/2014/main" id="{D7F44FB7-83FC-07BA-F07A-8C92330F367B}"/>
              </a:ext>
            </a:extLst>
          </p:cNvPr>
          <p:cNvSpPr/>
          <p:nvPr/>
        </p:nvSpPr>
        <p:spPr>
          <a:xfrm>
            <a:off x="3199845" y="1164893"/>
            <a:ext cx="8171004" cy="68548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When factoring in </a:t>
            </a:r>
            <a:r>
              <a:rPr lang="en-US" sz="1200" b="1">
                <a:solidFill>
                  <a:schemeClr val="tx1"/>
                </a:solidFill>
                <a:latin typeface="Gilroy" panose="00000500000000000000"/>
                <a:ea typeface="Lato" panose="020F0502020204030203" pitchFamily="34" charset="0"/>
                <a:cs typeface="Lato" panose="020F0502020204030203" pitchFamily="34" charset="0"/>
              </a:rPr>
              <a:t>$16.1M of Net Current Assets, </a:t>
            </a:r>
            <a:r>
              <a:rPr lang="en-US" sz="1200">
                <a:solidFill>
                  <a:schemeClr val="tx1"/>
                </a:solidFill>
                <a:latin typeface="Gilroy" panose="00000500000000000000"/>
                <a:ea typeface="Lato" panose="020F0502020204030203" pitchFamily="34" charset="0"/>
                <a:cs typeface="Lato" panose="020F0502020204030203" pitchFamily="34" charset="0"/>
              </a:rPr>
              <a:t>the total Fund Reserves reach a stress case </a:t>
            </a:r>
            <a:r>
              <a:rPr lang="en-US" sz="1200" b="1">
                <a:solidFill>
                  <a:schemeClr val="tx1"/>
                </a:solidFill>
                <a:latin typeface="Gilroy" panose="00000500000000000000"/>
                <a:ea typeface="Lato" panose="020F0502020204030203" pitchFamily="34" charset="0"/>
                <a:cs typeface="Lato" panose="020F0502020204030203" pitchFamily="34" charset="0"/>
              </a:rPr>
              <a:t>minimum of $10.2M in Q2 2026</a:t>
            </a:r>
          </a:p>
          <a:p>
            <a:pPr marL="171450" indent="-171450">
              <a:spcBef>
                <a:spcPts val="3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Instead</a:t>
            </a:r>
            <a:r>
              <a:rPr lang="en-US" sz="1200" b="1">
                <a:solidFill>
                  <a:schemeClr val="tx1"/>
                </a:solidFill>
                <a:latin typeface="Gilroy" panose="00000500000000000000"/>
                <a:ea typeface="Lato" panose="020F0502020204030203" pitchFamily="34" charset="0"/>
                <a:cs typeface="Lato" panose="020F0502020204030203" pitchFamily="34" charset="0"/>
              </a:rPr>
              <a:t> </a:t>
            </a:r>
            <a:r>
              <a:rPr lang="en-US" sz="1200">
                <a:solidFill>
                  <a:schemeClr val="tx1"/>
                </a:solidFill>
                <a:latin typeface="Gilroy" panose="00000500000000000000"/>
                <a:ea typeface="Lato" panose="020F0502020204030203" pitchFamily="34" charset="0"/>
                <a:cs typeface="Lato" panose="020F0502020204030203" pitchFamily="34" charset="0"/>
              </a:rPr>
              <a:t>of paying off a portion of the facility with the surplus reserves, the model assumes a</a:t>
            </a:r>
            <a:r>
              <a:rPr lang="en-US" sz="1200" b="1">
                <a:solidFill>
                  <a:schemeClr val="tx1"/>
                </a:solidFill>
                <a:latin typeface="Gilroy" panose="00000500000000000000"/>
                <a:ea typeface="Lato" panose="020F0502020204030203" pitchFamily="34" charset="0"/>
                <a:cs typeface="Lato" panose="020F0502020204030203" pitchFamily="34" charset="0"/>
              </a:rPr>
              <a:t> $12.0M</a:t>
            </a:r>
            <a:r>
              <a:rPr lang="en-US" sz="1200">
                <a:solidFill>
                  <a:schemeClr val="tx1"/>
                </a:solidFill>
                <a:latin typeface="Gilroy" panose="00000500000000000000"/>
                <a:ea typeface="Lato" panose="020F0502020204030203" pitchFamily="34" charset="0"/>
                <a:cs typeface="Lato" panose="020F0502020204030203" pitchFamily="34" charset="0"/>
              </a:rPr>
              <a:t> </a:t>
            </a:r>
            <a:r>
              <a:rPr lang="en-US" sz="1200" b="1">
                <a:solidFill>
                  <a:schemeClr val="tx1"/>
                </a:solidFill>
                <a:latin typeface="Gilroy" panose="00000500000000000000"/>
                <a:ea typeface="Lato" panose="020F0502020204030203" pitchFamily="34" charset="0"/>
                <a:cs typeface="Lato" panose="020F0502020204030203" pitchFamily="34" charset="0"/>
              </a:rPr>
              <a:t>distribution in Q3 2025 </a:t>
            </a:r>
            <a:endParaRPr lang="en-US" sz="1200">
              <a:solidFill>
                <a:schemeClr val="tx1"/>
              </a:solidFill>
              <a:latin typeface="Gilroy" panose="00000500000000000000"/>
              <a:ea typeface="Lato" panose="020F0502020204030203" pitchFamily="34" charset="0"/>
              <a:cs typeface="Lato" panose="020F0502020204030203" pitchFamily="34" charset="0"/>
            </a:endParaRPr>
          </a:p>
        </p:txBody>
      </p:sp>
      <p:sp>
        <p:nvSpPr>
          <p:cNvPr id="2" name="Rectangle 1">
            <a:extLst>
              <a:ext uri="{FF2B5EF4-FFF2-40B4-BE49-F238E27FC236}">
                <a16:creationId xmlns:a16="http://schemas.microsoft.com/office/drawing/2014/main" id="{C47F4699-D153-B815-A7EC-97F9AD5D4C25}"/>
              </a:ext>
            </a:extLst>
          </p:cNvPr>
          <p:cNvSpPr/>
          <p:nvPr/>
        </p:nvSpPr>
        <p:spPr>
          <a:xfrm>
            <a:off x="4953000" y="0"/>
            <a:ext cx="2286000" cy="36576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rPr>
              <a:t>No </a:t>
            </a:r>
            <a:r>
              <a:rPr lang="en-US" sz="1400" b="1" err="1">
                <a:latin typeface="Gilroy" panose="00000500000000000000"/>
              </a:rPr>
              <a:t>Dispos</a:t>
            </a:r>
            <a:endParaRPr lang="en-US" sz="1400" b="1">
              <a:latin typeface="Gilroy" panose="00000500000000000000"/>
            </a:endParaRPr>
          </a:p>
        </p:txBody>
      </p:sp>
      <p:graphicFrame>
        <p:nvGraphicFramePr>
          <p:cNvPr id="6" name="Chart 5">
            <a:extLst>
              <a:ext uri="{FF2B5EF4-FFF2-40B4-BE49-F238E27FC236}">
                <a16:creationId xmlns:a16="http://schemas.microsoft.com/office/drawing/2014/main" id="{171AFE44-DE55-4072-8203-F243E02999B2}"/>
              </a:ext>
            </a:extLst>
          </p:cNvPr>
          <p:cNvGraphicFramePr>
            <a:graphicFrameLocks/>
          </p:cNvGraphicFramePr>
          <p:nvPr>
            <p:extLst>
              <p:ext uri="{D42A27DB-BD31-4B8C-83A1-F6EECF244321}">
                <p14:modId xmlns:p14="http://schemas.microsoft.com/office/powerpoint/2010/main" val="320141823"/>
              </p:ext>
            </p:extLst>
          </p:nvPr>
        </p:nvGraphicFramePr>
        <p:xfrm>
          <a:off x="699801" y="2236661"/>
          <a:ext cx="10671048" cy="420655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73683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349B797-1200-86F5-5BC5-99291BE1A1B0}"/>
              </a:ext>
            </a:extLst>
          </p:cNvPr>
          <p:cNvGraphicFramePr>
            <a:graphicFrameLocks noChangeAspect="1"/>
          </p:cNvGraphicFramePr>
          <p:nvPr>
            <p:custDataLst>
              <p:tags r:id="rId1"/>
            </p:custDataLst>
            <p:extLst>
              <p:ext uri="{D42A27DB-BD31-4B8C-83A1-F6EECF244321}">
                <p14:modId xmlns:p14="http://schemas.microsoft.com/office/powerpoint/2010/main" val="3988796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8" name="think-cell data - do not delete" hidden="1">
                        <a:extLst>
                          <a:ext uri="{FF2B5EF4-FFF2-40B4-BE49-F238E27FC236}">
                            <a16:creationId xmlns:a16="http://schemas.microsoft.com/office/drawing/2014/main" id="{F349B797-1200-86F5-5BC5-99291BE1A1B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97FB64BD-48A7-5C2B-1636-8719028AFCD7}"/>
              </a:ext>
            </a:extLst>
          </p:cNvPr>
          <p:cNvSpPr>
            <a:spLocks noGrp="1"/>
          </p:cNvSpPr>
          <p:nvPr>
            <p:ph type="title"/>
          </p:nvPr>
        </p:nvSpPr>
        <p:spPr/>
        <p:txBody>
          <a:bodyPr vert="horz"/>
          <a:lstStyle/>
          <a:p>
            <a:r>
              <a:rPr lang="en-US"/>
              <a:t>Debt Availability Forecast </a:t>
            </a:r>
            <a:r>
              <a:rPr lang="en-US" b="0"/>
              <a:t>| Previous to Current Comparison</a:t>
            </a:r>
          </a:p>
        </p:txBody>
      </p:sp>
      <p:sp>
        <p:nvSpPr>
          <p:cNvPr id="60" name="Rectangle 59">
            <a:extLst>
              <a:ext uri="{FF2B5EF4-FFF2-40B4-BE49-F238E27FC236}">
                <a16:creationId xmlns:a16="http://schemas.microsoft.com/office/drawing/2014/main" id="{A9BEE43B-9219-B9F3-B208-949D594A541F}"/>
              </a:ext>
            </a:extLst>
          </p:cNvPr>
          <p:cNvSpPr/>
          <p:nvPr/>
        </p:nvSpPr>
        <p:spPr>
          <a:xfrm>
            <a:off x="762555" y="1171733"/>
            <a:ext cx="1828800" cy="1463040"/>
          </a:xfrm>
          <a:prstGeom prst="rect">
            <a:avLst/>
          </a:prstGeom>
          <a:solidFill>
            <a:srgbClr val="33404F"/>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Gilroy" panose="00000500000000000000"/>
                <a:cs typeface="Arial" panose="020B0604020202020204" pitchFamily="34" charset="0"/>
              </a:rPr>
              <a:t>Key Takeaways</a:t>
            </a:r>
          </a:p>
        </p:txBody>
      </p:sp>
      <p:grpSp>
        <p:nvGrpSpPr>
          <p:cNvPr id="61" name="Group 60">
            <a:extLst>
              <a:ext uri="{FF2B5EF4-FFF2-40B4-BE49-F238E27FC236}">
                <a16:creationId xmlns:a16="http://schemas.microsoft.com/office/drawing/2014/main" id="{D72DD7C0-6C07-A108-5EDB-F4D04070BA14}"/>
              </a:ext>
            </a:extLst>
          </p:cNvPr>
          <p:cNvGrpSpPr/>
          <p:nvPr/>
        </p:nvGrpSpPr>
        <p:grpSpPr>
          <a:xfrm>
            <a:off x="2639204" y="1669488"/>
            <a:ext cx="457200" cy="457200"/>
            <a:chOff x="9083708" y="2404703"/>
            <a:chExt cx="615673" cy="594359"/>
          </a:xfrm>
        </p:grpSpPr>
        <p:sp>
          <p:nvSpPr>
            <p:cNvPr id="62" name="Oval 61">
              <a:extLst>
                <a:ext uri="{FF2B5EF4-FFF2-40B4-BE49-F238E27FC236}">
                  <a16:creationId xmlns:a16="http://schemas.microsoft.com/office/drawing/2014/main" id="{662A4D6F-2E99-11F5-D173-0B0694F46C4A}"/>
                </a:ext>
              </a:extLst>
            </p:cNvPr>
            <p:cNvSpPr/>
            <p:nvPr/>
          </p:nvSpPr>
          <p:spPr>
            <a:xfrm>
              <a:off x="9083708" y="2404703"/>
              <a:ext cx="615673" cy="594359"/>
            </a:xfrm>
            <a:prstGeom prst="ellipse">
              <a:avLst/>
            </a:prstGeom>
            <a:solidFill>
              <a:srgbClr val="44546A">
                <a:lumMod val="20000"/>
                <a:lumOff val="80000"/>
              </a:srgbClr>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roy" panose="00000500000000000000"/>
              </a:endParaRPr>
            </a:p>
          </p:txBody>
        </p:sp>
        <p:sp>
          <p:nvSpPr>
            <p:cNvPr id="63" name="Arrow: Chevron 62">
              <a:extLst>
                <a:ext uri="{FF2B5EF4-FFF2-40B4-BE49-F238E27FC236}">
                  <a16:creationId xmlns:a16="http://schemas.microsoft.com/office/drawing/2014/main" id="{6BD83A72-BF0C-ADA3-0354-8CE22F35DCE0}"/>
                </a:ext>
              </a:extLst>
            </p:cNvPr>
            <p:cNvSpPr/>
            <p:nvPr/>
          </p:nvSpPr>
          <p:spPr>
            <a:xfrm>
              <a:off x="9177306" y="2512290"/>
              <a:ext cx="274319" cy="365760"/>
            </a:xfrm>
            <a:prstGeom prst="chevron">
              <a:avLst/>
            </a:prstGeom>
            <a:solidFill>
              <a:srgbClr val="44546A"/>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roy" panose="00000500000000000000"/>
              </a:endParaRPr>
            </a:p>
          </p:txBody>
        </p:sp>
        <p:sp>
          <p:nvSpPr>
            <p:cNvPr id="64" name="Arrow: Chevron 63">
              <a:extLst>
                <a:ext uri="{FF2B5EF4-FFF2-40B4-BE49-F238E27FC236}">
                  <a16:creationId xmlns:a16="http://schemas.microsoft.com/office/drawing/2014/main" id="{7DCDFFF4-E872-4924-D6B4-AAAD39A7FFF5}"/>
                </a:ext>
              </a:extLst>
            </p:cNvPr>
            <p:cNvSpPr/>
            <p:nvPr/>
          </p:nvSpPr>
          <p:spPr>
            <a:xfrm>
              <a:off x="9363637" y="2512290"/>
              <a:ext cx="274319" cy="365760"/>
            </a:xfrm>
            <a:prstGeom prst="chevron">
              <a:avLst/>
            </a:prstGeom>
            <a:solidFill>
              <a:srgbClr val="1C6C99"/>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roy" panose="00000500000000000000"/>
              </a:endParaRPr>
            </a:p>
          </p:txBody>
        </p:sp>
      </p:grpSp>
      <p:sp>
        <p:nvSpPr>
          <p:cNvPr id="65" name="Rectangle 64">
            <a:extLst>
              <a:ext uri="{FF2B5EF4-FFF2-40B4-BE49-F238E27FC236}">
                <a16:creationId xmlns:a16="http://schemas.microsoft.com/office/drawing/2014/main" id="{3FCB4863-1E5D-F5BB-146E-3183DE85E982}"/>
              </a:ext>
            </a:extLst>
          </p:cNvPr>
          <p:cNvSpPr/>
          <p:nvPr/>
        </p:nvSpPr>
        <p:spPr>
          <a:xfrm>
            <a:off x="3144253" y="1166568"/>
            <a:ext cx="8285191" cy="1463040"/>
          </a:xfrm>
          <a:prstGeom prst="rect">
            <a:avLst/>
          </a:prstGeom>
          <a:solidFill>
            <a:schemeClr val="accent3">
              <a:lumMod val="20000"/>
              <a:lumOff val="80000"/>
            </a:schemeClr>
          </a:solidFill>
          <a:ln w="25400" cap="flat" cmpd="sng" algn="ctr">
            <a:noFill/>
            <a:prstDash val="solid"/>
          </a:ln>
          <a:effectLst/>
        </p:spPr>
        <p:txBody>
          <a:bodyPr rtlCol="0" anchor="ctr"/>
          <a:lstStyle/>
          <a:p>
            <a:pPr marL="171450" marR="0" lvl="0" indent="-171450" defTabSz="4572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i="0" u="none" strike="noStrike" kern="0" cap="none" spc="0" normalizeH="0" baseline="0" noProof="0">
                <a:ln>
                  <a:noFill/>
                </a:ln>
                <a:solidFill>
                  <a:prstClr val="black"/>
                </a:solidFill>
                <a:effectLst/>
                <a:uLnTx/>
                <a:uFillTx/>
                <a:latin typeface="Gilroy" panose="00000500000000000000"/>
                <a:cs typeface="Arial" panose="020B0604020202020204" pitchFamily="34" charset="0"/>
              </a:rPr>
              <a:t>Our current </a:t>
            </a:r>
            <a:r>
              <a:rPr kumimoji="0" lang="en-US" sz="1200" b="1" i="0" u="none" strike="noStrike" kern="0" cap="none" spc="0" normalizeH="0" baseline="0" noProof="0">
                <a:ln>
                  <a:noFill/>
                </a:ln>
                <a:solidFill>
                  <a:prstClr val="black"/>
                </a:solidFill>
                <a:effectLst/>
                <a:uLnTx/>
                <a:uFillTx/>
                <a:latin typeface="Gilroy" panose="00000500000000000000"/>
                <a:cs typeface="Arial" panose="020B0604020202020204" pitchFamily="34" charset="0"/>
              </a:rPr>
              <a:t>availability forecast is generally in line with where we were at the end of last quarter </a:t>
            </a:r>
          </a:p>
          <a:p>
            <a:pPr marL="171450" marR="0" lvl="0" indent="-171450" defTabSz="45720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kern="0">
                <a:solidFill>
                  <a:prstClr val="black"/>
                </a:solidFill>
                <a:latin typeface="Gilroy" panose="00000500000000000000"/>
                <a:cs typeface="Arial" panose="020B0604020202020204" pitchFamily="34" charset="0"/>
              </a:rPr>
              <a:t>However, compared to the debt availability forecast used to sign-off $70M new acquisitions in the fund, the </a:t>
            </a:r>
            <a:r>
              <a:rPr lang="en-US" sz="1200" b="1" kern="0">
                <a:solidFill>
                  <a:prstClr val="black"/>
                </a:solidFill>
                <a:latin typeface="Gilroy" panose="00000500000000000000"/>
                <a:cs typeface="Arial" panose="020B0604020202020204" pitchFamily="34" charset="0"/>
              </a:rPr>
              <a:t>current forecast projects significantly less availability</a:t>
            </a:r>
          </a:p>
          <a:p>
            <a:pPr marL="171450" marR="0" lvl="0" indent="-171450" defTabSz="45720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kern="0">
                <a:solidFill>
                  <a:prstClr val="black"/>
                </a:solidFill>
                <a:latin typeface="Gilroy" panose="00000500000000000000"/>
                <a:cs typeface="Arial" panose="020B0604020202020204" pitchFamily="34" charset="0"/>
              </a:rPr>
              <a:t>In September, the SOFR forward curve projected the </a:t>
            </a:r>
            <a:r>
              <a:rPr lang="en-US" sz="1200" b="1" kern="0">
                <a:solidFill>
                  <a:prstClr val="black"/>
                </a:solidFill>
                <a:latin typeface="Gilroy" panose="00000500000000000000"/>
                <a:cs typeface="Arial" panose="020B0604020202020204" pitchFamily="34" charset="0"/>
              </a:rPr>
              <a:t>10Y Treasury at ~3.75% for 2025, compared to ~4.10% now. </a:t>
            </a:r>
            <a:r>
              <a:rPr lang="en-US" sz="1200" kern="0">
                <a:solidFill>
                  <a:prstClr val="black"/>
                </a:solidFill>
                <a:latin typeface="Gilroy" panose="00000500000000000000"/>
                <a:cs typeface="Arial" panose="020B0604020202020204" pitchFamily="34" charset="0"/>
              </a:rPr>
              <a:t>This increase </a:t>
            </a:r>
            <a:r>
              <a:rPr lang="en-US" sz="1200" b="1" kern="0">
                <a:solidFill>
                  <a:prstClr val="black"/>
                </a:solidFill>
                <a:latin typeface="Gilroy" panose="00000500000000000000"/>
                <a:cs typeface="Arial" panose="020B0604020202020204" pitchFamily="34" charset="0"/>
              </a:rPr>
              <a:t>reduced stress case reserves by ~$15M</a:t>
            </a:r>
          </a:p>
          <a:p>
            <a:pPr marL="171450" marR="0" lvl="0" indent="-171450" defTabSz="45720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kern="0">
                <a:solidFill>
                  <a:prstClr val="black"/>
                </a:solidFill>
                <a:latin typeface="Gilroy" panose="00000500000000000000"/>
                <a:cs typeface="Arial" panose="020B0604020202020204" pitchFamily="34" charset="0"/>
              </a:rPr>
              <a:t>In addition, </a:t>
            </a:r>
            <a:r>
              <a:rPr lang="en-US" sz="1200" b="1" kern="0">
                <a:solidFill>
                  <a:prstClr val="black"/>
                </a:solidFill>
                <a:latin typeface="Gilroy" panose="00000500000000000000"/>
                <a:cs typeface="Arial" panose="020B0604020202020204" pitchFamily="34" charset="0"/>
              </a:rPr>
              <a:t>~$2.5M reduction to FM NOI for FY 2025 </a:t>
            </a:r>
            <a:r>
              <a:rPr lang="en-US" sz="1200" kern="0">
                <a:solidFill>
                  <a:prstClr val="black"/>
                </a:solidFill>
                <a:latin typeface="Gilroy" panose="00000500000000000000"/>
                <a:cs typeface="Arial" panose="020B0604020202020204" pitchFamily="34" charset="0"/>
              </a:rPr>
              <a:t>further reduced the availability forecast by $20-25M</a:t>
            </a:r>
          </a:p>
        </p:txBody>
      </p:sp>
      <p:graphicFrame>
        <p:nvGraphicFramePr>
          <p:cNvPr id="9" name="Chart 8">
            <a:extLst>
              <a:ext uri="{FF2B5EF4-FFF2-40B4-BE49-F238E27FC236}">
                <a16:creationId xmlns:a16="http://schemas.microsoft.com/office/drawing/2014/main" id="{B4321CAF-155C-4BBA-D0AE-00C38BE9E88A}"/>
              </a:ext>
            </a:extLst>
          </p:cNvPr>
          <p:cNvGraphicFramePr>
            <a:graphicFrameLocks/>
          </p:cNvGraphicFramePr>
          <p:nvPr>
            <p:extLst>
              <p:ext uri="{D42A27DB-BD31-4B8C-83A1-F6EECF244321}">
                <p14:modId xmlns:p14="http://schemas.microsoft.com/office/powerpoint/2010/main" val="2412935023"/>
              </p:ext>
            </p:extLst>
          </p:nvPr>
        </p:nvGraphicFramePr>
        <p:xfrm>
          <a:off x="762555" y="2671533"/>
          <a:ext cx="5177593" cy="383358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0" name="Chart 9">
            <a:extLst>
              <a:ext uri="{FF2B5EF4-FFF2-40B4-BE49-F238E27FC236}">
                <a16:creationId xmlns:a16="http://schemas.microsoft.com/office/drawing/2014/main" id="{F81CBE38-04F5-4A90-81A6-71DF591E0E76}"/>
              </a:ext>
            </a:extLst>
          </p:cNvPr>
          <p:cNvGraphicFramePr>
            <a:graphicFrameLocks/>
          </p:cNvGraphicFramePr>
          <p:nvPr>
            <p:extLst>
              <p:ext uri="{D42A27DB-BD31-4B8C-83A1-F6EECF244321}">
                <p14:modId xmlns:p14="http://schemas.microsoft.com/office/powerpoint/2010/main" val="3851471163"/>
              </p:ext>
            </p:extLst>
          </p:nvPr>
        </p:nvGraphicFramePr>
        <p:xfrm>
          <a:off x="6251854" y="2671533"/>
          <a:ext cx="5166097" cy="3820883"/>
        </p:xfrm>
        <a:graphic>
          <a:graphicData uri="http://schemas.openxmlformats.org/drawingml/2006/chart">
            <c:chart xmlns:c="http://schemas.openxmlformats.org/drawingml/2006/chart" xmlns:r="http://schemas.openxmlformats.org/officeDocument/2006/relationships" r:id="rId8"/>
          </a:graphicData>
        </a:graphic>
      </p:graphicFrame>
      <p:sp>
        <p:nvSpPr>
          <p:cNvPr id="3" name="TextBox 2">
            <a:extLst>
              <a:ext uri="{FF2B5EF4-FFF2-40B4-BE49-F238E27FC236}">
                <a16:creationId xmlns:a16="http://schemas.microsoft.com/office/drawing/2014/main" id="{8A4856CF-3A9E-C14D-1E0D-3D4A3DBCDE96}"/>
              </a:ext>
            </a:extLst>
          </p:cNvPr>
          <p:cNvSpPr txBox="1"/>
          <p:nvPr/>
        </p:nvSpPr>
        <p:spPr>
          <a:xfrm>
            <a:off x="9465638" y="261822"/>
            <a:ext cx="1993392" cy="646331"/>
          </a:xfrm>
          <a:prstGeom prst="rect">
            <a:avLst/>
          </a:prstGeom>
          <a:solidFill>
            <a:srgbClr val="FFCDCD"/>
          </a:solidFill>
          <a:ln>
            <a:solidFill>
              <a:schemeClr val="tx1"/>
            </a:solidFill>
          </a:ln>
        </p:spPr>
        <p:txBody>
          <a:bodyPr wrap="square" rtlCol="0">
            <a:spAutoFit/>
          </a:bodyPr>
          <a:lstStyle/>
          <a:p>
            <a:pPr algn="ctr"/>
            <a:r>
              <a:rPr lang="en-US"/>
              <a:t>OPEN –</a:t>
            </a:r>
          </a:p>
          <a:p>
            <a:pPr algn="ctr"/>
            <a:r>
              <a:rPr lang="en-US"/>
              <a:t>Corp Finance</a:t>
            </a:r>
          </a:p>
        </p:txBody>
      </p:sp>
    </p:spTree>
    <p:extLst>
      <p:ext uri="{BB962C8B-B14F-4D97-AF65-F5344CB8AC3E}">
        <p14:creationId xmlns:p14="http://schemas.microsoft.com/office/powerpoint/2010/main" val="3397491305"/>
      </p:ext>
    </p:extLst>
  </p:cSld>
  <p:clrMapOvr>
    <a:masterClrMapping/>
  </p:clrMapOvr>
  <p:extLst>
    <p:ext uri="{6950BFC3-D8DA-4A85-94F7-54DA5524770B}">
      <p188:commentRel xmlns:p188="http://schemas.microsoft.com/office/powerpoint/2018/8/main" r:id="rId4"/>
    </p:ext>
  </p:extLs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A53DDBA-1146-8E07-E247-5623E83069CF}"/>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4541086-7087-350D-F359-A5714ACDD0F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3D9A4AA-C355-EE49-039E-DAA819CCDE6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4F6301AB-6A03-2F2A-8FCF-53D325C504D4}"/>
              </a:ext>
            </a:extLst>
          </p:cNvPr>
          <p:cNvSpPr>
            <a:spLocks noGrp="1"/>
          </p:cNvSpPr>
          <p:nvPr>
            <p:ph idx="1"/>
          </p:nvPr>
        </p:nvSpPr>
        <p:spPr/>
        <p:txBody>
          <a:bodyPr>
            <a:normAutofit/>
          </a:bodyPr>
          <a:lstStyle/>
          <a:p>
            <a:r>
              <a:rPr lang="en-US" sz="3600"/>
              <a:t>Refi IRR Deep Dive</a:t>
            </a:r>
          </a:p>
        </p:txBody>
      </p:sp>
    </p:spTree>
    <p:extLst>
      <p:ext uri="{BB962C8B-B14F-4D97-AF65-F5344CB8AC3E}">
        <p14:creationId xmlns:p14="http://schemas.microsoft.com/office/powerpoint/2010/main" val="29739531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280993-B91F-F137-F6D0-CDD738FB76C8}"/>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594EB77E-494E-BF30-08AD-E5A6BCCDCE87}"/>
              </a:ext>
            </a:extLst>
          </p:cNvPr>
          <p:cNvGraphicFramePr>
            <a:graphicFrameLocks noChangeAspect="1"/>
          </p:cNvGraphicFramePr>
          <p:nvPr>
            <p:custDataLst>
              <p:tags r:id="rId1"/>
            </p:custDataLst>
            <p:extLst>
              <p:ext uri="{D42A27DB-BD31-4B8C-83A1-F6EECF244321}">
                <p14:modId xmlns:p14="http://schemas.microsoft.com/office/powerpoint/2010/main" val="17577982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think-cell data - do not delete" hidden="1">
                        <a:extLst>
                          <a:ext uri="{FF2B5EF4-FFF2-40B4-BE49-F238E27FC236}">
                            <a16:creationId xmlns:a16="http://schemas.microsoft.com/office/drawing/2014/main" id="{594EB77E-494E-BF30-08AD-E5A6BCCDCE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8FA6D662-3C9A-28A9-E86E-A0CE78E97D69}"/>
              </a:ext>
            </a:extLst>
          </p:cNvPr>
          <p:cNvSpPr>
            <a:spLocks noGrp="1"/>
          </p:cNvSpPr>
          <p:nvPr>
            <p:ph type="title"/>
          </p:nvPr>
        </p:nvSpPr>
        <p:spPr/>
        <p:txBody>
          <a:bodyPr vert="horz"/>
          <a:lstStyle/>
          <a:p>
            <a:r>
              <a:rPr lang="en-US"/>
              <a:t>Refi Impact Analysis </a:t>
            </a:r>
            <a:r>
              <a:rPr lang="en-US" b="0"/>
              <a:t>| Incremental Cashflow</a:t>
            </a:r>
          </a:p>
        </p:txBody>
      </p:sp>
      <p:sp>
        <p:nvSpPr>
          <p:cNvPr id="14" name="Rectangle 13">
            <a:extLst>
              <a:ext uri="{FF2B5EF4-FFF2-40B4-BE49-F238E27FC236}">
                <a16:creationId xmlns:a16="http://schemas.microsoft.com/office/drawing/2014/main" id="{1C640401-F62E-7BCC-2121-C26386805293}"/>
              </a:ext>
            </a:extLst>
          </p:cNvPr>
          <p:cNvSpPr/>
          <p:nvPr/>
        </p:nvSpPr>
        <p:spPr>
          <a:xfrm>
            <a:off x="762554" y="1169229"/>
            <a:ext cx="1828800" cy="13606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grpSp>
        <p:nvGrpSpPr>
          <p:cNvPr id="16" name="Group 15">
            <a:extLst>
              <a:ext uri="{FF2B5EF4-FFF2-40B4-BE49-F238E27FC236}">
                <a16:creationId xmlns:a16="http://schemas.microsoft.com/office/drawing/2014/main" id="{89DA2476-3D91-4B1D-A4A9-1E88E9AFF6EF}"/>
              </a:ext>
            </a:extLst>
          </p:cNvPr>
          <p:cNvGrpSpPr/>
          <p:nvPr/>
        </p:nvGrpSpPr>
        <p:grpSpPr>
          <a:xfrm>
            <a:off x="2666999" y="1618765"/>
            <a:ext cx="457200" cy="457200"/>
            <a:chOff x="9083709" y="2630560"/>
            <a:chExt cx="594360" cy="594359"/>
          </a:xfrm>
        </p:grpSpPr>
        <p:sp>
          <p:nvSpPr>
            <p:cNvPr id="17" name="Oval 16">
              <a:extLst>
                <a:ext uri="{FF2B5EF4-FFF2-40B4-BE49-F238E27FC236}">
                  <a16:creationId xmlns:a16="http://schemas.microsoft.com/office/drawing/2014/main" id="{49CFC9A1-B741-A224-6767-987ABD8FED43}"/>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8" name="Arrow: Chevron 17">
              <a:extLst>
                <a:ext uri="{FF2B5EF4-FFF2-40B4-BE49-F238E27FC236}">
                  <a16:creationId xmlns:a16="http://schemas.microsoft.com/office/drawing/2014/main" id="{6407B5C9-6788-37B3-6829-46F4D2A59915}"/>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9" name="Arrow: Chevron 18">
              <a:extLst>
                <a:ext uri="{FF2B5EF4-FFF2-40B4-BE49-F238E27FC236}">
                  <a16:creationId xmlns:a16="http://schemas.microsoft.com/office/drawing/2014/main" id="{BEBE077C-33D3-1F9F-4466-DC4FF22139E7}"/>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20" name="Rectangle 19">
            <a:extLst>
              <a:ext uri="{FF2B5EF4-FFF2-40B4-BE49-F238E27FC236}">
                <a16:creationId xmlns:a16="http://schemas.microsoft.com/office/drawing/2014/main" id="{38183998-0A31-EBAE-1AA8-4B584F33642E}"/>
              </a:ext>
            </a:extLst>
          </p:cNvPr>
          <p:cNvSpPr/>
          <p:nvPr/>
        </p:nvSpPr>
        <p:spPr>
          <a:xfrm>
            <a:off x="3199845" y="1164892"/>
            <a:ext cx="8171004" cy="136494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Without refi, we can maintain average $5.5M distributions per quarter, or $22M per year</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refi has $10M closing costs plus additional $35M interest expense</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cost of the $230M upfront distribution is $22M per year, or 9.7% return.  Since the fund is at 10.6% IRR, the benefit of refi is only 0.9% for 2.5 of 7 years, or 20bps on IRR</a:t>
            </a:r>
          </a:p>
        </p:txBody>
      </p:sp>
      <p:graphicFrame>
        <p:nvGraphicFramePr>
          <p:cNvPr id="5" name="Chart 4">
            <a:extLst>
              <a:ext uri="{FF2B5EF4-FFF2-40B4-BE49-F238E27FC236}">
                <a16:creationId xmlns:a16="http://schemas.microsoft.com/office/drawing/2014/main" id="{F8632985-90CE-1F9B-E67B-DFB034D2F1CA}"/>
              </a:ext>
            </a:extLst>
          </p:cNvPr>
          <p:cNvGraphicFramePr>
            <a:graphicFrameLocks/>
          </p:cNvGraphicFramePr>
          <p:nvPr>
            <p:extLst>
              <p:ext uri="{D42A27DB-BD31-4B8C-83A1-F6EECF244321}">
                <p14:modId xmlns:p14="http://schemas.microsoft.com/office/powerpoint/2010/main" val="3672027749"/>
              </p:ext>
            </p:extLst>
          </p:nvPr>
        </p:nvGraphicFramePr>
        <p:xfrm>
          <a:off x="810768" y="2786578"/>
          <a:ext cx="9930384" cy="352511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4246926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6B7D94-495F-9F9B-0E91-3495A03A7748}"/>
              </a:ext>
            </a:extLst>
          </p:cNvPr>
          <p:cNvSpPr>
            <a:spLocks noGrp="1"/>
          </p:cNvSpPr>
          <p:nvPr>
            <p:ph idx="1"/>
          </p:nvPr>
        </p:nvSpPr>
        <p:spPr/>
        <p:txBody>
          <a:bodyPr/>
          <a:lstStyle/>
          <a:p>
            <a:r>
              <a:rPr lang="en-US"/>
              <a:t>Appendix</a:t>
            </a:r>
          </a:p>
        </p:txBody>
      </p:sp>
    </p:spTree>
    <p:extLst>
      <p:ext uri="{BB962C8B-B14F-4D97-AF65-F5344CB8AC3E}">
        <p14:creationId xmlns:p14="http://schemas.microsoft.com/office/powerpoint/2010/main" val="2391547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E6F5F-4EA2-0476-E53C-6F1CF35E9A75}"/>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D659755-5DFF-8F4D-9428-0FDAE43F368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think-cell data - do not delete" hidden="1">
                        <a:extLst>
                          <a:ext uri="{FF2B5EF4-FFF2-40B4-BE49-F238E27FC236}">
                            <a16:creationId xmlns:a16="http://schemas.microsoft.com/office/drawing/2014/main" id="{7D659755-5DFF-8F4D-9428-0FDAE43F368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5113DB1-70A7-6231-823A-F2E40C9C2158}"/>
              </a:ext>
            </a:extLst>
          </p:cNvPr>
          <p:cNvSpPr>
            <a:spLocks noGrp="1"/>
          </p:cNvSpPr>
          <p:nvPr>
            <p:ph type="title"/>
          </p:nvPr>
        </p:nvSpPr>
        <p:spPr/>
        <p:txBody>
          <a:bodyPr vert="horz"/>
          <a:lstStyle/>
          <a:p>
            <a:r>
              <a:rPr lang="en-US" sz="2150"/>
              <a:t>Executive Summary </a:t>
            </a:r>
            <a:r>
              <a:rPr lang="en-US" sz="2150" b="0"/>
              <a:t>|</a:t>
            </a:r>
            <a:r>
              <a:rPr lang="en-US" sz="2150"/>
              <a:t> </a:t>
            </a:r>
            <a:r>
              <a:rPr lang="en-US" sz="2150" b="0"/>
              <a:t>Portfolio ID</a:t>
            </a:r>
          </a:p>
        </p:txBody>
      </p:sp>
      <p:sp>
        <p:nvSpPr>
          <p:cNvPr id="6" name="TextBox 5">
            <a:extLst>
              <a:ext uri="{FF2B5EF4-FFF2-40B4-BE49-F238E27FC236}">
                <a16:creationId xmlns:a16="http://schemas.microsoft.com/office/drawing/2014/main" id="{721A502E-492C-2E39-FD8B-D932D68E3637}"/>
              </a:ext>
            </a:extLst>
          </p:cNvPr>
          <p:cNvSpPr txBox="1"/>
          <p:nvPr/>
        </p:nvSpPr>
        <p:spPr>
          <a:xfrm>
            <a:off x="757915" y="1084245"/>
            <a:ext cx="2868318" cy="307777"/>
          </a:xfrm>
          <a:prstGeom prst="rect">
            <a:avLst/>
          </a:prstGeom>
          <a:noFill/>
        </p:spPr>
        <p:txBody>
          <a:bodyPr wrap="square" lIns="0" rIns="0" rtlCol="0" anchor="ctr">
            <a:spAutoFit/>
          </a:bodyPr>
          <a:lstStyle/>
          <a:p>
            <a:r>
              <a:rPr lang="en-US" sz="1400">
                <a:solidFill>
                  <a:srgbClr val="44546A"/>
                </a:solidFill>
                <a:latin typeface="Lato" panose="020F0502020204030203" pitchFamily="34" charset="0"/>
              </a:rPr>
              <a:t>As of June 30</a:t>
            </a:r>
            <a:r>
              <a:rPr lang="en-US" sz="1400" baseline="30000">
                <a:solidFill>
                  <a:srgbClr val="44546A"/>
                </a:solidFill>
                <a:latin typeface="Lato" panose="020F0502020204030203" pitchFamily="34" charset="0"/>
              </a:rPr>
              <a:t>th</a:t>
            </a:r>
            <a:r>
              <a:rPr lang="en-US" sz="1400">
                <a:solidFill>
                  <a:srgbClr val="44546A"/>
                </a:solidFill>
                <a:latin typeface="Lato" panose="020F0502020204030203" pitchFamily="34" charset="0"/>
              </a:rPr>
              <a:t>, 2025</a:t>
            </a:r>
          </a:p>
        </p:txBody>
      </p:sp>
      <p:graphicFrame>
        <p:nvGraphicFramePr>
          <p:cNvPr id="11" name="Chart 10">
            <a:extLst>
              <a:ext uri="{FF2B5EF4-FFF2-40B4-BE49-F238E27FC236}">
                <a16:creationId xmlns:a16="http://schemas.microsoft.com/office/drawing/2014/main" id="{F9545F68-2ED1-927E-7CA3-A16C0AAF10DA}"/>
              </a:ext>
            </a:extLst>
          </p:cNvPr>
          <p:cNvGraphicFramePr>
            <a:graphicFrameLocks/>
          </p:cNvGraphicFramePr>
          <p:nvPr>
            <p:extLst>
              <p:ext uri="{D42A27DB-BD31-4B8C-83A1-F6EECF244321}">
                <p14:modId xmlns:p14="http://schemas.microsoft.com/office/powerpoint/2010/main" val="65142033"/>
              </p:ext>
            </p:extLst>
          </p:nvPr>
        </p:nvGraphicFramePr>
        <p:xfrm>
          <a:off x="4807344" y="2708654"/>
          <a:ext cx="6943725" cy="319101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13">
            <a:extLst>
              <a:ext uri="{FF2B5EF4-FFF2-40B4-BE49-F238E27FC236}">
                <a16:creationId xmlns:a16="http://schemas.microsoft.com/office/drawing/2014/main" id="{6C16F224-2D6A-3E6A-99D6-B7A545205CDC}"/>
              </a:ext>
            </a:extLst>
          </p:cNvPr>
          <p:cNvGraphicFramePr>
            <a:graphicFrameLocks/>
          </p:cNvGraphicFramePr>
          <p:nvPr>
            <p:extLst>
              <p:ext uri="{D42A27DB-BD31-4B8C-83A1-F6EECF244321}">
                <p14:modId xmlns:p14="http://schemas.microsoft.com/office/powerpoint/2010/main" val="83548922"/>
              </p:ext>
            </p:extLst>
          </p:nvPr>
        </p:nvGraphicFramePr>
        <p:xfrm>
          <a:off x="5419483" y="2547508"/>
          <a:ext cx="5719445" cy="352075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Table 14">
            <a:extLst>
              <a:ext uri="{FF2B5EF4-FFF2-40B4-BE49-F238E27FC236}">
                <a16:creationId xmlns:a16="http://schemas.microsoft.com/office/drawing/2014/main" id="{6A4C1EF5-E71F-6C88-6F04-57A44A5EC317}"/>
              </a:ext>
            </a:extLst>
          </p:cNvPr>
          <p:cNvGraphicFramePr>
            <a:graphicFrameLocks noGrp="1"/>
          </p:cNvGraphicFramePr>
          <p:nvPr>
            <p:extLst>
              <p:ext uri="{D42A27DB-BD31-4B8C-83A1-F6EECF244321}">
                <p14:modId xmlns:p14="http://schemas.microsoft.com/office/powerpoint/2010/main" val="408383472"/>
              </p:ext>
            </p:extLst>
          </p:nvPr>
        </p:nvGraphicFramePr>
        <p:xfrm>
          <a:off x="757915" y="1523906"/>
          <a:ext cx="3618827" cy="4420199"/>
        </p:xfrm>
        <a:graphic>
          <a:graphicData uri="http://schemas.openxmlformats.org/drawingml/2006/table">
            <a:tbl>
              <a:tblPr>
                <a:tableStyleId>{5C22544A-7EE6-4342-B048-85BDC9FD1C3A}</a:tableStyleId>
              </a:tblPr>
              <a:tblGrid>
                <a:gridCol w="2291799">
                  <a:extLst>
                    <a:ext uri="{9D8B030D-6E8A-4147-A177-3AD203B41FA5}">
                      <a16:colId xmlns:a16="http://schemas.microsoft.com/office/drawing/2014/main" val="1395595694"/>
                    </a:ext>
                  </a:extLst>
                </a:gridCol>
                <a:gridCol w="1327028">
                  <a:extLst>
                    <a:ext uri="{9D8B030D-6E8A-4147-A177-3AD203B41FA5}">
                      <a16:colId xmlns:a16="http://schemas.microsoft.com/office/drawing/2014/main" val="2101798353"/>
                    </a:ext>
                  </a:extLst>
                </a:gridCol>
              </a:tblGrid>
              <a:tr h="319543">
                <a:tc gridSpan="2">
                  <a:txBody>
                    <a:bodyPr/>
                    <a:lstStyle/>
                    <a:p>
                      <a:pPr algn="ctr" fontAlgn="b"/>
                      <a:r>
                        <a:rPr lang="en-US" sz="1700" b="1" i="0" u="none" strike="noStrike">
                          <a:solidFill>
                            <a:schemeClr val="bg1"/>
                          </a:solidFill>
                          <a:effectLst/>
                          <a:latin typeface="Gilroy"/>
                        </a:rPr>
                        <a:t>Performance Metrics</a:t>
                      </a:r>
                      <a:r>
                        <a:rPr lang="en-US" sz="1600" b="0" i="0" u="none" strike="noStrike" kern="1200" spc="0" baseline="35000">
                          <a:solidFill>
                            <a:schemeClr val="bg1"/>
                          </a:solidFill>
                          <a:latin typeface="Gilroy"/>
                        </a:rPr>
                        <a:t>(1)</a:t>
                      </a:r>
                      <a:endParaRPr lang="en-US" sz="1700" b="1" i="0" u="none" strike="noStrike" baseline="35000">
                        <a:solidFill>
                          <a:schemeClr val="bg1"/>
                        </a:solidFill>
                        <a:effectLst/>
                        <a:latin typeface="Gilroy"/>
                      </a:endParaRPr>
                    </a:p>
                  </a:txBody>
                  <a:tcPr marL="9524" marR="9524" marT="9524" marB="0" anchor="ctr">
                    <a:lnB w="12700" cmpd="sng">
                      <a:noFill/>
                    </a:lnB>
                    <a:solidFill>
                      <a:schemeClr val="accent2"/>
                    </a:solidFill>
                  </a:tcPr>
                </a:tc>
                <a:tc hMerge="1">
                  <a:txBody>
                    <a:bodyPr/>
                    <a:lstStyle/>
                    <a:p>
                      <a:pPr algn="ctr" fontAlgn="b"/>
                      <a:endParaRPr lang="en-US" sz="1400" b="0" i="0" u="none" strike="noStrike">
                        <a:solidFill>
                          <a:schemeClr val="accent2"/>
                        </a:solidFill>
                        <a:effectLst/>
                        <a:latin typeface="Gilroy" panose="00000500000000000000" pitchFamily="50" charset="0"/>
                      </a:endParaRPr>
                    </a:p>
                  </a:txBody>
                  <a:tcPr marL="9525" marR="9525" marT="9525" marB="0" anchor="ctr">
                    <a:noFill/>
                  </a:tcPr>
                </a:tc>
                <a:extLst>
                  <a:ext uri="{0D108BD9-81ED-4DB2-BD59-A6C34878D82A}">
                    <a16:rowId xmlns:a16="http://schemas.microsoft.com/office/drawing/2014/main" val="914690555"/>
                  </a:ext>
                </a:extLst>
              </a:tr>
              <a:tr h="452608">
                <a:tc>
                  <a:txBody>
                    <a:bodyPr/>
                    <a:lstStyle/>
                    <a:p>
                      <a:pPr algn="l" fontAlgn="b"/>
                      <a:r>
                        <a:rPr lang="en-US" sz="1200" b="0" u="none" strike="noStrike">
                          <a:solidFill>
                            <a:schemeClr val="accent2"/>
                          </a:solidFill>
                          <a:effectLst/>
                          <a:latin typeface="Gilroy"/>
                        </a:rPr>
                        <a:t>Number of Buildings / Tenants</a:t>
                      </a:r>
                      <a:endParaRPr lang="en-US" sz="1200" b="0" i="0" u="none" strike="noStrike">
                        <a:solidFill>
                          <a:schemeClr val="accent2"/>
                        </a:solidFill>
                        <a:effectLst/>
                        <a:latin typeface="Gilroy"/>
                      </a:endParaRPr>
                    </a:p>
                  </a:txBody>
                  <a:tcPr marL="9524" marR="9524" marT="9524" marB="0" anchor="ctr">
                    <a:lnL w="12700" cmpd="sng">
                      <a:noFill/>
                    </a:lnL>
                    <a:lnR w="12700" cmpd="sng">
                      <a:noFill/>
                    </a:lnR>
                    <a:lnT w="12700" cmpd="sng">
                      <a:noFill/>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1" i="0" u="none" strike="noStrike">
                          <a:solidFill>
                            <a:schemeClr val="accent1"/>
                          </a:solidFill>
                          <a:effectLst/>
                          <a:latin typeface="Gilroy"/>
                        </a:rPr>
                        <a:t>178/219</a:t>
                      </a:r>
                    </a:p>
                  </a:txBody>
                  <a:tcPr marL="9524" marR="9524" marT="9524" marB="0" anchor="ctr">
                    <a:lnL w="12700" cmpd="sng">
                      <a:noFill/>
                    </a:lnL>
                    <a:lnR w="12700" cmpd="sng">
                      <a:noFill/>
                    </a:lnR>
                    <a:lnT w="12700" cmpd="sng">
                      <a:noFill/>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9848860"/>
                  </a:ext>
                </a:extLst>
              </a:tr>
              <a:tr h="399430">
                <a:tc>
                  <a:txBody>
                    <a:bodyPr/>
                    <a:lstStyle/>
                    <a:p>
                      <a:pPr algn="l" fontAlgn="b"/>
                      <a:r>
                        <a:rPr lang="en-US" sz="1200" b="0" u="none" strike="noStrike">
                          <a:solidFill>
                            <a:schemeClr val="accent2"/>
                          </a:solidFill>
                          <a:effectLst/>
                          <a:latin typeface="Gilroy"/>
                        </a:rPr>
                        <a:t>Total Size (SF)</a:t>
                      </a:r>
                      <a:endParaRPr lang="en-US" sz="1200" b="0" i="0" u="none" strike="noStrike">
                        <a:solidFill>
                          <a:schemeClr val="accent2"/>
                        </a:solidFill>
                        <a:effectLst/>
                        <a:latin typeface="Gilroy"/>
                      </a:endParaRPr>
                    </a:p>
                  </a:txBody>
                  <a:tcPr marL="9524" marR="9524" marT="952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1" i="0" u="none" strike="noStrike">
                          <a:solidFill>
                            <a:schemeClr val="accent1"/>
                          </a:solidFill>
                          <a:effectLst/>
                          <a:latin typeface="Gilroy"/>
                        </a:rPr>
                        <a:t>10.1M</a:t>
                      </a:r>
                    </a:p>
                  </a:txBody>
                  <a:tcPr marL="9524" marR="9524" marT="952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4971309"/>
                  </a:ext>
                </a:extLst>
              </a:tr>
              <a:tr h="399430">
                <a:tc>
                  <a:txBody>
                    <a:bodyPr/>
                    <a:lstStyle/>
                    <a:p>
                      <a:pPr algn="l" fontAlgn="b"/>
                      <a:r>
                        <a:rPr lang="en-US" sz="1200" b="0" i="0" u="none" strike="noStrike">
                          <a:solidFill>
                            <a:schemeClr val="accent2"/>
                          </a:solidFill>
                          <a:effectLst/>
                          <a:latin typeface="Gilroy"/>
                        </a:rPr>
                        <a:t>Total Cost</a:t>
                      </a:r>
                    </a:p>
                  </a:txBody>
                  <a:tcPr marL="9524" marR="9524" marT="952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1" i="0" u="none" strike="noStrike">
                          <a:solidFill>
                            <a:schemeClr val="accent1"/>
                          </a:solidFill>
                          <a:effectLst/>
                          <a:latin typeface="Gilroy"/>
                        </a:rPr>
                        <a:t>$1.01B</a:t>
                      </a:r>
                    </a:p>
                  </a:txBody>
                  <a:tcPr marL="9524" marR="9524" marT="952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5972333"/>
                  </a:ext>
                </a:extLst>
              </a:tr>
              <a:tr h="399430">
                <a:tc>
                  <a:txBody>
                    <a:bodyPr/>
                    <a:lstStyle/>
                    <a:p>
                      <a:pPr algn="l" fontAlgn="b"/>
                      <a:r>
                        <a:rPr lang="en-US" sz="1200" b="0" u="none" strike="noStrike">
                          <a:solidFill>
                            <a:schemeClr val="accent2"/>
                          </a:solidFill>
                          <a:effectLst/>
                          <a:latin typeface="Gilroy"/>
                        </a:rPr>
                        <a:t>Average Cost PSF</a:t>
                      </a:r>
                      <a:endParaRPr lang="en-US" sz="1200" b="0" i="0" u="none" strike="noStrike">
                        <a:solidFill>
                          <a:schemeClr val="accent2"/>
                        </a:solidFill>
                        <a:effectLst/>
                        <a:latin typeface="Gilroy"/>
                      </a:endParaRPr>
                    </a:p>
                  </a:txBody>
                  <a:tcPr marL="9524" marR="9524" marT="952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1" i="0" u="none" strike="noStrike">
                          <a:solidFill>
                            <a:schemeClr val="accent1"/>
                          </a:solidFill>
                          <a:effectLst/>
                          <a:latin typeface="Gilroy"/>
                        </a:rPr>
                        <a:t>$101</a:t>
                      </a:r>
                    </a:p>
                  </a:txBody>
                  <a:tcPr marL="9524" marR="9524" marT="952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1333419"/>
                  </a:ext>
                </a:extLst>
              </a:tr>
              <a:tr h="399430">
                <a:tc>
                  <a:txBody>
                    <a:bodyPr/>
                    <a:lstStyle/>
                    <a:p>
                      <a:pPr algn="l" fontAlgn="b"/>
                      <a:r>
                        <a:rPr lang="en-US" sz="1200" b="0" u="none" strike="noStrike">
                          <a:solidFill>
                            <a:schemeClr val="accent2"/>
                          </a:solidFill>
                          <a:effectLst/>
                          <a:latin typeface="Gilroy"/>
                        </a:rPr>
                        <a:t>Fair Market Value</a:t>
                      </a:r>
                      <a:r>
                        <a:rPr lang="en-US" sz="1200" b="0" u="none" strike="noStrike" baseline="30000">
                          <a:solidFill>
                            <a:schemeClr val="accent2"/>
                          </a:solidFill>
                          <a:effectLst/>
                          <a:latin typeface="Gilroy"/>
                        </a:rPr>
                        <a:t>(2)</a:t>
                      </a:r>
                      <a:endParaRPr lang="en-US" sz="1200" b="0" i="0" u="none" strike="noStrike" baseline="30000">
                        <a:solidFill>
                          <a:schemeClr val="accent2"/>
                        </a:solidFill>
                        <a:effectLst/>
                        <a:latin typeface="Gilroy"/>
                      </a:endParaRPr>
                    </a:p>
                  </a:txBody>
                  <a:tcPr marL="9524" marR="9524" marT="952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1" i="0" u="none" strike="noStrike">
                          <a:solidFill>
                            <a:schemeClr val="accent1"/>
                          </a:solidFill>
                          <a:effectLst/>
                          <a:latin typeface="Gilroy"/>
                        </a:rPr>
                        <a:t>$1.24B</a:t>
                      </a:r>
                    </a:p>
                  </a:txBody>
                  <a:tcPr marL="9524" marR="9524" marT="952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1354"/>
                  </a:ext>
                </a:extLst>
              </a:tr>
              <a:tr h="399430">
                <a:tc>
                  <a:txBody>
                    <a:bodyPr/>
                    <a:lstStyle/>
                    <a:p>
                      <a:pPr algn="l" fontAlgn="b"/>
                      <a:r>
                        <a:rPr lang="en-US" sz="1200" b="0" u="none" strike="noStrike">
                          <a:solidFill>
                            <a:schemeClr val="accent2"/>
                          </a:solidFill>
                          <a:effectLst/>
                          <a:latin typeface="Gilroy"/>
                        </a:rPr>
                        <a:t>Total Occupancy</a:t>
                      </a:r>
                      <a:r>
                        <a:rPr lang="en-US" sz="1200" b="0" u="none" strike="noStrike" baseline="30000">
                          <a:solidFill>
                            <a:schemeClr val="accent2"/>
                          </a:solidFill>
                          <a:effectLst/>
                          <a:latin typeface="Gilroy"/>
                        </a:rPr>
                        <a:t>(3)</a:t>
                      </a:r>
                      <a:endParaRPr lang="en-US" sz="1200" b="0" i="0" u="none" strike="noStrike">
                        <a:solidFill>
                          <a:schemeClr val="accent2"/>
                        </a:solidFill>
                        <a:effectLst/>
                        <a:latin typeface="Gilroy"/>
                      </a:endParaRPr>
                    </a:p>
                  </a:txBody>
                  <a:tcPr marL="9524" marR="9524" marT="952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1" i="0" u="none" strike="noStrike">
                          <a:solidFill>
                            <a:schemeClr val="accent1"/>
                          </a:solidFill>
                          <a:effectLst/>
                          <a:latin typeface="Gilroy"/>
                        </a:rPr>
                        <a:t>87%</a:t>
                      </a:r>
                    </a:p>
                  </a:txBody>
                  <a:tcPr marL="9524" marR="9524" marT="952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2873768"/>
                  </a:ext>
                </a:extLst>
              </a:tr>
              <a:tr h="399430">
                <a:tc>
                  <a:txBody>
                    <a:bodyPr/>
                    <a:lstStyle/>
                    <a:p>
                      <a:pPr algn="l" fontAlgn="b"/>
                      <a:r>
                        <a:rPr lang="en-US" sz="1200" b="0" u="none" strike="noStrike">
                          <a:solidFill>
                            <a:schemeClr val="accent2"/>
                          </a:solidFill>
                          <a:effectLst/>
                          <a:latin typeface="Gilroy"/>
                        </a:rPr>
                        <a:t>Average WALT (Years)</a:t>
                      </a:r>
                      <a:endParaRPr lang="en-US" sz="1200" b="0" i="0" u="none" strike="noStrike">
                        <a:solidFill>
                          <a:schemeClr val="accent2"/>
                        </a:solidFill>
                        <a:effectLst/>
                        <a:latin typeface="Gilroy"/>
                      </a:endParaRPr>
                    </a:p>
                  </a:txBody>
                  <a:tcPr marL="9524" marR="9524" marT="952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1" i="0" u="none" strike="noStrike">
                          <a:solidFill>
                            <a:schemeClr val="accent1"/>
                          </a:solidFill>
                          <a:effectLst/>
                          <a:latin typeface="Gilroy"/>
                        </a:rPr>
                        <a:t>2.9</a:t>
                      </a:r>
                    </a:p>
                  </a:txBody>
                  <a:tcPr marL="9524" marR="9524" marT="952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3043107"/>
                  </a:ext>
                </a:extLst>
              </a:tr>
              <a:tr h="452608">
                <a:tc>
                  <a:txBody>
                    <a:bodyPr/>
                    <a:lstStyle/>
                    <a:p>
                      <a:pPr algn="l" fontAlgn="b"/>
                      <a:r>
                        <a:rPr lang="en-US" sz="1200" b="0" i="0" u="none" strike="noStrike">
                          <a:solidFill>
                            <a:schemeClr val="accent2"/>
                          </a:solidFill>
                          <a:effectLst/>
                          <a:latin typeface="Gilroy"/>
                        </a:rPr>
                        <a:t>Run-Rate YOC</a:t>
                      </a:r>
                      <a:r>
                        <a:rPr lang="en-US" sz="1200" b="0" i="0" u="none" strike="noStrike" kern="1200" spc="0" baseline="30000">
                          <a:solidFill>
                            <a:srgbClr val="33404F"/>
                          </a:solidFill>
                          <a:latin typeface="Gilroy"/>
                        </a:rPr>
                        <a:t>(4)</a:t>
                      </a:r>
                      <a:r>
                        <a:rPr lang="en-US" sz="1200" b="0" i="0" u="none" strike="noStrike">
                          <a:solidFill>
                            <a:schemeClr val="accent2"/>
                          </a:solidFill>
                          <a:effectLst/>
                          <a:latin typeface="Gilroy"/>
                        </a:rPr>
                        <a:t> (excl. Vac) / Untrended YOC</a:t>
                      </a:r>
                    </a:p>
                  </a:txBody>
                  <a:tcPr marL="9524" marR="9524" marT="952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1" i="0" u="none" strike="noStrike">
                          <a:solidFill>
                            <a:schemeClr val="accent1"/>
                          </a:solidFill>
                          <a:effectLst/>
                          <a:latin typeface="Gilroy"/>
                        </a:rPr>
                        <a:t>6.54%/8.36%</a:t>
                      </a:r>
                    </a:p>
                  </a:txBody>
                  <a:tcPr marL="9524" marR="9524" marT="952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2024370"/>
                  </a:ext>
                </a:extLst>
              </a:tr>
              <a:tr h="399430">
                <a:tc>
                  <a:txBody>
                    <a:bodyPr/>
                    <a:lstStyle/>
                    <a:p>
                      <a:pPr algn="l" fontAlgn="b"/>
                      <a:r>
                        <a:rPr lang="en-US" sz="1200" b="0" u="none" strike="noStrike">
                          <a:solidFill>
                            <a:schemeClr val="accent2"/>
                          </a:solidFill>
                          <a:effectLst/>
                          <a:latin typeface="Gilroy"/>
                        </a:rPr>
                        <a:t>Loan-to-Total Cost</a:t>
                      </a:r>
                      <a:r>
                        <a:rPr lang="en-US" sz="1200" b="0" u="none" strike="noStrike" baseline="30000">
                          <a:solidFill>
                            <a:schemeClr val="accent2"/>
                          </a:solidFill>
                          <a:effectLst/>
                          <a:latin typeface="Gilroy"/>
                        </a:rPr>
                        <a:t>(5)</a:t>
                      </a:r>
                      <a:endParaRPr lang="en-US" sz="1200" b="0" i="0" u="none" strike="noStrike" baseline="30000">
                        <a:solidFill>
                          <a:schemeClr val="accent2"/>
                        </a:solidFill>
                        <a:effectLst/>
                        <a:latin typeface="Gilroy"/>
                      </a:endParaRPr>
                    </a:p>
                  </a:txBody>
                  <a:tcPr marL="9524" marR="9524" marT="952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1" i="0" u="none" strike="noStrike">
                          <a:solidFill>
                            <a:schemeClr val="accent1"/>
                          </a:solidFill>
                          <a:effectLst/>
                          <a:latin typeface="Gilroy"/>
                        </a:rPr>
                        <a:t>47.8%</a:t>
                      </a:r>
                    </a:p>
                  </a:txBody>
                  <a:tcPr marL="9524" marR="9524" marT="952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7885713"/>
                  </a:ext>
                </a:extLst>
              </a:tr>
              <a:tr h="399430">
                <a:tc>
                  <a:txBody>
                    <a:bodyPr/>
                    <a:lstStyle/>
                    <a:p>
                      <a:pPr algn="l" fontAlgn="b"/>
                      <a:r>
                        <a:rPr lang="en-US" sz="1200" b="0" i="0" u="none" strike="noStrike">
                          <a:solidFill>
                            <a:schemeClr val="accent2"/>
                          </a:solidFill>
                          <a:effectLst/>
                          <a:latin typeface="Gilroy"/>
                        </a:rPr>
                        <a:t>Loan-to-Value</a:t>
                      </a:r>
                      <a:r>
                        <a:rPr lang="en-US" sz="1200" b="0" u="none" strike="noStrike" baseline="30000">
                          <a:solidFill>
                            <a:schemeClr val="accent2"/>
                          </a:solidFill>
                          <a:effectLst/>
                          <a:latin typeface="Gilroy"/>
                        </a:rPr>
                        <a:t>(5)</a:t>
                      </a:r>
                      <a:endParaRPr lang="en-US" sz="1200" b="0" i="0" u="none" strike="noStrike">
                        <a:solidFill>
                          <a:schemeClr val="accent2"/>
                        </a:solidFill>
                        <a:effectLst/>
                        <a:latin typeface="Gilroy"/>
                      </a:endParaRPr>
                    </a:p>
                  </a:txBody>
                  <a:tcPr marL="9524" marR="9524" marT="9524" marB="0" anchor="ctr">
                    <a:lnL w="12700" cmpd="sng">
                      <a:noFill/>
                    </a:lnL>
                    <a:lnR w="12700" cmpd="sng">
                      <a:noFill/>
                    </a:lnR>
                    <a:lnT w="6350"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r>
                        <a:rPr lang="en-US" sz="1800" b="1" i="0" u="none" strike="noStrike">
                          <a:solidFill>
                            <a:schemeClr val="accent1"/>
                          </a:solidFill>
                          <a:effectLst/>
                          <a:latin typeface="Gilroy"/>
                        </a:rPr>
                        <a:t>39.0%</a:t>
                      </a:r>
                    </a:p>
                  </a:txBody>
                  <a:tcPr marL="9524" marR="9524" marT="9524" marB="0" anchor="ctr">
                    <a:lnL w="12700" cmpd="sng">
                      <a:noFill/>
                    </a:lnL>
                    <a:lnR w="12700" cmpd="sng">
                      <a:noFill/>
                    </a:lnR>
                    <a:lnT w="6350"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47899836"/>
                  </a:ext>
                </a:extLst>
              </a:tr>
            </a:tbl>
          </a:graphicData>
        </a:graphic>
      </p:graphicFrame>
      <p:graphicFrame>
        <p:nvGraphicFramePr>
          <p:cNvPr id="16" name="Table 19">
            <a:extLst>
              <a:ext uri="{FF2B5EF4-FFF2-40B4-BE49-F238E27FC236}">
                <a16:creationId xmlns:a16="http://schemas.microsoft.com/office/drawing/2014/main" id="{DD802D56-4705-103C-7386-AD9D97475101}"/>
              </a:ext>
            </a:extLst>
          </p:cNvPr>
          <p:cNvGraphicFramePr>
            <a:graphicFrameLocks noGrp="1"/>
          </p:cNvGraphicFramePr>
          <p:nvPr>
            <p:extLst>
              <p:ext uri="{D42A27DB-BD31-4B8C-83A1-F6EECF244321}">
                <p14:modId xmlns:p14="http://schemas.microsoft.com/office/powerpoint/2010/main" val="603503254"/>
              </p:ext>
            </p:extLst>
          </p:nvPr>
        </p:nvGraphicFramePr>
        <p:xfrm>
          <a:off x="9716978" y="1778474"/>
          <a:ext cx="2197000" cy="3942052"/>
        </p:xfrm>
        <a:graphic>
          <a:graphicData uri="http://schemas.openxmlformats.org/drawingml/2006/table">
            <a:tbl>
              <a:tblPr firstRow="1" bandRow="1">
                <a:tableStyleId>{5C22544A-7EE6-4342-B048-85BDC9FD1C3A}</a:tableStyleId>
              </a:tblPr>
              <a:tblGrid>
                <a:gridCol w="1282600">
                  <a:extLst>
                    <a:ext uri="{9D8B030D-6E8A-4147-A177-3AD203B41FA5}">
                      <a16:colId xmlns:a16="http://schemas.microsoft.com/office/drawing/2014/main" val="4175511216"/>
                    </a:ext>
                  </a:extLst>
                </a:gridCol>
                <a:gridCol w="914400">
                  <a:extLst>
                    <a:ext uri="{9D8B030D-6E8A-4147-A177-3AD203B41FA5}">
                      <a16:colId xmlns:a16="http://schemas.microsoft.com/office/drawing/2014/main" val="4206224377"/>
                    </a:ext>
                  </a:extLst>
                </a:gridCol>
              </a:tblGrid>
              <a:tr h="301752">
                <a:tc>
                  <a:txBody>
                    <a:bodyPr/>
                    <a:lstStyle/>
                    <a:p>
                      <a:pPr algn="r" fontAlgn="b"/>
                      <a:r>
                        <a:rPr lang="en-US" sz="1100" b="0" i="0" u="none" strike="noStrike">
                          <a:solidFill>
                            <a:schemeClr val="accent3">
                              <a:lumMod val="50000"/>
                            </a:schemeClr>
                          </a:solidFill>
                          <a:effectLst/>
                          <a:latin typeface="Lato" panose="020F0502020204030203" pitchFamily="34" charset="0"/>
                        </a:rPr>
                        <a:t>Columbus</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a:solidFill>
                            <a:schemeClr val="accent3">
                              <a:lumMod val="75000"/>
                            </a:schemeClr>
                          </a:solidFill>
                          <a:latin typeface="Gilroy" panose="00000500000000000000" pitchFamily="50" charset="0"/>
                        </a:rPr>
                        <a:t>0.9%</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7549775"/>
                  </a:ext>
                </a:extLst>
              </a:tr>
              <a:tr h="301752">
                <a:tc>
                  <a:txBody>
                    <a:bodyPr/>
                    <a:lstStyle/>
                    <a:p>
                      <a:pPr algn="r" fontAlgn="b"/>
                      <a:endParaRPr lang="en-US" sz="1100" b="0" i="0" u="none" strike="noStrike">
                        <a:solidFill>
                          <a:schemeClr val="accent3">
                            <a:lumMod val="50000"/>
                          </a:schemeClr>
                        </a:solidFill>
                        <a:effectLst/>
                        <a:highlight>
                          <a:srgbClr val="FFFF00"/>
                        </a:highlight>
                        <a:latin typeface="Lato" panose="020F0502020204030203" pitchFamily="34"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b="1">
                        <a:solidFill>
                          <a:schemeClr val="accent3">
                            <a:lumMod val="75000"/>
                          </a:schemeClr>
                        </a:solidFill>
                        <a:highlight>
                          <a:srgbClr val="FFFF00"/>
                        </a:highlight>
                        <a:latin typeface="Gilroy" panose="00000500000000000000" pitchFamily="50"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68218"/>
                  </a:ext>
                </a:extLst>
              </a:tr>
              <a:tr h="301752">
                <a:tc>
                  <a:txBody>
                    <a:bodyPr/>
                    <a:lstStyle/>
                    <a:p>
                      <a:pPr algn="r" fontAlgn="b"/>
                      <a:r>
                        <a:rPr lang="en-US" sz="1100" b="0" i="0" u="none" strike="noStrike">
                          <a:solidFill>
                            <a:schemeClr val="accent3">
                              <a:lumMod val="50000"/>
                            </a:schemeClr>
                          </a:solidFill>
                          <a:effectLst/>
                          <a:latin typeface="Lato" panose="020F0502020204030203" pitchFamily="34" charset="0"/>
                        </a:rPr>
                        <a:t>Northern NJ</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a:solidFill>
                            <a:schemeClr val="accent3">
                              <a:lumMod val="75000"/>
                            </a:schemeClr>
                          </a:solidFill>
                          <a:latin typeface="Gilroy" panose="00000500000000000000" pitchFamily="50" charset="0"/>
                        </a:rPr>
                        <a:t>17.1%</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9454391"/>
                  </a:ext>
                </a:extLst>
              </a:tr>
              <a:tr h="1229501">
                <a:tc>
                  <a:txBody>
                    <a:bodyPr/>
                    <a:lstStyle/>
                    <a:p>
                      <a:pPr marL="0" algn="r" defTabSz="914400" rtl="0" eaLnBrk="1" fontAlgn="b" latinLnBrk="0" hangingPunct="1"/>
                      <a:endParaRPr lang="en-US" sz="2000" b="1" kern="1200">
                        <a:solidFill>
                          <a:schemeClr val="accent3">
                            <a:lumMod val="75000"/>
                          </a:schemeClr>
                        </a:solidFill>
                        <a:highlight>
                          <a:srgbClr val="FFFF00"/>
                        </a:highlight>
                        <a:latin typeface="Gilroy" panose="00000500000000000000" pitchFamily="50"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100" b="0" i="0" u="none" strike="noStrike" kern="1200">
                        <a:solidFill>
                          <a:schemeClr val="accent3">
                            <a:lumMod val="50000"/>
                          </a:schemeClr>
                        </a:solidFill>
                        <a:effectLst/>
                        <a:highlight>
                          <a:srgbClr val="FFFF00"/>
                        </a:highlight>
                        <a:latin typeface="Lato" panose="020F0502020204030203" pitchFamily="34"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9007244"/>
                  </a:ext>
                </a:extLst>
              </a:tr>
              <a:tr h="407692">
                <a:tc>
                  <a:txBody>
                    <a:bodyPr/>
                    <a:lstStyle/>
                    <a:p>
                      <a:pPr algn="r" fontAlgn="b"/>
                      <a:r>
                        <a:rPr lang="en-US" sz="1100" b="0" i="0" u="none" strike="noStrike">
                          <a:solidFill>
                            <a:schemeClr val="accent3">
                              <a:lumMod val="50000"/>
                            </a:schemeClr>
                          </a:solidFill>
                          <a:effectLst/>
                          <a:latin typeface="Lato" panose="020F0502020204030203" pitchFamily="34" charset="0"/>
                        </a:rPr>
                        <a:t>Atlanta</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a:solidFill>
                            <a:schemeClr val="accent3">
                              <a:lumMod val="75000"/>
                            </a:schemeClr>
                          </a:solidFill>
                          <a:latin typeface="Gilroy" panose="00000500000000000000" pitchFamily="50" charset="0"/>
                        </a:rPr>
                        <a:t>17.4%</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3379315"/>
                  </a:ext>
                </a:extLst>
              </a:tr>
              <a:tr h="982767">
                <a:tc>
                  <a:txBody>
                    <a:bodyPr/>
                    <a:lstStyle/>
                    <a:p>
                      <a:pPr algn="r" fontAlgn="b"/>
                      <a:endParaRPr lang="en-US" sz="1100" b="0" i="0" u="none" strike="noStrike">
                        <a:solidFill>
                          <a:schemeClr val="accent3">
                            <a:lumMod val="50000"/>
                          </a:schemeClr>
                        </a:solidFill>
                        <a:effectLst/>
                        <a:highlight>
                          <a:srgbClr val="FFFF00"/>
                        </a:highlight>
                        <a:latin typeface="Lato" panose="020F0502020204030203" pitchFamily="34"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3600" b="1">
                        <a:solidFill>
                          <a:schemeClr val="bg1"/>
                        </a:solidFill>
                        <a:highlight>
                          <a:srgbClr val="FFFF00"/>
                        </a:highlight>
                        <a:latin typeface="Gilroy" panose="00000500000000000000" pitchFamily="50"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022234"/>
                  </a:ext>
                </a:extLst>
              </a:tr>
              <a:tr h="407692">
                <a:tc>
                  <a:txBody>
                    <a:bodyPr/>
                    <a:lstStyle/>
                    <a:p>
                      <a:pPr algn="r" fontAlgn="b"/>
                      <a:r>
                        <a:rPr lang="en-US" sz="1100" b="0" i="0" u="none" strike="noStrike">
                          <a:solidFill>
                            <a:schemeClr val="accent3">
                              <a:lumMod val="50000"/>
                            </a:schemeClr>
                          </a:solidFill>
                          <a:effectLst/>
                          <a:latin typeface="Lato" panose="020F0502020204030203" pitchFamily="34" charset="0"/>
                        </a:rPr>
                        <a:t>Dallas</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a:solidFill>
                            <a:schemeClr val="accent3">
                              <a:lumMod val="75000"/>
                            </a:schemeClr>
                          </a:solidFill>
                          <a:latin typeface="Gilroy" panose="00000500000000000000" pitchFamily="50" charset="0"/>
                        </a:rPr>
                        <a:t>16.8%</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5798456"/>
                  </a:ext>
                </a:extLst>
              </a:tr>
            </a:tbl>
          </a:graphicData>
        </a:graphic>
      </p:graphicFrame>
      <p:graphicFrame>
        <p:nvGraphicFramePr>
          <p:cNvPr id="17" name="Table 16">
            <a:extLst>
              <a:ext uri="{FF2B5EF4-FFF2-40B4-BE49-F238E27FC236}">
                <a16:creationId xmlns:a16="http://schemas.microsoft.com/office/drawing/2014/main" id="{DF553ABD-16F9-EF9D-FC91-DEB8CB31CFBD}"/>
              </a:ext>
            </a:extLst>
          </p:cNvPr>
          <p:cNvGraphicFramePr>
            <a:graphicFrameLocks noGrp="1"/>
          </p:cNvGraphicFramePr>
          <p:nvPr>
            <p:extLst>
              <p:ext uri="{D42A27DB-BD31-4B8C-83A1-F6EECF244321}">
                <p14:modId xmlns:p14="http://schemas.microsoft.com/office/powerpoint/2010/main" val="3260360208"/>
              </p:ext>
            </p:extLst>
          </p:nvPr>
        </p:nvGraphicFramePr>
        <p:xfrm>
          <a:off x="4805347" y="1599842"/>
          <a:ext cx="1913539" cy="4299826"/>
        </p:xfrm>
        <a:graphic>
          <a:graphicData uri="http://schemas.openxmlformats.org/drawingml/2006/table">
            <a:tbl>
              <a:tblPr firstRow="1" bandRow="1">
                <a:tableStyleId>{5C22544A-7EE6-4342-B048-85BDC9FD1C3A}</a:tableStyleId>
              </a:tblPr>
              <a:tblGrid>
                <a:gridCol w="775185">
                  <a:extLst>
                    <a:ext uri="{9D8B030D-6E8A-4147-A177-3AD203B41FA5}">
                      <a16:colId xmlns:a16="http://schemas.microsoft.com/office/drawing/2014/main" val="4175511216"/>
                    </a:ext>
                  </a:extLst>
                </a:gridCol>
                <a:gridCol w="1138354">
                  <a:extLst>
                    <a:ext uri="{9D8B030D-6E8A-4147-A177-3AD203B41FA5}">
                      <a16:colId xmlns:a16="http://schemas.microsoft.com/office/drawing/2014/main" val="4206224377"/>
                    </a:ext>
                  </a:extLst>
                </a:gridCol>
              </a:tblGrid>
              <a:tr h="301752">
                <a:tc>
                  <a:txBody>
                    <a:bodyPr/>
                    <a:lstStyle/>
                    <a:p>
                      <a:pPr marL="0" algn="r" defTabSz="914400" rtl="0" eaLnBrk="1" fontAlgn="b" latinLnBrk="0" hangingPunct="1"/>
                      <a:r>
                        <a:rPr lang="en-US" sz="2000" b="1" kern="1200">
                          <a:solidFill>
                            <a:schemeClr val="accent3">
                              <a:lumMod val="75000"/>
                            </a:schemeClr>
                          </a:solidFill>
                          <a:latin typeface="Gilroy"/>
                          <a:ea typeface="+mn-ea"/>
                          <a:cs typeface="+mn-cs"/>
                        </a:rPr>
                        <a:t>1.6%</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a:ea typeface="+mn-ea"/>
                          <a:cs typeface="+mn-cs"/>
                        </a:rPr>
                        <a:t>Memphis</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9029932"/>
                  </a:ext>
                </a:extLst>
              </a:tr>
              <a:tr h="301752">
                <a:tc>
                  <a:txBody>
                    <a:bodyPr/>
                    <a:lstStyle/>
                    <a:p>
                      <a:pPr marL="0" algn="r" defTabSz="914400" rtl="0" eaLnBrk="1" fontAlgn="b" latinLnBrk="0" hangingPunct="1"/>
                      <a:r>
                        <a:rPr lang="en-US" sz="2000" b="1" kern="1200">
                          <a:solidFill>
                            <a:schemeClr val="accent3">
                              <a:lumMod val="75000"/>
                            </a:schemeClr>
                          </a:solidFill>
                          <a:latin typeface="Gilroy"/>
                          <a:ea typeface="+mn-ea"/>
                          <a:cs typeface="+mn-cs"/>
                        </a:rPr>
                        <a:t>4.3%</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a:ea typeface="+mn-ea"/>
                          <a:cs typeface="+mn-cs"/>
                        </a:rPr>
                        <a:t>Cincinnati</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3379315"/>
                  </a:ext>
                </a:extLst>
              </a:tr>
              <a:tr h="301752">
                <a:tc>
                  <a:txBody>
                    <a:bodyPr/>
                    <a:lstStyle/>
                    <a:p>
                      <a:pPr marL="0" algn="r" defTabSz="914400" rtl="0" eaLnBrk="1" fontAlgn="b" latinLnBrk="0" hangingPunct="1"/>
                      <a:r>
                        <a:rPr lang="en-US" sz="2000" b="1" kern="1200">
                          <a:solidFill>
                            <a:schemeClr val="accent3">
                              <a:lumMod val="75000"/>
                            </a:schemeClr>
                          </a:solidFill>
                          <a:latin typeface="Gilroy"/>
                          <a:ea typeface="+mn-ea"/>
                          <a:cs typeface="+mn-cs"/>
                        </a:rPr>
                        <a:t>1.4%</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a:ea typeface="+mn-ea"/>
                          <a:cs typeface="+mn-cs"/>
                        </a:rPr>
                        <a:t>Tampa</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5798456"/>
                  </a:ext>
                </a:extLst>
              </a:tr>
              <a:tr h="301752">
                <a:tc>
                  <a:txBody>
                    <a:bodyPr/>
                    <a:lstStyle/>
                    <a:p>
                      <a:pPr marL="0" algn="r" defTabSz="914400" rtl="0" eaLnBrk="1" fontAlgn="b" latinLnBrk="0" hangingPunct="1"/>
                      <a:r>
                        <a:rPr lang="en-US" sz="2000" b="1" kern="1200">
                          <a:solidFill>
                            <a:schemeClr val="accent3">
                              <a:lumMod val="75000"/>
                            </a:schemeClr>
                          </a:solidFill>
                          <a:latin typeface="Gilroy"/>
                          <a:ea typeface="+mn-ea"/>
                          <a:cs typeface="+mn-cs"/>
                        </a:rPr>
                        <a:t>2.0%</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a:ea typeface="+mn-ea"/>
                          <a:cs typeface="+mn-cs"/>
                        </a:rPr>
                        <a:t>Jacksonville</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2625893"/>
                  </a:ext>
                </a:extLst>
              </a:tr>
              <a:tr h="301752">
                <a:tc>
                  <a:txBody>
                    <a:bodyPr/>
                    <a:lstStyle/>
                    <a:p>
                      <a:pPr marL="0" algn="r" defTabSz="914400" rtl="0" eaLnBrk="1" fontAlgn="b" latinLnBrk="0" hangingPunct="1"/>
                      <a:r>
                        <a:rPr lang="en-US" sz="2000" b="1" kern="1200">
                          <a:solidFill>
                            <a:schemeClr val="accent3">
                              <a:lumMod val="75000"/>
                            </a:schemeClr>
                          </a:solidFill>
                          <a:latin typeface="Gilroy"/>
                          <a:ea typeface="+mn-ea"/>
                          <a:cs typeface="+mn-cs"/>
                        </a:rPr>
                        <a:t>2.8%</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a:ea typeface="+mn-ea"/>
                          <a:cs typeface="+mn-cs"/>
                        </a:rPr>
                        <a:t>San Antonio</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7590522"/>
                  </a:ext>
                </a:extLst>
              </a:tr>
              <a:tr h="379606">
                <a:tc>
                  <a:txBody>
                    <a:bodyPr/>
                    <a:lstStyle/>
                    <a:p>
                      <a:pPr marL="0" algn="r" defTabSz="914400" rtl="0" eaLnBrk="1" fontAlgn="b" latinLnBrk="0" hangingPunct="1"/>
                      <a:endParaRPr lang="en-US" sz="2000" b="1" kern="1200">
                        <a:solidFill>
                          <a:schemeClr val="accent3">
                            <a:lumMod val="75000"/>
                          </a:schemeClr>
                        </a:solidFill>
                        <a:highlight>
                          <a:srgbClr val="FFFF00"/>
                        </a:highlight>
                        <a:latin typeface="Gilroy" panose="00000500000000000000" pitchFamily="50"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100" b="0" i="0" u="none" strike="noStrike" kern="1200">
                        <a:solidFill>
                          <a:schemeClr val="accent3">
                            <a:lumMod val="50000"/>
                          </a:schemeClr>
                        </a:solidFill>
                        <a:effectLst/>
                        <a:highlight>
                          <a:srgbClr val="FFFF00"/>
                        </a:highlight>
                        <a:latin typeface="Lato" panose="020F0502020204030203" pitchFamily="34"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6718271"/>
                  </a:ext>
                </a:extLst>
              </a:tr>
              <a:tr h="379606">
                <a:tc>
                  <a:txBody>
                    <a:bodyPr/>
                    <a:lstStyle/>
                    <a:p>
                      <a:pPr marL="0" algn="r" defTabSz="914400" rtl="0" eaLnBrk="1" fontAlgn="b" latinLnBrk="0" hangingPunct="1"/>
                      <a:r>
                        <a:rPr lang="en-US" sz="2000" b="1" kern="1200">
                          <a:solidFill>
                            <a:schemeClr val="accent3">
                              <a:lumMod val="75000"/>
                            </a:schemeClr>
                          </a:solidFill>
                          <a:latin typeface="Gilroy"/>
                          <a:ea typeface="+mn-ea"/>
                          <a:cs typeface="+mn-cs"/>
                        </a:rPr>
                        <a:t>17.2%</a:t>
                      </a:r>
                      <a:endParaRPr lang="en-US" sz="2000" b="1" kern="1200">
                        <a:solidFill>
                          <a:schemeClr val="accent3">
                            <a:lumMod val="75000"/>
                          </a:schemeClr>
                        </a:solidFill>
                        <a:latin typeface="Gilroy" panose="00000500000000000000" pitchFamily="50"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kern="1200">
                          <a:solidFill>
                            <a:schemeClr val="accent3">
                              <a:lumMod val="50000"/>
                            </a:schemeClr>
                          </a:solidFill>
                          <a:effectLst/>
                          <a:latin typeface="Lato"/>
                          <a:ea typeface="+mn-ea"/>
                          <a:cs typeface="+mn-cs"/>
                        </a:rPr>
                        <a:t>Chicago</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394828"/>
                  </a:ext>
                </a:extLst>
              </a:tr>
              <a:tr h="535286">
                <a:tc>
                  <a:txBody>
                    <a:bodyPr/>
                    <a:lstStyle/>
                    <a:p>
                      <a:pPr marL="0" algn="r" defTabSz="914400" rtl="0" eaLnBrk="1" fontAlgn="b" latinLnBrk="0" hangingPunct="1"/>
                      <a:endParaRPr lang="en-US" sz="2800" b="1" kern="1200">
                        <a:solidFill>
                          <a:schemeClr val="bg1"/>
                        </a:solidFill>
                        <a:highlight>
                          <a:srgbClr val="FFFF00"/>
                        </a:highlight>
                        <a:latin typeface="Gilroy"/>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100" b="0" i="0" u="none" strike="noStrike" kern="1200">
                        <a:solidFill>
                          <a:schemeClr val="accent3">
                            <a:lumMod val="50000"/>
                          </a:schemeClr>
                        </a:solidFill>
                        <a:effectLst/>
                        <a:highlight>
                          <a:srgbClr val="FFFF00"/>
                        </a:highlight>
                        <a:latin typeface="Lato" panose="020F0502020204030203" pitchFamily="34"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2059915"/>
                  </a:ext>
                </a:extLst>
              </a:tr>
              <a:tr h="1481328">
                <a:tc>
                  <a:txBody>
                    <a:bodyPr/>
                    <a:lstStyle/>
                    <a:p>
                      <a:pPr marL="0" algn="r" defTabSz="914400" rtl="0" eaLnBrk="1" fontAlgn="b" latinLnBrk="0" hangingPunct="1"/>
                      <a:r>
                        <a:rPr lang="en-US" sz="2000" b="1" kern="1200">
                          <a:solidFill>
                            <a:schemeClr val="accent3">
                              <a:lumMod val="75000"/>
                            </a:schemeClr>
                          </a:solidFill>
                          <a:latin typeface="Gilroy"/>
                          <a:ea typeface="+mn-ea"/>
                          <a:cs typeface="+mn-cs"/>
                        </a:rPr>
                        <a:t>18.5%</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none" strike="noStrike" kern="1200">
                          <a:solidFill>
                            <a:schemeClr val="accent3">
                              <a:lumMod val="50000"/>
                            </a:schemeClr>
                          </a:solidFill>
                          <a:effectLst/>
                          <a:latin typeface="Lato"/>
                          <a:ea typeface="+mn-ea"/>
                          <a:cs typeface="+mn-cs"/>
                        </a:rPr>
                        <a:t>Philadelphia</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4417930"/>
                  </a:ext>
                </a:extLst>
              </a:tr>
            </a:tbl>
          </a:graphicData>
        </a:graphic>
      </p:graphicFrame>
      <p:sp>
        <p:nvSpPr>
          <p:cNvPr id="18" name="TextBox 17">
            <a:extLst>
              <a:ext uri="{FF2B5EF4-FFF2-40B4-BE49-F238E27FC236}">
                <a16:creationId xmlns:a16="http://schemas.microsoft.com/office/drawing/2014/main" id="{A256E4CC-DF89-BFB3-BCEC-1A85952328CB}"/>
              </a:ext>
            </a:extLst>
          </p:cNvPr>
          <p:cNvSpPr txBox="1"/>
          <p:nvPr/>
        </p:nvSpPr>
        <p:spPr>
          <a:xfrm>
            <a:off x="6951618" y="1318650"/>
            <a:ext cx="2868541" cy="307777"/>
          </a:xfrm>
          <a:prstGeom prst="rect">
            <a:avLst/>
          </a:prstGeom>
          <a:noFill/>
        </p:spPr>
        <p:txBody>
          <a:bodyPr wrap="none" rtlCol="0">
            <a:spAutoFit/>
          </a:bodyPr>
          <a:lstStyle/>
          <a:p>
            <a:pPr algn="ctr"/>
            <a:r>
              <a:rPr lang="en-US" sz="1400" b="1">
                <a:solidFill>
                  <a:schemeClr val="tx1">
                    <a:lumMod val="65000"/>
                    <a:lumOff val="35000"/>
                  </a:schemeClr>
                </a:solidFill>
                <a:latin typeface="Gilroy" panose="00000500000000000000" pitchFamily="50" charset="0"/>
              </a:rPr>
              <a:t>Market Allocation by Purchase Price</a:t>
            </a:r>
          </a:p>
        </p:txBody>
      </p:sp>
      <p:sp>
        <p:nvSpPr>
          <p:cNvPr id="19" name="Oval 18">
            <a:extLst>
              <a:ext uri="{FF2B5EF4-FFF2-40B4-BE49-F238E27FC236}">
                <a16:creationId xmlns:a16="http://schemas.microsoft.com/office/drawing/2014/main" id="{7613666A-40F4-16E5-499A-A1CDD5625159}"/>
              </a:ext>
            </a:extLst>
          </p:cNvPr>
          <p:cNvSpPr/>
          <p:nvPr/>
        </p:nvSpPr>
        <p:spPr>
          <a:xfrm>
            <a:off x="6350725" y="2386949"/>
            <a:ext cx="3856964" cy="385696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solidFill>
                <a:prstClr val="white"/>
              </a:solidFill>
              <a:latin typeface="Calibri" panose="020F0502020204030204"/>
            </a:endParaRPr>
          </a:p>
        </p:txBody>
      </p:sp>
      <p:sp>
        <p:nvSpPr>
          <p:cNvPr id="20" name="TextBox 19">
            <a:extLst>
              <a:ext uri="{FF2B5EF4-FFF2-40B4-BE49-F238E27FC236}">
                <a16:creationId xmlns:a16="http://schemas.microsoft.com/office/drawing/2014/main" id="{68ADB6B2-91E6-9081-7F05-A712E3E96B6D}"/>
              </a:ext>
            </a:extLst>
          </p:cNvPr>
          <p:cNvSpPr txBox="1"/>
          <p:nvPr/>
        </p:nvSpPr>
        <p:spPr>
          <a:xfrm rot="2095196">
            <a:off x="8509722" y="2850286"/>
            <a:ext cx="1301470" cy="369303"/>
          </a:xfrm>
          <a:prstGeom prst="rect">
            <a:avLst/>
          </a:prstGeom>
          <a:noFill/>
        </p:spPr>
        <p:txBody>
          <a:bodyPr wrap="square" rtlCol="0">
            <a:prstTxWarp prst="textArchUp">
              <a:avLst>
                <a:gd name="adj" fmla="val 10530013"/>
              </a:avLst>
            </a:prstTxWarp>
            <a:spAutoFit/>
          </a:bodyPr>
          <a:lstStyle/>
          <a:p>
            <a:pPr algn="ctr"/>
            <a:r>
              <a:rPr lang="en-US" sz="1200">
                <a:solidFill>
                  <a:srgbClr val="33404F"/>
                </a:solidFill>
                <a:latin typeface="Lato" panose="020F0502020204030203" pitchFamily="34" charset="0"/>
              </a:rPr>
              <a:t>Gateway Markets</a:t>
            </a:r>
          </a:p>
        </p:txBody>
      </p:sp>
      <p:sp>
        <p:nvSpPr>
          <p:cNvPr id="21" name="TextBox 20">
            <a:extLst>
              <a:ext uri="{FF2B5EF4-FFF2-40B4-BE49-F238E27FC236}">
                <a16:creationId xmlns:a16="http://schemas.microsoft.com/office/drawing/2014/main" id="{07C1F46A-3E30-CE2F-5D62-B80F33EF440D}"/>
              </a:ext>
            </a:extLst>
          </p:cNvPr>
          <p:cNvSpPr txBox="1"/>
          <p:nvPr/>
        </p:nvSpPr>
        <p:spPr>
          <a:xfrm rot="18536309">
            <a:off x="8717100" y="5135628"/>
            <a:ext cx="1548111" cy="369303"/>
          </a:xfrm>
          <a:prstGeom prst="rect">
            <a:avLst/>
          </a:prstGeom>
          <a:noFill/>
        </p:spPr>
        <p:txBody>
          <a:bodyPr wrap="square" rtlCol="0">
            <a:prstTxWarp prst="textArchDown">
              <a:avLst/>
            </a:prstTxWarp>
            <a:spAutoFit/>
          </a:bodyPr>
          <a:lstStyle/>
          <a:p>
            <a:pPr algn="ctr"/>
            <a:r>
              <a:rPr lang="en-US" sz="1200">
                <a:solidFill>
                  <a:srgbClr val="33404F"/>
                </a:solidFill>
                <a:latin typeface="Lato" panose="020F0502020204030203" pitchFamily="34" charset="0"/>
              </a:rPr>
              <a:t>Primary Growth Markets</a:t>
            </a:r>
          </a:p>
        </p:txBody>
      </p:sp>
      <p:cxnSp>
        <p:nvCxnSpPr>
          <p:cNvPr id="22" name="Straight Connector 21">
            <a:extLst>
              <a:ext uri="{FF2B5EF4-FFF2-40B4-BE49-F238E27FC236}">
                <a16:creationId xmlns:a16="http://schemas.microsoft.com/office/drawing/2014/main" id="{CF4EDAFE-9A20-DB54-9A30-20035FE8F032}"/>
              </a:ext>
            </a:extLst>
          </p:cNvPr>
          <p:cNvCxnSpPr>
            <a:cxnSpLocks/>
          </p:cNvCxnSpPr>
          <p:nvPr/>
        </p:nvCxnSpPr>
        <p:spPr>
          <a:xfrm>
            <a:off x="9879639" y="5613908"/>
            <a:ext cx="1124712"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6F888F1-0DE8-F7A3-2863-6275190E371C}"/>
              </a:ext>
            </a:extLst>
          </p:cNvPr>
          <p:cNvCxnSpPr>
            <a:cxnSpLocks/>
          </p:cNvCxnSpPr>
          <p:nvPr/>
        </p:nvCxnSpPr>
        <p:spPr>
          <a:xfrm>
            <a:off x="9753474" y="5560548"/>
            <a:ext cx="126164" cy="5579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D22D3DC-0F45-D8E8-192F-A29CE6A1A1C9}"/>
              </a:ext>
            </a:extLst>
          </p:cNvPr>
          <p:cNvSpPr txBox="1"/>
          <p:nvPr/>
        </p:nvSpPr>
        <p:spPr>
          <a:xfrm rot="21090340">
            <a:off x="7512550" y="2620510"/>
            <a:ext cx="1060107" cy="369303"/>
          </a:xfrm>
          <a:prstGeom prst="rect">
            <a:avLst/>
          </a:prstGeom>
          <a:noFill/>
        </p:spPr>
        <p:txBody>
          <a:bodyPr wrap="square" rtlCol="0">
            <a:prstTxWarp prst="textArchUp">
              <a:avLst>
                <a:gd name="adj" fmla="val 10530013"/>
              </a:avLst>
            </a:prstTxWarp>
            <a:spAutoFit/>
          </a:bodyPr>
          <a:lstStyle/>
          <a:p>
            <a:pPr algn="ctr"/>
            <a:r>
              <a:rPr lang="en-US" sz="720">
                <a:solidFill>
                  <a:srgbClr val="33404F"/>
                </a:solidFill>
                <a:latin typeface="Lato" panose="020F0502020204030203" pitchFamily="34" charset="0"/>
              </a:rPr>
              <a:t>Secondary Value</a:t>
            </a:r>
          </a:p>
          <a:p>
            <a:pPr algn="ctr"/>
            <a:r>
              <a:rPr lang="en-US" sz="720">
                <a:solidFill>
                  <a:srgbClr val="33404F"/>
                </a:solidFill>
                <a:latin typeface="Lato" panose="020F0502020204030203" pitchFamily="34" charset="0"/>
              </a:rPr>
              <a:t>Markets</a:t>
            </a:r>
          </a:p>
        </p:txBody>
      </p:sp>
      <p:cxnSp>
        <p:nvCxnSpPr>
          <p:cNvPr id="30" name="Straight Connector 29">
            <a:extLst>
              <a:ext uri="{FF2B5EF4-FFF2-40B4-BE49-F238E27FC236}">
                <a16:creationId xmlns:a16="http://schemas.microsoft.com/office/drawing/2014/main" id="{C0F8E77B-F1B6-E9F1-752F-0C39F41D5C0E}"/>
              </a:ext>
            </a:extLst>
          </p:cNvPr>
          <p:cNvCxnSpPr>
            <a:cxnSpLocks/>
          </p:cNvCxnSpPr>
          <p:nvPr/>
        </p:nvCxnSpPr>
        <p:spPr>
          <a:xfrm>
            <a:off x="8226877" y="2038221"/>
            <a:ext cx="2770632"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C056B3C-C979-0AA9-9320-9747569E3C10}"/>
              </a:ext>
            </a:extLst>
          </p:cNvPr>
          <p:cNvCxnSpPr>
            <a:cxnSpLocks/>
          </p:cNvCxnSpPr>
          <p:nvPr/>
        </p:nvCxnSpPr>
        <p:spPr>
          <a:xfrm>
            <a:off x="5582353" y="1855317"/>
            <a:ext cx="243472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F3E17D6-D0C3-824E-67C7-528205399BEC}"/>
              </a:ext>
            </a:extLst>
          </p:cNvPr>
          <p:cNvCxnSpPr>
            <a:cxnSpLocks/>
          </p:cNvCxnSpPr>
          <p:nvPr/>
        </p:nvCxnSpPr>
        <p:spPr>
          <a:xfrm>
            <a:off x="5582353" y="2158823"/>
            <a:ext cx="200612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68CABC1-B09A-DE95-AC6B-EFFBFE62B725}"/>
              </a:ext>
            </a:extLst>
          </p:cNvPr>
          <p:cNvCxnSpPr>
            <a:cxnSpLocks/>
          </p:cNvCxnSpPr>
          <p:nvPr/>
        </p:nvCxnSpPr>
        <p:spPr>
          <a:xfrm flipV="1">
            <a:off x="8226877" y="2038221"/>
            <a:ext cx="0" cy="34872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662D6B4-7527-1DFE-E073-5306903A7977}"/>
              </a:ext>
            </a:extLst>
          </p:cNvPr>
          <p:cNvCxnSpPr>
            <a:cxnSpLocks/>
          </p:cNvCxnSpPr>
          <p:nvPr/>
        </p:nvCxnSpPr>
        <p:spPr>
          <a:xfrm flipV="1">
            <a:off x="8017078" y="1855317"/>
            <a:ext cx="0" cy="53963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71BD2B-0EA1-9DAF-D1D9-F4324F491715}"/>
              </a:ext>
            </a:extLst>
          </p:cNvPr>
          <p:cNvCxnSpPr>
            <a:cxnSpLocks/>
          </p:cNvCxnSpPr>
          <p:nvPr/>
        </p:nvCxnSpPr>
        <p:spPr>
          <a:xfrm>
            <a:off x="7064418" y="2467228"/>
            <a:ext cx="336482" cy="12572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F32B456-8F5F-F9F8-F1EF-05F3D47DD2E9}"/>
              </a:ext>
            </a:extLst>
          </p:cNvPr>
          <p:cNvSpPr txBox="1"/>
          <p:nvPr/>
        </p:nvSpPr>
        <p:spPr>
          <a:xfrm rot="3772308">
            <a:off x="6106980" y="4847514"/>
            <a:ext cx="1466152" cy="369303"/>
          </a:xfrm>
          <a:prstGeom prst="rect">
            <a:avLst/>
          </a:prstGeom>
          <a:noFill/>
        </p:spPr>
        <p:txBody>
          <a:bodyPr wrap="square" rtlCol="0">
            <a:prstTxWarp prst="textArchDown">
              <a:avLst/>
            </a:prstTxWarp>
            <a:spAutoFit/>
          </a:bodyPr>
          <a:lstStyle/>
          <a:p>
            <a:pPr algn="ctr"/>
            <a:r>
              <a:rPr lang="en-US" sz="1200">
                <a:solidFill>
                  <a:srgbClr val="33404F"/>
                </a:solidFill>
                <a:latin typeface="Lato" panose="020F0502020204030203" pitchFamily="34" charset="0"/>
              </a:rPr>
              <a:t>Primary Value Markets</a:t>
            </a:r>
          </a:p>
        </p:txBody>
      </p:sp>
      <p:cxnSp>
        <p:nvCxnSpPr>
          <p:cNvPr id="48" name="Straight Connector 47">
            <a:extLst>
              <a:ext uri="{FF2B5EF4-FFF2-40B4-BE49-F238E27FC236}">
                <a16:creationId xmlns:a16="http://schemas.microsoft.com/office/drawing/2014/main" id="{ABAAB309-9448-23A2-A36F-75A4AC96645D}"/>
              </a:ext>
            </a:extLst>
          </p:cNvPr>
          <p:cNvCxnSpPr>
            <a:cxnSpLocks/>
          </p:cNvCxnSpPr>
          <p:nvPr/>
        </p:nvCxnSpPr>
        <p:spPr>
          <a:xfrm>
            <a:off x="5582352" y="5309108"/>
            <a:ext cx="104164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A9F3972-C6E2-0CD8-1693-83F4FCB8AE65}"/>
              </a:ext>
            </a:extLst>
          </p:cNvPr>
          <p:cNvSpPr txBox="1"/>
          <p:nvPr/>
        </p:nvSpPr>
        <p:spPr>
          <a:xfrm rot="19420314">
            <a:off x="6880379" y="2866301"/>
            <a:ext cx="1060107" cy="369303"/>
          </a:xfrm>
          <a:prstGeom prst="rect">
            <a:avLst/>
          </a:prstGeom>
          <a:noFill/>
        </p:spPr>
        <p:txBody>
          <a:bodyPr wrap="square" rtlCol="0">
            <a:prstTxWarp prst="textArchUp">
              <a:avLst>
                <a:gd name="adj" fmla="val 10530013"/>
              </a:avLst>
            </a:prstTxWarp>
            <a:spAutoFit/>
          </a:bodyPr>
          <a:lstStyle/>
          <a:p>
            <a:pPr algn="ctr"/>
            <a:r>
              <a:rPr lang="en-US" sz="720">
                <a:solidFill>
                  <a:srgbClr val="33404F"/>
                </a:solidFill>
                <a:latin typeface="Lato" panose="020F0502020204030203" pitchFamily="34" charset="0"/>
              </a:rPr>
              <a:t>Secondary Growth</a:t>
            </a:r>
          </a:p>
          <a:p>
            <a:pPr algn="ctr"/>
            <a:r>
              <a:rPr lang="en-US" sz="720">
                <a:solidFill>
                  <a:srgbClr val="33404F"/>
                </a:solidFill>
                <a:latin typeface="Lato" panose="020F0502020204030203" pitchFamily="34" charset="0"/>
              </a:rPr>
              <a:t>Markets</a:t>
            </a:r>
          </a:p>
        </p:txBody>
      </p:sp>
      <p:cxnSp>
        <p:nvCxnSpPr>
          <p:cNvPr id="54" name="Straight Connector 53">
            <a:extLst>
              <a:ext uri="{FF2B5EF4-FFF2-40B4-BE49-F238E27FC236}">
                <a16:creationId xmlns:a16="http://schemas.microsoft.com/office/drawing/2014/main" id="{DDDC2AD7-2547-0B96-09B5-BCB58CAD17E2}"/>
              </a:ext>
            </a:extLst>
          </p:cNvPr>
          <p:cNvCxnSpPr>
            <a:cxnSpLocks/>
          </p:cNvCxnSpPr>
          <p:nvPr/>
        </p:nvCxnSpPr>
        <p:spPr>
          <a:xfrm>
            <a:off x="9457278" y="2647326"/>
            <a:ext cx="154533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B43CCF9-3170-8254-8F96-1342428AD7A6}"/>
              </a:ext>
            </a:extLst>
          </p:cNvPr>
          <p:cNvCxnSpPr>
            <a:cxnSpLocks/>
          </p:cNvCxnSpPr>
          <p:nvPr/>
        </p:nvCxnSpPr>
        <p:spPr>
          <a:xfrm flipV="1">
            <a:off x="9394785" y="2647326"/>
            <a:ext cx="62492" cy="8557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4340B37-3151-1365-46E6-958AFC1FB803}"/>
              </a:ext>
            </a:extLst>
          </p:cNvPr>
          <p:cNvCxnSpPr>
            <a:cxnSpLocks/>
          </p:cNvCxnSpPr>
          <p:nvPr/>
        </p:nvCxnSpPr>
        <p:spPr>
          <a:xfrm>
            <a:off x="10207689" y="4237736"/>
            <a:ext cx="78638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1273B9F-B4C9-62C1-2909-1FD31274F6B3}"/>
              </a:ext>
            </a:extLst>
          </p:cNvPr>
          <p:cNvCxnSpPr>
            <a:cxnSpLocks/>
          </p:cNvCxnSpPr>
          <p:nvPr/>
        </p:nvCxnSpPr>
        <p:spPr>
          <a:xfrm flipV="1">
            <a:off x="7588472" y="2158823"/>
            <a:ext cx="0" cy="34721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D0AA365-9E4C-9997-0843-A8CB4699314B}"/>
              </a:ext>
            </a:extLst>
          </p:cNvPr>
          <p:cNvCxnSpPr>
            <a:cxnSpLocks/>
          </p:cNvCxnSpPr>
          <p:nvPr/>
        </p:nvCxnSpPr>
        <p:spPr>
          <a:xfrm>
            <a:off x="5582352" y="2467228"/>
            <a:ext cx="148206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2F52CE-C616-74FC-FEF6-335B589DF6B7}"/>
              </a:ext>
            </a:extLst>
          </p:cNvPr>
          <p:cNvCxnSpPr>
            <a:cxnSpLocks/>
          </p:cNvCxnSpPr>
          <p:nvPr/>
        </p:nvCxnSpPr>
        <p:spPr>
          <a:xfrm>
            <a:off x="5582352" y="2777267"/>
            <a:ext cx="141890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B419C3-9D77-F979-82A6-46C422105D72}"/>
              </a:ext>
            </a:extLst>
          </p:cNvPr>
          <p:cNvCxnSpPr>
            <a:cxnSpLocks/>
          </p:cNvCxnSpPr>
          <p:nvPr/>
        </p:nvCxnSpPr>
        <p:spPr>
          <a:xfrm flipV="1">
            <a:off x="7000381" y="2777267"/>
            <a:ext cx="110032" cy="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91E29D7-3CA5-3114-A58E-7C4838603E53}"/>
              </a:ext>
            </a:extLst>
          </p:cNvPr>
          <p:cNvCxnSpPr>
            <a:cxnSpLocks/>
          </p:cNvCxnSpPr>
          <p:nvPr/>
        </p:nvCxnSpPr>
        <p:spPr>
          <a:xfrm>
            <a:off x="5582352" y="3068732"/>
            <a:ext cx="117458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E6425F8-8862-A1AB-41FC-587CC531EACD}"/>
              </a:ext>
            </a:extLst>
          </p:cNvPr>
          <p:cNvCxnSpPr>
            <a:cxnSpLocks/>
            <a:endCxn id="19" idx="1"/>
          </p:cNvCxnSpPr>
          <p:nvPr/>
        </p:nvCxnSpPr>
        <p:spPr>
          <a:xfrm flipV="1">
            <a:off x="6753946" y="2951788"/>
            <a:ext cx="161618" cy="12021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0F550D7-7AD5-9B1D-2E3B-29B2DCFB6452}"/>
              </a:ext>
            </a:extLst>
          </p:cNvPr>
          <p:cNvCxnSpPr>
            <a:cxnSpLocks/>
          </p:cNvCxnSpPr>
          <p:nvPr/>
        </p:nvCxnSpPr>
        <p:spPr>
          <a:xfrm>
            <a:off x="5582352" y="3795183"/>
            <a:ext cx="83132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8C7B770-88A4-D548-B649-691AEDEAB602}"/>
              </a:ext>
            </a:extLst>
          </p:cNvPr>
          <p:cNvSpPr txBox="1"/>
          <p:nvPr/>
        </p:nvSpPr>
        <p:spPr>
          <a:xfrm>
            <a:off x="115051" y="6063688"/>
            <a:ext cx="11739261" cy="707886"/>
          </a:xfrm>
          <a:prstGeom prst="rect">
            <a:avLst/>
          </a:prstGeom>
          <a:noFill/>
        </p:spPr>
        <p:txBody>
          <a:bodyPr wrap="square">
            <a:spAutoFit/>
          </a:bodyPr>
          <a:lstStyle/>
          <a:p>
            <a:pPr marL="228600" indent="-228600" algn="just">
              <a:buAutoNum type="arabicParenBoth"/>
            </a:pPr>
            <a:r>
              <a:rPr lang="en-US" sz="800" i="1">
                <a:solidFill>
                  <a:schemeClr val="accent3">
                    <a:lumMod val="50000"/>
                  </a:schemeClr>
                </a:solidFill>
                <a:latin typeface="Aptos" panose="020B0004020202020204" pitchFamily="34" charset="0"/>
                <a:ea typeface="Lato"/>
                <a:cs typeface="Lato"/>
              </a:rPr>
              <a:t>Metrics exclude property dispositions through 6/30/25.</a:t>
            </a:r>
          </a:p>
          <a:p>
            <a:pPr marL="228600" indent="-228600" algn="just">
              <a:buAutoNum type="arabicParenBoth"/>
            </a:pPr>
            <a:r>
              <a:rPr lang="en-US" sz="800" i="1">
                <a:solidFill>
                  <a:schemeClr val="accent3">
                    <a:lumMod val="50000"/>
                  </a:schemeClr>
                </a:solidFill>
                <a:latin typeface="Aptos" panose="020B0004020202020204" pitchFamily="34" charset="0"/>
                <a:ea typeface="Lato"/>
                <a:cs typeface="Lato"/>
              </a:rPr>
              <a:t>According to quarterly valuations (still open for Q2 appraisal adjustment).</a:t>
            </a:r>
          </a:p>
          <a:p>
            <a:pPr marL="228600" indent="-228600" algn="just">
              <a:buAutoNum type="arabicParenBoth"/>
            </a:pPr>
            <a:r>
              <a:rPr lang="en-US" sz="800" i="1">
                <a:solidFill>
                  <a:schemeClr val="accent3">
                    <a:lumMod val="50000"/>
                  </a:schemeClr>
                </a:solidFill>
                <a:latin typeface="Aptos" panose="020B0004020202020204" pitchFamily="34" charset="0"/>
                <a:ea typeface="Lato"/>
                <a:cs typeface="Lato"/>
              </a:rPr>
              <a:t>Represents physical occupancy based on SF occupied at end of quarter (and does not consider tenants with free rent/concessions as vacant). Adjusted for tenants who are in spaces but not currently paying. As of June 30, 2025.</a:t>
            </a:r>
          </a:p>
          <a:p>
            <a:pPr marL="228600" indent="-228600" algn="just">
              <a:buAutoNum type="arabicParenBoth"/>
            </a:pPr>
            <a:r>
              <a:rPr lang="en-US" sz="800" i="1">
                <a:solidFill>
                  <a:schemeClr val="accent3">
                    <a:lumMod val="50000"/>
                  </a:schemeClr>
                </a:solidFill>
                <a:latin typeface="Aptos" panose="020B0004020202020204" pitchFamily="34" charset="0"/>
                <a:ea typeface="Lato"/>
                <a:cs typeface="Lato"/>
              </a:rPr>
              <a:t>Represents Yield on Cost based on all signed leases as of 6/30/25, adjusting out one-time accounts and concessions and excluding properties with occupancy &lt;80%.</a:t>
            </a:r>
          </a:p>
          <a:p>
            <a:pPr marL="228600" indent="-228600" algn="just">
              <a:buAutoNum type="arabicParenBoth"/>
            </a:pPr>
            <a:r>
              <a:rPr lang="en-US" sz="800" i="1">
                <a:solidFill>
                  <a:schemeClr val="accent3">
                    <a:lumMod val="50000"/>
                  </a:schemeClr>
                </a:solidFill>
                <a:latin typeface="Aptos" panose="020B0004020202020204" pitchFamily="34" charset="0"/>
                <a:ea typeface="Lato"/>
                <a:cs typeface="Lato"/>
              </a:rPr>
              <a:t>Loan-to-total cost and value do not include the impact of the subline balance. As of June 30, 2025.</a:t>
            </a:r>
          </a:p>
        </p:txBody>
      </p:sp>
    </p:spTree>
    <p:extLst>
      <p:ext uri="{BB962C8B-B14F-4D97-AF65-F5344CB8AC3E}">
        <p14:creationId xmlns:p14="http://schemas.microsoft.com/office/powerpoint/2010/main" val="756362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C25AC-B1F0-5C9E-B776-28D30C95DDF8}"/>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F4A745D-9AFE-65EE-3A49-8B977DCC5B5E}"/>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434A06A-E56D-8B17-0414-1CB7FE0D9A0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A548D2C-F355-5DEF-7F1D-C3033D7D6D1E}"/>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5B7244-5549-137F-A955-E2EF0C26FCC5}"/>
              </a:ext>
            </a:extLst>
          </p:cNvPr>
          <p:cNvSpPr>
            <a:spLocks noGrp="1"/>
          </p:cNvSpPr>
          <p:nvPr>
            <p:ph type="title"/>
          </p:nvPr>
        </p:nvSpPr>
        <p:spPr>
          <a:xfrm>
            <a:off x="764801" y="280029"/>
            <a:ext cx="10072437" cy="685481"/>
          </a:xfrm>
        </p:spPr>
        <p:txBody>
          <a:bodyPr>
            <a:normAutofit/>
          </a:bodyPr>
          <a:lstStyle/>
          <a:p>
            <a:r>
              <a:rPr lang="en-US" sz="2400"/>
              <a:t>Balance Sheet</a:t>
            </a:r>
          </a:p>
        </p:txBody>
      </p:sp>
      <p:sp>
        <p:nvSpPr>
          <p:cNvPr id="13" name="TextBox 12">
            <a:extLst>
              <a:ext uri="{FF2B5EF4-FFF2-40B4-BE49-F238E27FC236}">
                <a16:creationId xmlns:a16="http://schemas.microsoft.com/office/drawing/2014/main" id="{7CDC0FBA-D95C-1374-1BFD-5A2FB416D216}"/>
              </a:ext>
            </a:extLst>
          </p:cNvPr>
          <p:cNvSpPr txBox="1"/>
          <p:nvPr/>
        </p:nvSpPr>
        <p:spPr>
          <a:xfrm>
            <a:off x="1064306" y="6577971"/>
            <a:ext cx="7638594" cy="230832"/>
          </a:xfrm>
          <a:prstGeom prst="rect">
            <a:avLst/>
          </a:prstGeom>
          <a:noFill/>
        </p:spPr>
        <p:txBody>
          <a:bodyPr wrap="square" rtlCol="0">
            <a:spAutoFit/>
          </a:bodyPr>
          <a:lstStyle/>
          <a:p>
            <a:r>
              <a:rPr lang="en-US" sz="900"/>
              <a:t>*</a:t>
            </a:r>
            <a:r>
              <a:rPr lang="en-US" sz="900" u="sng"/>
              <a:t>Note</a:t>
            </a:r>
            <a:r>
              <a:rPr lang="en-US" sz="900"/>
              <a:t>: </a:t>
            </a:r>
            <a:r>
              <a:rPr lang="en-US" sz="900">
                <a:latin typeface="Gilroy" panose="00000500000000000000"/>
                <a:ea typeface="Lato" panose="020F0502020204030203" pitchFamily="34" charset="0"/>
                <a:cs typeface="Lato" panose="020F0502020204030203" pitchFamily="34" charset="0"/>
              </a:rPr>
              <a:t>Promote liability is presented as of Q1-25 balance, as the Q2-25 promote is not yet approved</a:t>
            </a:r>
            <a:endParaRPr lang="en-US" sz="1050"/>
          </a:p>
        </p:txBody>
      </p:sp>
      <p:pic>
        <p:nvPicPr>
          <p:cNvPr id="8" name="Picture 7">
            <a:extLst>
              <a:ext uri="{FF2B5EF4-FFF2-40B4-BE49-F238E27FC236}">
                <a16:creationId xmlns:a16="http://schemas.microsoft.com/office/drawing/2014/main" id="{4FFE680F-5729-8403-3DA4-D4F677216ABE}"/>
              </a:ext>
            </a:extLst>
          </p:cNvPr>
          <p:cNvPicPr>
            <a:picLocks noChangeAspect="1"/>
          </p:cNvPicPr>
          <p:nvPr/>
        </p:nvPicPr>
        <p:blipFill>
          <a:blip r:embed="rId3"/>
          <a:stretch>
            <a:fillRect/>
          </a:stretch>
        </p:blipFill>
        <p:spPr>
          <a:xfrm>
            <a:off x="1354762" y="903842"/>
            <a:ext cx="4259151" cy="5612462"/>
          </a:xfrm>
          <a:prstGeom prst="rect">
            <a:avLst/>
          </a:prstGeom>
        </p:spPr>
      </p:pic>
    </p:spTree>
    <p:extLst>
      <p:ext uri="{BB962C8B-B14F-4D97-AF65-F5344CB8AC3E}">
        <p14:creationId xmlns:p14="http://schemas.microsoft.com/office/powerpoint/2010/main" val="5113609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04AF054-99B6-E4FF-4B61-1F3CD5CC6616}"/>
              </a:ext>
            </a:extLst>
          </p:cNvPr>
          <p:cNvPicPr>
            <a:picLocks noChangeAspect="1"/>
          </p:cNvPicPr>
          <p:nvPr/>
        </p:nvPicPr>
        <p:blipFill>
          <a:blip r:embed="rId3"/>
          <a:stretch>
            <a:fillRect/>
          </a:stretch>
        </p:blipFill>
        <p:spPr>
          <a:xfrm>
            <a:off x="381135" y="1440368"/>
            <a:ext cx="6044918" cy="3130194"/>
          </a:xfrm>
          <a:prstGeom prst="rect">
            <a:avLst/>
          </a:prstGeom>
        </p:spPr>
      </p:pic>
      <p:cxnSp>
        <p:nvCxnSpPr>
          <p:cNvPr id="5" name="Straight Connector 4">
            <a:extLst>
              <a:ext uri="{FF2B5EF4-FFF2-40B4-BE49-F238E27FC236}">
                <a16:creationId xmlns:a16="http://schemas.microsoft.com/office/drawing/2014/main" id="{BCECBC47-8C66-6E07-BDA1-129C6F4FE4C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FB2C466-8F70-58AB-EDAB-F3D47510D815}"/>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8580533D-33E6-AF4D-ECDF-55BC16A20EBF}"/>
              </a:ext>
            </a:extLst>
          </p:cNvPr>
          <p:cNvSpPr>
            <a:spLocks noGrp="1"/>
          </p:cNvSpPr>
          <p:nvPr>
            <p:ph type="title"/>
          </p:nvPr>
        </p:nvSpPr>
        <p:spPr>
          <a:xfrm>
            <a:off x="799667" y="379975"/>
            <a:ext cx="10072437" cy="685481"/>
          </a:xfrm>
        </p:spPr>
        <p:txBody>
          <a:bodyPr>
            <a:normAutofit/>
          </a:bodyPr>
          <a:lstStyle/>
          <a:p>
            <a:r>
              <a:rPr lang="en-US" sz="2400" i="0" u="none" strike="noStrike" baseline="0">
                <a:solidFill>
                  <a:srgbClr val="44546A"/>
                </a:solidFill>
                <a:ea typeface="Lato Medium" panose="020F0502020204030203" pitchFamily="34" charset="0"/>
                <a:cs typeface="Lato Medium" panose="020F0502020204030203" pitchFamily="34" charset="0"/>
              </a:rPr>
              <a:t>Effective Interest Rate</a:t>
            </a:r>
            <a:endParaRPr lang="en-US" sz="2400">
              <a:ea typeface="Lato Medium" panose="020F0502020204030203" pitchFamily="34" charset="0"/>
              <a:cs typeface="Lato Medium" panose="020F0502020204030203" pitchFamily="34" charset="0"/>
            </a:endParaRPr>
          </a:p>
        </p:txBody>
      </p:sp>
      <p:sp>
        <p:nvSpPr>
          <p:cNvPr id="12" name="Rectangle: Diagonal Corners Rounded 11">
            <a:extLst>
              <a:ext uri="{FF2B5EF4-FFF2-40B4-BE49-F238E27FC236}">
                <a16:creationId xmlns:a16="http://schemas.microsoft.com/office/drawing/2014/main" id="{3BC020E8-B913-5346-3A46-0D5371EE067B}"/>
              </a:ext>
            </a:extLst>
          </p:cNvPr>
          <p:cNvSpPr/>
          <p:nvPr/>
        </p:nvSpPr>
        <p:spPr>
          <a:xfrm>
            <a:off x="6427812" y="3851864"/>
            <a:ext cx="5589332" cy="600071"/>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latin typeface="Gilroy" panose="00000500000000000000"/>
            </a:endParaRPr>
          </a:p>
        </p:txBody>
      </p:sp>
      <p:sp>
        <p:nvSpPr>
          <p:cNvPr id="13" name="Rectangle: Diagonal Corners Rounded 12">
            <a:extLst>
              <a:ext uri="{FF2B5EF4-FFF2-40B4-BE49-F238E27FC236}">
                <a16:creationId xmlns:a16="http://schemas.microsoft.com/office/drawing/2014/main" id="{1BF1E16E-A17E-D9FB-4DB0-ED35081F10E5}"/>
              </a:ext>
            </a:extLst>
          </p:cNvPr>
          <p:cNvSpPr/>
          <p:nvPr/>
        </p:nvSpPr>
        <p:spPr>
          <a:xfrm>
            <a:off x="6427811" y="3850976"/>
            <a:ext cx="690142" cy="640080"/>
          </a:xfrm>
          <a:prstGeom prst="round2DiagRect">
            <a:avLst>
              <a:gd name="adj1" fmla="val 26492"/>
              <a:gd name="adj2" fmla="val 0"/>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14" name="Graphic 13" descr="Open book outline">
            <a:extLst>
              <a:ext uri="{FF2B5EF4-FFF2-40B4-BE49-F238E27FC236}">
                <a16:creationId xmlns:a16="http://schemas.microsoft.com/office/drawing/2014/main" id="{4D5EB2B8-2CE8-0234-9329-EEC66939FB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7735" y="3877632"/>
            <a:ext cx="445768" cy="506299"/>
          </a:xfrm>
          <a:prstGeom prst="rect">
            <a:avLst/>
          </a:prstGeom>
        </p:spPr>
      </p:pic>
      <p:sp>
        <p:nvSpPr>
          <p:cNvPr id="15" name="TextBox 14">
            <a:extLst>
              <a:ext uri="{FF2B5EF4-FFF2-40B4-BE49-F238E27FC236}">
                <a16:creationId xmlns:a16="http://schemas.microsoft.com/office/drawing/2014/main" id="{06490B3C-FCF6-36E4-BC59-4623436EF61D}"/>
              </a:ext>
            </a:extLst>
          </p:cNvPr>
          <p:cNvSpPr txBox="1"/>
          <p:nvPr/>
        </p:nvSpPr>
        <p:spPr>
          <a:xfrm>
            <a:off x="7084681" y="3927152"/>
            <a:ext cx="4869754" cy="400110"/>
          </a:xfrm>
          <a:prstGeom prst="rect">
            <a:avLst/>
          </a:prstGeom>
          <a:noFill/>
        </p:spPr>
        <p:txBody>
          <a:bodyPr wrap="square" rtlCol="0">
            <a:spAutoFit/>
          </a:bodyPr>
          <a:lstStyle/>
          <a:p>
            <a:pPr marL="171450" indent="-171450">
              <a:buFont typeface="Arial" panose="020B0604020202020204" pitchFamily="34" charset="0"/>
              <a:buChar char="•"/>
            </a:pPr>
            <a:r>
              <a:rPr lang="en-US" sz="1000">
                <a:latin typeface="Gilroy" panose="00000500000000000000"/>
              </a:rPr>
              <a:t>CAP Amortization excluded from the P&amp;L. Per IFRS, it is presented at its FV on the BS.</a:t>
            </a:r>
          </a:p>
          <a:p>
            <a:pPr marL="171450" indent="-171450">
              <a:buFont typeface="Arial" panose="020B0604020202020204" pitchFamily="34" charset="0"/>
              <a:buChar char="•"/>
            </a:pPr>
            <a:r>
              <a:rPr lang="en-US" sz="1000">
                <a:latin typeface="Gilroy" panose="00000500000000000000"/>
              </a:rPr>
              <a:t>CAP Amortization reflects how acquisition costs impact the Effective Interest Rate (EIR).</a:t>
            </a:r>
          </a:p>
        </p:txBody>
      </p:sp>
      <p:sp>
        <p:nvSpPr>
          <p:cNvPr id="16" name="Rectangle: Diagonal Corners Rounded 15">
            <a:extLst>
              <a:ext uri="{FF2B5EF4-FFF2-40B4-BE49-F238E27FC236}">
                <a16:creationId xmlns:a16="http://schemas.microsoft.com/office/drawing/2014/main" id="{A22B1017-AB1A-CF2C-E370-D6A05DDB6803}"/>
              </a:ext>
            </a:extLst>
          </p:cNvPr>
          <p:cNvSpPr/>
          <p:nvPr/>
        </p:nvSpPr>
        <p:spPr>
          <a:xfrm>
            <a:off x="6415357" y="4598874"/>
            <a:ext cx="5601787" cy="567130"/>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ID"/>
          </a:p>
        </p:txBody>
      </p:sp>
      <p:sp>
        <p:nvSpPr>
          <p:cNvPr id="17" name="Rectangle: Diagonal Corners Rounded 16">
            <a:extLst>
              <a:ext uri="{FF2B5EF4-FFF2-40B4-BE49-F238E27FC236}">
                <a16:creationId xmlns:a16="http://schemas.microsoft.com/office/drawing/2014/main" id="{16DC69DB-060F-6F3C-147B-BE153F1E4338}"/>
              </a:ext>
            </a:extLst>
          </p:cNvPr>
          <p:cNvSpPr/>
          <p:nvPr/>
        </p:nvSpPr>
        <p:spPr>
          <a:xfrm>
            <a:off x="6414455" y="4599958"/>
            <a:ext cx="669775" cy="569513"/>
          </a:xfrm>
          <a:prstGeom prst="round2DiagRect">
            <a:avLst>
              <a:gd name="adj1" fmla="val 26492"/>
              <a:gd name="adj2" fmla="val 0"/>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18" name="Graphic 17" descr="Lightbulb with solid fill">
            <a:extLst>
              <a:ext uri="{FF2B5EF4-FFF2-40B4-BE49-F238E27FC236}">
                <a16:creationId xmlns:a16="http://schemas.microsoft.com/office/drawing/2014/main" id="{E5A39C2A-233F-D521-2DB2-C82B2643040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03700" y="4612763"/>
            <a:ext cx="515738" cy="515738"/>
          </a:xfrm>
          <a:prstGeom prst="rect">
            <a:avLst/>
          </a:prstGeom>
        </p:spPr>
      </p:pic>
      <p:sp>
        <p:nvSpPr>
          <p:cNvPr id="23" name="TextBox 22">
            <a:extLst>
              <a:ext uri="{FF2B5EF4-FFF2-40B4-BE49-F238E27FC236}">
                <a16:creationId xmlns:a16="http://schemas.microsoft.com/office/drawing/2014/main" id="{B66F88C7-CAB1-377D-8D7F-25FC6F544798}"/>
              </a:ext>
            </a:extLst>
          </p:cNvPr>
          <p:cNvSpPr txBox="1"/>
          <p:nvPr/>
        </p:nvSpPr>
        <p:spPr>
          <a:xfrm>
            <a:off x="7071445" y="4678264"/>
            <a:ext cx="4882990" cy="400110"/>
          </a:xfrm>
          <a:prstGeom prst="rect">
            <a:avLst/>
          </a:prstGeom>
          <a:noFill/>
        </p:spPr>
        <p:txBody>
          <a:bodyPr wrap="square" rtlCol="0">
            <a:spAutoFit/>
          </a:bodyPr>
          <a:lstStyle/>
          <a:p>
            <a:pPr marL="171450" indent="-171450" eaLnBrk="1" fontAlgn="auto" hangingPunct="1">
              <a:spcBef>
                <a:spcPts val="0"/>
              </a:spcBef>
              <a:spcAft>
                <a:spcPts val="0"/>
              </a:spcAft>
              <a:buFont typeface="Arial" panose="020B0604020202020204" pitchFamily="34" charset="0"/>
              <a:buChar char="•"/>
              <a:defRPr/>
            </a:pPr>
            <a:r>
              <a:rPr lang="en-ID" sz="1000">
                <a:solidFill>
                  <a:schemeClr val="tx1"/>
                </a:solidFill>
                <a:latin typeface="Gilroy" panose="00000500000000000000"/>
              </a:rPr>
              <a:t>Our </a:t>
            </a:r>
            <a:r>
              <a:rPr lang="en-ID" sz="1000">
                <a:latin typeface="Gilroy" panose="00000500000000000000"/>
              </a:rPr>
              <a:t>Hedging vehicles are proving effective, reducing the Fund’s EIR by ~83bps in Q2-25</a:t>
            </a:r>
          </a:p>
          <a:p>
            <a:pPr marL="171450" indent="-171450" eaLnBrk="1" fontAlgn="auto" hangingPunct="1">
              <a:spcBef>
                <a:spcPts val="0"/>
              </a:spcBef>
              <a:spcAft>
                <a:spcPts val="0"/>
              </a:spcAft>
              <a:buFont typeface="Arial" panose="020B0604020202020204" pitchFamily="34" charset="0"/>
              <a:buChar char="•"/>
              <a:defRPr/>
            </a:pPr>
            <a:r>
              <a:rPr lang="en-ID" sz="1000">
                <a:latin typeface="Gilroy" panose="00000500000000000000"/>
              </a:rPr>
              <a:t>~97 bps reduction without non-cash CAP Amortization effect, (i.e., on a cash flow basis)</a:t>
            </a:r>
          </a:p>
        </p:txBody>
      </p:sp>
      <p:sp>
        <p:nvSpPr>
          <p:cNvPr id="20" name="Rectangle 19">
            <a:extLst>
              <a:ext uri="{FF2B5EF4-FFF2-40B4-BE49-F238E27FC236}">
                <a16:creationId xmlns:a16="http://schemas.microsoft.com/office/drawing/2014/main" id="{94DF0C96-397A-2E0D-D3B5-8310D6B07376}"/>
              </a:ext>
            </a:extLst>
          </p:cNvPr>
          <p:cNvSpPr/>
          <p:nvPr/>
        </p:nvSpPr>
        <p:spPr>
          <a:xfrm>
            <a:off x="5919622" y="2709344"/>
            <a:ext cx="428918" cy="2219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A688990-157E-2F34-F055-65C52753BD76}"/>
              </a:ext>
            </a:extLst>
          </p:cNvPr>
          <p:cNvPicPr>
            <a:picLocks noChangeAspect="1"/>
          </p:cNvPicPr>
          <p:nvPr/>
        </p:nvPicPr>
        <p:blipFill>
          <a:blip r:embed="rId8"/>
          <a:stretch>
            <a:fillRect/>
          </a:stretch>
        </p:blipFill>
        <p:spPr>
          <a:xfrm>
            <a:off x="6438896" y="1855694"/>
            <a:ext cx="5589331" cy="1806003"/>
          </a:xfrm>
          <a:prstGeom prst="rect">
            <a:avLst/>
          </a:prstGeom>
        </p:spPr>
      </p:pic>
    </p:spTree>
    <p:extLst>
      <p:ext uri="{BB962C8B-B14F-4D97-AF65-F5344CB8AC3E}">
        <p14:creationId xmlns:p14="http://schemas.microsoft.com/office/powerpoint/2010/main" val="42610351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716B011-B8FB-9FB4-FEB6-143E6A167012}"/>
              </a:ext>
            </a:extLst>
          </p:cNvPr>
          <p:cNvPicPr>
            <a:picLocks noChangeAspect="1"/>
          </p:cNvPicPr>
          <p:nvPr/>
        </p:nvPicPr>
        <p:blipFill>
          <a:blip r:embed="rId3"/>
          <a:stretch>
            <a:fillRect/>
          </a:stretch>
        </p:blipFill>
        <p:spPr>
          <a:xfrm>
            <a:off x="509177" y="1317542"/>
            <a:ext cx="5653032" cy="4071270"/>
          </a:xfrm>
          <a:prstGeom prst="rect">
            <a:avLst/>
          </a:prstGeom>
        </p:spPr>
      </p:pic>
      <p:pic>
        <p:nvPicPr>
          <p:cNvPr id="12" name="Picture 11">
            <a:extLst>
              <a:ext uri="{FF2B5EF4-FFF2-40B4-BE49-F238E27FC236}">
                <a16:creationId xmlns:a16="http://schemas.microsoft.com/office/drawing/2014/main" id="{975ACE35-0C18-687E-1ABF-3DCB99D11017}"/>
              </a:ext>
            </a:extLst>
          </p:cNvPr>
          <p:cNvPicPr>
            <a:picLocks noChangeAspect="1"/>
          </p:cNvPicPr>
          <p:nvPr/>
        </p:nvPicPr>
        <p:blipFill>
          <a:blip r:embed="rId4"/>
          <a:stretch>
            <a:fillRect/>
          </a:stretch>
        </p:blipFill>
        <p:spPr>
          <a:xfrm>
            <a:off x="6324292" y="1406962"/>
            <a:ext cx="5747965" cy="3035442"/>
          </a:xfrm>
          <a:prstGeom prst="rect">
            <a:avLst/>
          </a:prstGeom>
        </p:spPr>
      </p:pic>
      <p:cxnSp>
        <p:nvCxnSpPr>
          <p:cNvPr id="5" name="Straight Connector 4">
            <a:extLst>
              <a:ext uri="{FF2B5EF4-FFF2-40B4-BE49-F238E27FC236}">
                <a16:creationId xmlns:a16="http://schemas.microsoft.com/office/drawing/2014/main" id="{BCECBC47-8C66-6E07-BDA1-129C6F4FE4C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FB2C466-8F70-58AB-EDAB-F3D47510D815}"/>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8580533D-33E6-AF4D-ECDF-55BC16A20EBF}"/>
              </a:ext>
            </a:extLst>
          </p:cNvPr>
          <p:cNvSpPr>
            <a:spLocks noGrp="1"/>
          </p:cNvSpPr>
          <p:nvPr>
            <p:ph type="title"/>
          </p:nvPr>
        </p:nvSpPr>
        <p:spPr>
          <a:xfrm>
            <a:off x="798776" y="382031"/>
            <a:ext cx="10072437" cy="685481"/>
          </a:xfrm>
        </p:spPr>
        <p:txBody>
          <a:bodyPr>
            <a:normAutofit/>
          </a:bodyPr>
          <a:lstStyle/>
          <a:p>
            <a:r>
              <a:rPr lang="en-US" sz="2400" i="0" u="none" strike="noStrike" baseline="0">
                <a:solidFill>
                  <a:srgbClr val="44546A"/>
                </a:solidFill>
              </a:rPr>
              <a:t>KeyBank Q2 2025 Compliance - FCCR</a:t>
            </a:r>
            <a:endParaRPr lang="en-US" sz="2800"/>
          </a:p>
        </p:txBody>
      </p:sp>
      <p:sp>
        <p:nvSpPr>
          <p:cNvPr id="2" name="Rectangle 1">
            <a:extLst>
              <a:ext uri="{FF2B5EF4-FFF2-40B4-BE49-F238E27FC236}">
                <a16:creationId xmlns:a16="http://schemas.microsoft.com/office/drawing/2014/main" id="{E8CC2F5D-33AB-08F1-AB54-0FCD9B24A8DB}"/>
              </a:ext>
            </a:extLst>
          </p:cNvPr>
          <p:cNvSpPr/>
          <p:nvPr/>
        </p:nvSpPr>
        <p:spPr>
          <a:xfrm>
            <a:off x="6302477" y="4522294"/>
            <a:ext cx="5747965" cy="236519"/>
          </a:xfrm>
          <a:prstGeom prst="rect">
            <a:avLst/>
          </a:prstGeom>
          <a:solidFill>
            <a:srgbClr val="44546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Gilroy" panose="00000500000000000000"/>
                <a:cs typeface="Arial" panose="020B0604020202020204" pitchFamily="34" charset="0"/>
              </a:rPr>
              <a:t>Key Takeaways</a:t>
            </a:r>
          </a:p>
        </p:txBody>
      </p:sp>
      <p:sp>
        <p:nvSpPr>
          <p:cNvPr id="6" name="Rectangle 5">
            <a:extLst>
              <a:ext uri="{FF2B5EF4-FFF2-40B4-BE49-F238E27FC236}">
                <a16:creationId xmlns:a16="http://schemas.microsoft.com/office/drawing/2014/main" id="{5F2132CC-B99F-FB22-475D-E65F4627D4EB}"/>
              </a:ext>
            </a:extLst>
          </p:cNvPr>
          <p:cNvSpPr/>
          <p:nvPr/>
        </p:nvSpPr>
        <p:spPr>
          <a:xfrm>
            <a:off x="6302476" y="4758813"/>
            <a:ext cx="2902883" cy="1769734"/>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u="sng">
                <a:solidFill>
                  <a:srgbClr val="44546A"/>
                </a:solidFill>
                <a:latin typeface="Gilroy" panose="00000500000000000000"/>
                <a:ea typeface="Lato" panose="020F0502020204030203" pitchFamily="34" charset="0"/>
                <a:cs typeface="Lato" panose="020F0502020204030203" pitchFamily="34" charset="0"/>
              </a:rPr>
              <a:t>Fixed Charge Coverage Ratio “FCCR”</a:t>
            </a:r>
          </a:p>
          <a:p>
            <a:pPr marL="171450" indent="-171450" algn="l">
              <a:buFont typeface="Arial" panose="020B0604020202020204" pitchFamily="34" charset="0"/>
              <a:buChar char="•"/>
            </a:pPr>
            <a:r>
              <a:rPr lang="en-US" sz="900">
                <a:solidFill>
                  <a:srgbClr val="44546A"/>
                </a:solidFill>
                <a:latin typeface="Gilroy" panose="00000500000000000000"/>
                <a:ea typeface="Lato" panose="020F0502020204030203" pitchFamily="34" charset="0"/>
                <a:cs typeface="Lato" panose="020F0502020204030203" pitchFamily="34" charset="0"/>
              </a:rPr>
              <a:t>Increased to </a:t>
            </a:r>
            <a:r>
              <a:rPr lang="en-US" sz="900" b="1">
                <a:solidFill>
                  <a:srgbClr val="44546A"/>
                </a:solidFill>
                <a:latin typeface="Gilroy" panose="00000500000000000000"/>
                <a:ea typeface="Lato" panose="020F0502020204030203" pitchFamily="34" charset="0"/>
                <a:cs typeface="Lato" panose="020F0502020204030203" pitchFamily="34" charset="0"/>
              </a:rPr>
              <a:t>2.01x as of Q2-25</a:t>
            </a:r>
            <a:r>
              <a:rPr lang="en-US" sz="900">
                <a:solidFill>
                  <a:srgbClr val="44546A"/>
                </a:solidFill>
                <a:latin typeface="Gilroy" panose="00000500000000000000"/>
                <a:ea typeface="Lato" panose="020F0502020204030203" pitchFamily="34" charset="0"/>
                <a:cs typeface="Lato" panose="020F0502020204030203" pitchFamily="34" charset="0"/>
              </a:rPr>
              <a:t>, up from 1.84x as of Q1-25</a:t>
            </a:r>
          </a:p>
          <a:p>
            <a:endParaRPr lang="en-US" sz="400" b="1" u="sng">
              <a:solidFill>
                <a:srgbClr val="44546A"/>
              </a:solidFill>
              <a:latin typeface="Gilroy" panose="00000500000000000000"/>
              <a:ea typeface="Lato" panose="020F0502020204030203" pitchFamily="34" charset="0"/>
              <a:cs typeface="Lato" panose="020F0502020204030203" pitchFamily="34" charset="0"/>
            </a:endParaRPr>
          </a:p>
          <a:p>
            <a:pPr algn="l"/>
            <a:endParaRPr lang="en-US" sz="400">
              <a:solidFill>
                <a:srgbClr val="44546A"/>
              </a:solidFill>
              <a:latin typeface="Gilroy" panose="00000500000000000000"/>
              <a:ea typeface="Lato" panose="020F0502020204030203" pitchFamily="34" charset="0"/>
              <a:cs typeface="Lato" panose="020F0502020204030203" pitchFamily="34" charset="0"/>
            </a:endParaRPr>
          </a:p>
          <a:p>
            <a:pPr algn="l"/>
            <a:r>
              <a:rPr lang="en-US" sz="900" b="1" i="0" u="sng">
                <a:solidFill>
                  <a:srgbClr val="44546A"/>
                </a:solidFill>
                <a:effectLst/>
                <a:latin typeface="Gilroy" panose="00000500000000000000"/>
                <a:ea typeface="Lato" panose="020F0502020204030203" pitchFamily="34" charset="0"/>
                <a:cs typeface="Lato" panose="020F0502020204030203" pitchFamily="34" charset="0"/>
              </a:rPr>
              <a:t>Consolidated Interest Expense</a:t>
            </a:r>
            <a:endParaRPr lang="en-US" sz="900" u="sng">
              <a:solidFill>
                <a:srgbClr val="44546A"/>
              </a:solidFill>
              <a:latin typeface="Gilroy" panose="00000500000000000000"/>
              <a:ea typeface="Lato" panose="020F0502020204030203" pitchFamily="34" charset="0"/>
              <a:cs typeface="Lato" panose="020F0502020204030203" pitchFamily="34" charset="0"/>
            </a:endParaRPr>
          </a:p>
          <a:p>
            <a:pPr marL="171450" indent="-171450" algn="l">
              <a:buFont typeface="Arial" panose="020B0604020202020204" pitchFamily="34" charset="0"/>
              <a:buChar char="•"/>
            </a:pPr>
            <a:r>
              <a:rPr lang="en-US" sz="900">
                <a:solidFill>
                  <a:srgbClr val="44546A"/>
                </a:solidFill>
                <a:latin typeface="Gilroy" panose="00000500000000000000"/>
                <a:ea typeface="Lato" panose="020F0502020204030203" pitchFamily="34" charset="0"/>
                <a:cs typeface="Lato" panose="020F0502020204030203" pitchFamily="34" charset="0"/>
              </a:rPr>
              <a:t>Incremental decline in Consolidated Interest Expense as we continue to utilize proceeds from asset dispositions to pay down the KeyBank facility, reducing our exposure to floating rate debt within the portfolio</a:t>
            </a:r>
            <a:endParaRPr lang="en-US" sz="900" b="1">
              <a:solidFill>
                <a:srgbClr val="44546A"/>
              </a:solidFill>
              <a:latin typeface="Gilroy" panose="00000500000000000000"/>
              <a:ea typeface="Lato" panose="020F0502020204030203" pitchFamily="34" charset="0"/>
              <a:cs typeface="Lato" panose="020F0502020204030203" pitchFamily="34" charset="0"/>
            </a:endParaRPr>
          </a:p>
        </p:txBody>
      </p:sp>
      <p:sp>
        <p:nvSpPr>
          <p:cNvPr id="13" name="Rectangle 12">
            <a:extLst>
              <a:ext uri="{FF2B5EF4-FFF2-40B4-BE49-F238E27FC236}">
                <a16:creationId xmlns:a16="http://schemas.microsoft.com/office/drawing/2014/main" id="{FFACBF54-079A-7CDC-7582-C8C1A7537385}"/>
              </a:ext>
            </a:extLst>
          </p:cNvPr>
          <p:cNvSpPr/>
          <p:nvPr/>
        </p:nvSpPr>
        <p:spPr>
          <a:xfrm>
            <a:off x="9205360" y="4758812"/>
            <a:ext cx="2845082" cy="176973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400">
              <a:solidFill>
                <a:srgbClr val="44546A"/>
              </a:solidFill>
              <a:latin typeface="Gilroy" panose="00000500000000000000"/>
              <a:ea typeface="Lato" panose="020F0502020204030203" pitchFamily="34" charset="0"/>
              <a:cs typeface="Lato" panose="020F0502020204030203" pitchFamily="34" charset="0"/>
            </a:endParaRPr>
          </a:p>
          <a:p>
            <a:r>
              <a:rPr lang="en-US" sz="900" b="1" u="sng">
                <a:solidFill>
                  <a:srgbClr val="44546A"/>
                </a:solidFill>
                <a:latin typeface="Gilroy" panose="00000500000000000000"/>
                <a:ea typeface="Lato" panose="020F0502020204030203" pitchFamily="34" charset="0"/>
                <a:cs typeface="Lato" panose="020F0502020204030203" pitchFamily="34" charset="0"/>
              </a:rPr>
              <a:t>Cushion (Nominal Amount)</a:t>
            </a:r>
          </a:p>
          <a:p>
            <a:pPr marL="171450" indent="-171450">
              <a:buFont typeface="Arial" panose="020B0604020202020204" pitchFamily="34" charset="0"/>
              <a:buChar char="•"/>
            </a:pPr>
            <a:r>
              <a:rPr lang="en-US" sz="900">
                <a:solidFill>
                  <a:srgbClr val="44546A"/>
                </a:solidFill>
                <a:latin typeface="Gilroy" panose="00000500000000000000"/>
                <a:ea typeface="Lato" panose="020F0502020204030203" pitchFamily="34" charset="0"/>
                <a:cs typeface="Lato" panose="020F0502020204030203" pitchFamily="34" charset="0"/>
              </a:rPr>
              <a:t>Increased to </a:t>
            </a:r>
            <a:r>
              <a:rPr lang="en-US" sz="900" b="1">
                <a:solidFill>
                  <a:srgbClr val="44546A"/>
                </a:solidFill>
                <a:latin typeface="Gilroy" panose="00000500000000000000"/>
                <a:ea typeface="Lato" panose="020F0502020204030203" pitchFamily="34" charset="0"/>
                <a:cs typeface="Lato" panose="020F0502020204030203" pitchFamily="34" charset="0"/>
              </a:rPr>
              <a:t>$9.3M as of Q1-25</a:t>
            </a:r>
            <a:r>
              <a:rPr lang="en-US" sz="900">
                <a:solidFill>
                  <a:srgbClr val="44546A"/>
                </a:solidFill>
                <a:latin typeface="Gilroy" panose="00000500000000000000"/>
                <a:ea typeface="Lato" panose="020F0502020204030203" pitchFamily="34" charset="0"/>
                <a:cs typeface="Lato" panose="020F0502020204030203" pitchFamily="34" charset="0"/>
              </a:rPr>
              <a:t>, up from $9.3M as of Q1-25</a:t>
            </a:r>
          </a:p>
          <a:p>
            <a:endParaRPr lang="en-US" sz="300">
              <a:solidFill>
                <a:srgbClr val="44546A"/>
              </a:solidFill>
              <a:latin typeface="Gilroy" panose="00000500000000000000"/>
              <a:ea typeface="Lato" panose="020F0502020204030203" pitchFamily="34" charset="0"/>
              <a:cs typeface="Lato" panose="020F0502020204030203" pitchFamily="34" charset="0"/>
            </a:endParaRPr>
          </a:p>
          <a:p>
            <a:pPr algn="l"/>
            <a:r>
              <a:rPr lang="en-US" sz="900" b="1" i="0" u="sng">
                <a:solidFill>
                  <a:srgbClr val="44546A"/>
                </a:solidFill>
                <a:effectLst/>
                <a:latin typeface="Gilroy" panose="00000500000000000000"/>
                <a:ea typeface="Lato" panose="020F0502020204030203" pitchFamily="34" charset="0"/>
                <a:cs typeface="Lato" panose="020F0502020204030203" pitchFamily="34" charset="0"/>
              </a:rPr>
              <a:t>One-Time Income</a:t>
            </a:r>
            <a:endParaRPr lang="en-US" sz="900" u="sng">
              <a:solidFill>
                <a:srgbClr val="44546A"/>
              </a:solidFill>
              <a:latin typeface="Gilroy" panose="00000500000000000000"/>
              <a:ea typeface="Lato" panose="020F0502020204030203" pitchFamily="34" charset="0"/>
              <a:cs typeface="Lato" panose="020F0502020204030203" pitchFamily="34" charset="0"/>
            </a:endParaRPr>
          </a:p>
          <a:p>
            <a:pPr marL="171450" indent="-171450" algn="l">
              <a:buFont typeface="Arial" panose="020B0604020202020204" pitchFamily="34" charset="0"/>
              <a:buChar char="•"/>
            </a:pPr>
            <a:r>
              <a:rPr lang="en-US" sz="900">
                <a:solidFill>
                  <a:srgbClr val="44546A"/>
                </a:solidFill>
                <a:latin typeface="Gilroy" panose="00000500000000000000"/>
                <a:ea typeface="Lato" panose="020F0502020204030203" pitchFamily="34" charset="0"/>
                <a:cs typeface="Lato" panose="020F0502020204030203" pitchFamily="34" charset="0"/>
              </a:rPr>
              <a:t>Within our reported EBITDA, we have included approximately </a:t>
            </a:r>
            <a:r>
              <a:rPr lang="en-US" sz="900" u="sng">
                <a:solidFill>
                  <a:srgbClr val="44546A"/>
                </a:solidFill>
                <a:latin typeface="Gilroy" panose="00000500000000000000"/>
                <a:ea typeface="Lato" panose="020F0502020204030203" pitchFamily="34" charset="0"/>
                <a:cs typeface="Lato" panose="020F0502020204030203" pitchFamily="34" charset="0"/>
              </a:rPr>
              <a:t>$8.3M of one-time income</a:t>
            </a:r>
            <a:r>
              <a:rPr lang="en-US" sz="900">
                <a:solidFill>
                  <a:srgbClr val="44546A"/>
                </a:solidFill>
                <a:latin typeface="Gilroy" panose="00000500000000000000"/>
                <a:ea typeface="Lato" panose="020F0502020204030203" pitchFamily="34" charset="0"/>
                <a:cs typeface="Lato" panose="020F0502020204030203" pitchFamily="34" charset="0"/>
              </a:rPr>
              <a:t>, primarily from </a:t>
            </a:r>
            <a:r>
              <a:rPr lang="en-US" sz="900" u="sng">
                <a:solidFill>
                  <a:srgbClr val="44546A"/>
                </a:solidFill>
                <a:latin typeface="Gilroy" panose="00000500000000000000"/>
                <a:ea typeface="Lato" panose="020F0502020204030203" pitchFamily="34" charset="0"/>
                <a:cs typeface="Lato" panose="020F0502020204030203" pitchFamily="34" charset="0"/>
              </a:rPr>
              <a:t>Insurance Proceeds ($6M)</a:t>
            </a:r>
            <a:r>
              <a:rPr lang="en-US" sz="900">
                <a:solidFill>
                  <a:srgbClr val="44546A"/>
                </a:solidFill>
                <a:latin typeface="Gilroy" panose="00000500000000000000"/>
                <a:ea typeface="Lato" panose="020F0502020204030203" pitchFamily="34" charset="0"/>
                <a:cs typeface="Lato" panose="020F0502020204030203" pitchFamily="34" charset="0"/>
              </a:rPr>
              <a:t> and </a:t>
            </a:r>
            <a:r>
              <a:rPr lang="en-US" sz="900" u="sng">
                <a:solidFill>
                  <a:srgbClr val="44546A"/>
                </a:solidFill>
                <a:latin typeface="Gilroy" panose="00000500000000000000"/>
                <a:ea typeface="Lato" panose="020F0502020204030203" pitchFamily="34" charset="0"/>
                <a:cs typeface="Lato" panose="020F0502020204030203" pitchFamily="34" charset="0"/>
              </a:rPr>
              <a:t>Termination Fee Income ($1.5M)</a:t>
            </a:r>
            <a:endParaRPr lang="en-US" sz="900">
              <a:solidFill>
                <a:srgbClr val="44546A"/>
              </a:solidFill>
              <a:latin typeface="Gilroy" panose="00000500000000000000"/>
              <a:ea typeface="Lato" panose="020F0502020204030203" pitchFamily="34" charset="0"/>
              <a:cs typeface="Lato" panose="020F0502020204030203" pitchFamily="34" charset="0"/>
            </a:endParaRPr>
          </a:p>
          <a:p>
            <a:pPr marL="171450" indent="-171450" algn="l">
              <a:buFont typeface="Arial" panose="020B0604020202020204" pitchFamily="34" charset="0"/>
              <a:buChar char="•"/>
            </a:pPr>
            <a:r>
              <a:rPr lang="en-US" sz="900">
                <a:solidFill>
                  <a:srgbClr val="44546A"/>
                </a:solidFill>
                <a:latin typeface="Gilroy" panose="00000500000000000000"/>
                <a:ea typeface="Lato" panose="020F0502020204030203" pitchFamily="34" charset="0"/>
                <a:cs typeface="Lato" panose="020F0502020204030203" pitchFamily="34" charset="0"/>
              </a:rPr>
              <a:t>It's important to note that this income was excluded from the Adjusted NOI for the DSCR calculation as per the definitions set in the credit agreement to calculate the Availability</a:t>
            </a:r>
            <a:endParaRPr lang="en-US" sz="900" b="1">
              <a:solidFill>
                <a:srgbClr val="44546A"/>
              </a:solidFill>
              <a:latin typeface="Gilroy" panose="00000500000000000000"/>
              <a:ea typeface="Lato" panose="020F0502020204030203" pitchFamily="34" charset="0"/>
              <a:cs typeface="Lato" panose="020F0502020204030203" pitchFamily="34" charset="0"/>
            </a:endParaRPr>
          </a:p>
          <a:p>
            <a:pPr algn="l"/>
            <a:endParaRPr lang="en-US" sz="400" b="1">
              <a:solidFill>
                <a:srgbClr val="44546A"/>
              </a:solidFill>
              <a:latin typeface="Gilroy" panose="0000050000000000000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95C5E43B-B2A0-C702-B642-A8126F5F75C5}"/>
              </a:ext>
            </a:extLst>
          </p:cNvPr>
          <p:cNvSpPr/>
          <p:nvPr/>
        </p:nvSpPr>
        <p:spPr>
          <a:xfrm>
            <a:off x="9379017" y="3910693"/>
            <a:ext cx="834504" cy="2212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CB4F79-2D68-8822-7F57-DB138AD126EE}"/>
              </a:ext>
            </a:extLst>
          </p:cNvPr>
          <p:cNvSpPr/>
          <p:nvPr/>
        </p:nvSpPr>
        <p:spPr>
          <a:xfrm>
            <a:off x="5331279" y="2021991"/>
            <a:ext cx="603802" cy="336682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62296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830664-3D6A-8855-F264-5BCC8A89067A}"/>
              </a:ext>
            </a:extLst>
          </p:cNvPr>
          <p:cNvPicPr>
            <a:picLocks noChangeAspect="1"/>
          </p:cNvPicPr>
          <p:nvPr/>
        </p:nvPicPr>
        <p:blipFill>
          <a:blip r:embed="rId4"/>
          <a:stretch>
            <a:fillRect/>
          </a:stretch>
        </p:blipFill>
        <p:spPr>
          <a:xfrm>
            <a:off x="1363435" y="1347855"/>
            <a:ext cx="7815781" cy="4989319"/>
          </a:xfrm>
          <a:prstGeom prst="rect">
            <a:avLst/>
          </a:prstGeom>
        </p:spPr>
      </p:pic>
      <p:cxnSp>
        <p:nvCxnSpPr>
          <p:cNvPr id="5" name="Straight Connector 4">
            <a:extLst>
              <a:ext uri="{FF2B5EF4-FFF2-40B4-BE49-F238E27FC236}">
                <a16:creationId xmlns:a16="http://schemas.microsoft.com/office/drawing/2014/main" id="{BCECBC47-8C66-6E07-BDA1-129C6F4FE4C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FB2C466-8F70-58AB-EDAB-F3D47510D815}"/>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7">
            <a:extLst>
              <a:ext uri="{FF2B5EF4-FFF2-40B4-BE49-F238E27FC236}">
                <a16:creationId xmlns:a16="http://schemas.microsoft.com/office/drawing/2014/main" id="{85F5A8E8-67E1-637E-AFF8-385BA14D180D}"/>
              </a:ext>
            </a:extLst>
          </p:cNvPr>
          <p:cNvSpPr txBox="1">
            <a:spLocks/>
          </p:cNvSpPr>
          <p:nvPr/>
        </p:nvSpPr>
        <p:spPr>
          <a:xfrm>
            <a:off x="840545" y="520826"/>
            <a:ext cx="10072437" cy="685481"/>
          </a:xfrm>
          <a:prstGeom prst="rect">
            <a:avLst/>
          </a:prstGeom>
        </p:spPr>
        <p:txBody>
          <a:bodyPr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sz="2400" kern="0"/>
              <a:t>KeyBank Q2 2025 Compliance – Quarterly Availability Trend Analysis</a:t>
            </a:r>
            <a:endParaRPr lang="en-US" sz="2800" kern="0"/>
          </a:p>
        </p:txBody>
      </p:sp>
      <p:sp>
        <p:nvSpPr>
          <p:cNvPr id="10" name="Rectangle 9">
            <a:extLst>
              <a:ext uri="{FF2B5EF4-FFF2-40B4-BE49-F238E27FC236}">
                <a16:creationId xmlns:a16="http://schemas.microsoft.com/office/drawing/2014/main" id="{E27B57A1-BE86-28FD-A4A4-02E38D30B502}"/>
              </a:ext>
            </a:extLst>
          </p:cNvPr>
          <p:cNvSpPr/>
          <p:nvPr/>
        </p:nvSpPr>
        <p:spPr>
          <a:xfrm>
            <a:off x="4932474" y="5129517"/>
            <a:ext cx="1051948" cy="2507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8652022"/>
      </p:ext>
    </p:extLst>
  </p:cSld>
  <p:clrMapOvr>
    <a:masterClrMapping/>
  </p:clrMapOvr>
  <p:extLst>
    <p:ext uri="{6950BFC3-D8DA-4A85-94F7-54DA5524770B}">
      <p188:commentRel xmlns:p188="http://schemas.microsoft.com/office/powerpoint/2018/8/main" r:id="rId3"/>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943163-5BB5-3930-EE91-22529AF5CE57}"/>
              </a:ext>
            </a:extLst>
          </p:cNvPr>
          <p:cNvPicPr>
            <a:picLocks noChangeAspect="1"/>
          </p:cNvPicPr>
          <p:nvPr/>
        </p:nvPicPr>
        <p:blipFill>
          <a:blip r:embed="rId4"/>
          <a:stretch>
            <a:fillRect/>
          </a:stretch>
        </p:blipFill>
        <p:spPr>
          <a:xfrm>
            <a:off x="137652" y="565064"/>
            <a:ext cx="11916695" cy="6094367"/>
          </a:xfrm>
          <a:prstGeom prst="rect">
            <a:avLst/>
          </a:prstGeom>
        </p:spPr>
      </p:pic>
      <p:graphicFrame>
        <p:nvGraphicFramePr>
          <p:cNvPr id="12" name="think-cell data - do not delete" hidden="1">
            <a:extLst>
              <a:ext uri="{FF2B5EF4-FFF2-40B4-BE49-F238E27FC236}">
                <a16:creationId xmlns:a16="http://schemas.microsoft.com/office/drawing/2014/main" id="{C04D272B-C579-CC80-0896-581235EB338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12" name="think-cell data - do not delete" hidden="1">
                        <a:extLst>
                          <a:ext uri="{FF2B5EF4-FFF2-40B4-BE49-F238E27FC236}">
                            <a16:creationId xmlns:a16="http://schemas.microsoft.com/office/drawing/2014/main" id="{C04D272B-C579-CC80-0896-581235EB338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6" name="Straight Connector 15">
            <a:extLst>
              <a:ext uri="{FF2B5EF4-FFF2-40B4-BE49-F238E27FC236}">
                <a16:creationId xmlns:a16="http://schemas.microsoft.com/office/drawing/2014/main" id="{BBB28825-A797-5E21-3F60-BFB57E423DE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A98925E-6955-B610-54EE-70E9C39D328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8" name="Title 17">
            <a:extLst>
              <a:ext uri="{FF2B5EF4-FFF2-40B4-BE49-F238E27FC236}">
                <a16:creationId xmlns:a16="http://schemas.microsoft.com/office/drawing/2014/main" id="{CB44FEF4-E8F1-AC5B-EA4C-9C9124E198B3}"/>
              </a:ext>
            </a:extLst>
          </p:cNvPr>
          <p:cNvSpPr>
            <a:spLocks noGrp="1"/>
          </p:cNvSpPr>
          <p:nvPr>
            <p:ph type="title"/>
          </p:nvPr>
        </p:nvSpPr>
        <p:spPr>
          <a:xfrm>
            <a:off x="2668896" y="151671"/>
            <a:ext cx="10072437" cy="474334"/>
          </a:xfrm>
        </p:spPr>
        <p:txBody>
          <a:bodyPr vert="horz"/>
          <a:lstStyle/>
          <a:p>
            <a:r>
              <a:rPr lang="en-US"/>
              <a:t>A/R Specific Allowance - Deep Dive</a:t>
            </a:r>
          </a:p>
        </p:txBody>
      </p:sp>
      <p:sp>
        <p:nvSpPr>
          <p:cNvPr id="17" name="Rectangle 16">
            <a:extLst>
              <a:ext uri="{FF2B5EF4-FFF2-40B4-BE49-F238E27FC236}">
                <a16:creationId xmlns:a16="http://schemas.microsoft.com/office/drawing/2014/main" id="{A6E3BF51-F2F9-1C24-BE71-1FA73DA14E71}"/>
              </a:ext>
            </a:extLst>
          </p:cNvPr>
          <p:cNvSpPr/>
          <p:nvPr/>
        </p:nvSpPr>
        <p:spPr>
          <a:xfrm>
            <a:off x="9320981" y="547066"/>
            <a:ext cx="1328724" cy="609436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654C0E4-3423-ABD2-F148-4591585D9365}"/>
              </a:ext>
            </a:extLst>
          </p:cNvPr>
          <p:cNvSpPr/>
          <p:nvPr/>
        </p:nvSpPr>
        <p:spPr>
          <a:xfrm>
            <a:off x="10736827" y="6358415"/>
            <a:ext cx="589934" cy="2830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0645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7EBBB-C852-F540-D44F-FF28A15FEA31}"/>
              </a:ext>
            </a:extLst>
          </p:cNvPr>
          <p:cNvSpPr>
            <a:spLocks noGrp="1"/>
          </p:cNvSpPr>
          <p:nvPr>
            <p:ph type="title"/>
          </p:nvPr>
        </p:nvSpPr>
        <p:spPr>
          <a:xfrm>
            <a:off x="1206308" y="700948"/>
            <a:ext cx="10072437" cy="685481"/>
          </a:xfrm>
        </p:spPr>
        <p:txBody>
          <a:bodyPr/>
          <a:lstStyle/>
          <a:p>
            <a:r>
              <a:rPr lang="en-US"/>
              <a:t>A/R Aging by Market</a:t>
            </a:r>
            <a:br>
              <a:rPr lang="en-US"/>
            </a:br>
            <a:endParaRPr lang="en-US"/>
          </a:p>
        </p:txBody>
      </p:sp>
      <p:pic>
        <p:nvPicPr>
          <p:cNvPr id="5" name="Picture 4">
            <a:extLst>
              <a:ext uri="{FF2B5EF4-FFF2-40B4-BE49-F238E27FC236}">
                <a16:creationId xmlns:a16="http://schemas.microsoft.com/office/drawing/2014/main" id="{EC8B36AD-CBC1-8702-5021-8CFA4244265D}"/>
              </a:ext>
            </a:extLst>
          </p:cNvPr>
          <p:cNvPicPr>
            <a:picLocks noChangeAspect="1"/>
          </p:cNvPicPr>
          <p:nvPr/>
        </p:nvPicPr>
        <p:blipFill>
          <a:blip r:embed="rId2"/>
          <a:stretch>
            <a:fillRect/>
          </a:stretch>
        </p:blipFill>
        <p:spPr>
          <a:xfrm>
            <a:off x="1109383" y="1596030"/>
            <a:ext cx="9225272" cy="2996141"/>
          </a:xfrm>
          <a:prstGeom prst="rect">
            <a:avLst/>
          </a:prstGeom>
        </p:spPr>
      </p:pic>
    </p:spTree>
    <p:extLst>
      <p:ext uri="{BB962C8B-B14F-4D97-AF65-F5344CB8AC3E}">
        <p14:creationId xmlns:p14="http://schemas.microsoft.com/office/powerpoint/2010/main" val="35256207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B9D44CDA-96BD-8E5C-2A08-B4F4795F0A82}"/>
              </a:ext>
            </a:extLst>
          </p:cNvPr>
          <p:cNvSpPr>
            <a:spLocks noGrp="1"/>
          </p:cNvSpPr>
          <p:nvPr>
            <p:ph type="title"/>
          </p:nvPr>
        </p:nvSpPr>
        <p:spPr>
          <a:xfrm>
            <a:off x="732970" y="454285"/>
            <a:ext cx="10072437" cy="685481"/>
          </a:xfrm>
        </p:spPr>
        <p:txBody>
          <a:bodyPr>
            <a:normAutofit/>
          </a:bodyPr>
          <a:lstStyle/>
          <a:p>
            <a:r>
              <a:rPr lang="en-US" sz="2400"/>
              <a:t>Same Store Analysis – Market Comparison (Appendix)</a:t>
            </a:r>
          </a:p>
        </p:txBody>
      </p:sp>
      <p:pic>
        <p:nvPicPr>
          <p:cNvPr id="3" name="Picture 2">
            <a:extLst>
              <a:ext uri="{FF2B5EF4-FFF2-40B4-BE49-F238E27FC236}">
                <a16:creationId xmlns:a16="http://schemas.microsoft.com/office/drawing/2014/main" id="{C4FBDC83-5959-4C75-E76D-2B35307EB726}"/>
              </a:ext>
            </a:extLst>
          </p:cNvPr>
          <p:cNvPicPr>
            <a:picLocks noChangeAspect="1"/>
          </p:cNvPicPr>
          <p:nvPr/>
        </p:nvPicPr>
        <p:blipFill>
          <a:blip r:embed="rId2"/>
          <a:stretch>
            <a:fillRect/>
          </a:stretch>
        </p:blipFill>
        <p:spPr>
          <a:xfrm>
            <a:off x="6094616" y="1578986"/>
            <a:ext cx="6014779" cy="3700027"/>
          </a:xfrm>
          <a:prstGeom prst="rect">
            <a:avLst/>
          </a:prstGeom>
        </p:spPr>
      </p:pic>
      <p:pic>
        <p:nvPicPr>
          <p:cNvPr id="4" name="Picture 3">
            <a:extLst>
              <a:ext uri="{FF2B5EF4-FFF2-40B4-BE49-F238E27FC236}">
                <a16:creationId xmlns:a16="http://schemas.microsoft.com/office/drawing/2014/main" id="{2418B3FD-5996-212F-5A37-00F6B07EA3E9}"/>
              </a:ext>
            </a:extLst>
          </p:cNvPr>
          <p:cNvPicPr>
            <a:picLocks noChangeAspect="1"/>
          </p:cNvPicPr>
          <p:nvPr/>
        </p:nvPicPr>
        <p:blipFill>
          <a:blip r:embed="rId3"/>
          <a:stretch>
            <a:fillRect/>
          </a:stretch>
        </p:blipFill>
        <p:spPr>
          <a:xfrm>
            <a:off x="85509" y="1622777"/>
            <a:ext cx="5929270" cy="3656236"/>
          </a:xfrm>
          <a:prstGeom prst="rect">
            <a:avLst/>
          </a:prstGeom>
        </p:spPr>
      </p:pic>
    </p:spTree>
    <p:extLst>
      <p:ext uri="{BB962C8B-B14F-4D97-AF65-F5344CB8AC3E}">
        <p14:creationId xmlns:p14="http://schemas.microsoft.com/office/powerpoint/2010/main" val="40319320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55979-2B08-799B-CE31-319A5E22B43F}"/>
            </a:ext>
          </a:extLst>
        </p:cNvPr>
        <p:cNvGrpSpPr/>
        <p:nvPr/>
      </p:nvGrpSpPr>
      <p:grpSpPr>
        <a:xfrm>
          <a:off x="0" y="0"/>
          <a:ext cx="0" cy="0"/>
          <a:chOff x="0" y="0"/>
          <a:chExt cx="0" cy="0"/>
        </a:xfrm>
      </p:grpSpPr>
      <p:sp>
        <p:nvSpPr>
          <p:cNvPr id="2" name="Title 9">
            <a:extLst>
              <a:ext uri="{FF2B5EF4-FFF2-40B4-BE49-F238E27FC236}">
                <a16:creationId xmlns:a16="http://schemas.microsoft.com/office/drawing/2014/main" id="{F7B49706-2BC4-BED3-5ED7-32A4A177929E}"/>
              </a:ext>
            </a:extLst>
          </p:cNvPr>
          <p:cNvSpPr>
            <a:spLocks noGrp="1"/>
          </p:cNvSpPr>
          <p:nvPr>
            <p:ph type="title"/>
          </p:nvPr>
        </p:nvSpPr>
        <p:spPr>
          <a:xfrm>
            <a:off x="732970" y="454285"/>
            <a:ext cx="10072437" cy="685481"/>
          </a:xfrm>
        </p:spPr>
        <p:txBody>
          <a:bodyPr>
            <a:normAutofit/>
          </a:bodyPr>
          <a:lstStyle/>
          <a:p>
            <a:r>
              <a:rPr lang="en-US" sz="2400"/>
              <a:t>Same Store Analysis – Market Comparison (Appendix)</a:t>
            </a:r>
          </a:p>
        </p:txBody>
      </p:sp>
      <p:pic>
        <p:nvPicPr>
          <p:cNvPr id="7" name="Picture 6">
            <a:extLst>
              <a:ext uri="{FF2B5EF4-FFF2-40B4-BE49-F238E27FC236}">
                <a16:creationId xmlns:a16="http://schemas.microsoft.com/office/drawing/2014/main" id="{D816C8EE-7BB9-C59C-72FE-D553F0517476}"/>
              </a:ext>
            </a:extLst>
          </p:cNvPr>
          <p:cNvPicPr>
            <a:picLocks noChangeAspect="1"/>
          </p:cNvPicPr>
          <p:nvPr/>
        </p:nvPicPr>
        <p:blipFill>
          <a:blip r:embed="rId2"/>
          <a:stretch>
            <a:fillRect/>
          </a:stretch>
        </p:blipFill>
        <p:spPr>
          <a:xfrm>
            <a:off x="6096000" y="1417320"/>
            <a:ext cx="5958735" cy="3647844"/>
          </a:xfrm>
          <a:prstGeom prst="rect">
            <a:avLst/>
          </a:prstGeom>
        </p:spPr>
      </p:pic>
      <p:pic>
        <p:nvPicPr>
          <p:cNvPr id="8" name="Picture 7">
            <a:extLst>
              <a:ext uri="{FF2B5EF4-FFF2-40B4-BE49-F238E27FC236}">
                <a16:creationId xmlns:a16="http://schemas.microsoft.com/office/drawing/2014/main" id="{89CB9D93-05DE-B7B1-1F2B-F0609AB365A5}"/>
              </a:ext>
            </a:extLst>
          </p:cNvPr>
          <p:cNvPicPr>
            <a:picLocks noChangeAspect="1"/>
          </p:cNvPicPr>
          <p:nvPr/>
        </p:nvPicPr>
        <p:blipFill>
          <a:blip r:embed="rId3"/>
          <a:stretch>
            <a:fillRect/>
          </a:stretch>
        </p:blipFill>
        <p:spPr>
          <a:xfrm>
            <a:off x="130024" y="1417320"/>
            <a:ext cx="5965975" cy="3647844"/>
          </a:xfrm>
          <a:prstGeom prst="rect">
            <a:avLst/>
          </a:prstGeom>
        </p:spPr>
      </p:pic>
    </p:spTree>
    <p:extLst>
      <p:ext uri="{BB962C8B-B14F-4D97-AF65-F5344CB8AC3E}">
        <p14:creationId xmlns:p14="http://schemas.microsoft.com/office/powerpoint/2010/main" val="20534201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E2C13-FDD7-212B-45B3-2D47DFF103E6}"/>
            </a:ext>
          </a:extLst>
        </p:cNvPr>
        <p:cNvGrpSpPr/>
        <p:nvPr/>
      </p:nvGrpSpPr>
      <p:grpSpPr>
        <a:xfrm>
          <a:off x="0" y="0"/>
          <a:ext cx="0" cy="0"/>
          <a:chOff x="0" y="0"/>
          <a:chExt cx="0" cy="0"/>
        </a:xfrm>
      </p:grpSpPr>
      <p:sp>
        <p:nvSpPr>
          <p:cNvPr id="2" name="Title 9">
            <a:extLst>
              <a:ext uri="{FF2B5EF4-FFF2-40B4-BE49-F238E27FC236}">
                <a16:creationId xmlns:a16="http://schemas.microsoft.com/office/drawing/2014/main" id="{6E6770EC-12AB-106F-CD0C-ABEB626DCE5B}"/>
              </a:ext>
            </a:extLst>
          </p:cNvPr>
          <p:cNvSpPr>
            <a:spLocks noGrp="1"/>
          </p:cNvSpPr>
          <p:nvPr>
            <p:ph type="title"/>
          </p:nvPr>
        </p:nvSpPr>
        <p:spPr>
          <a:xfrm>
            <a:off x="732970" y="454285"/>
            <a:ext cx="10072437" cy="685481"/>
          </a:xfrm>
        </p:spPr>
        <p:txBody>
          <a:bodyPr>
            <a:normAutofit/>
          </a:bodyPr>
          <a:lstStyle/>
          <a:p>
            <a:r>
              <a:rPr lang="en-US" sz="2400"/>
              <a:t>Same Store Analysis – Market Comparison (Appendix)</a:t>
            </a:r>
          </a:p>
        </p:txBody>
      </p:sp>
      <p:pic>
        <p:nvPicPr>
          <p:cNvPr id="5" name="Picture 4">
            <a:extLst>
              <a:ext uri="{FF2B5EF4-FFF2-40B4-BE49-F238E27FC236}">
                <a16:creationId xmlns:a16="http://schemas.microsoft.com/office/drawing/2014/main" id="{A762FD88-6395-BDE0-3885-E517567DDEF1}"/>
              </a:ext>
            </a:extLst>
          </p:cNvPr>
          <p:cNvPicPr>
            <a:picLocks noChangeAspect="1"/>
          </p:cNvPicPr>
          <p:nvPr/>
        </p:nvPicPr>
        <p:blipFill>
          <a:blip r:embed="rId2"/>
          <a:stretch>
            <a:fillRect/>
          </a:stretch>
        </p:blipFill>
        <p:spPr>
          <a:xfrm>
            <a:off x="1495638" y="1139766"/>
            <a:ext cx="8547100" cy="5238750"/>
          </a:xfrm>
          <a:prstGeom prst="rect">
            <a:avLst/>
          </a:prstGeom>
        </p:spPr>
      </p:pic>
    </p:spTree>
    <p:extLst>
      <p:ext uri="{BB962C8B-B14F-4D97-AF65-F5344CB8AC3E}">
        <p14:creationId xmlns:p14="http://schemas.microsoft.com/office/powerpoint/2010/main" val="21109227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680DA-432C-E3F3-13E3-14E9A7BF559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AA80BF-2EB8-31DF-C714-09EA7A045156}"/>
              </a:ext>
            </a:extLst>
          </p:cNvPr>
          <p:cNvSpPr>
            <a:spLocks noGrp="1"/>
          </p:cNvSpPr>
          <p:nvPr>
            <p:ph idx="1"/>
          </p:nvPr>
        </p:nvSpPr>
        <p:spPr/>
        <p:txBody>
          <a:bodyPr/>
          <a:lstStyle/>
          <a:p>
            <a:r>
              <a:rPr lang="en-US"/>
              <a:t>Definitions</a:t>
            </a:r>
          </a:p>
        </p:txBody>
      </p:sp>
    </p:spTree>
    <p:extLst>
      <p:ext uri="{BB962C8B-B14F-4D97-AF65-F5344CB8AC3E}">
        <p14:creationId xmlns:p14="http://schemas.microsoft.com/office/powerpoint/2010/main" val="1641944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DAB198C-230E-0389-221C-8834C83DE4DB}"/>
            </a:ext>
          </a:extLst>
        </p:cNvPr>
        <p:cNvGrpSpPr/>
        <p:nvPr/>
      </p:nvGrpSpPr>
      <p:grpSpPr>
        <a:xfrm>
          <a:off x="0" y="0"/>
          <a:ext cx="0" cy="0"/>
          <a:chOff x="0" y="0"/>
          <a:chExt cx="0" cy="0"/>
        </a:xfrm>
      </p:grpSpPr>
      <p:sp>
        <p:nvSpPr>
          <p:cNvPr id="14" name="Rectangle 3">
            <a:extLst>
              <a:ext uri="{FF2B5EF4-FFF2-40B4-BE49-F238E27FC236}">
                <a16:creationId xmlns:a16="http://schemas.microsoft.com/office/drawing/2014/main" id="{8CF53493-3B30-646D-A0DF-D192EC8D52D1}"/>
              </a:ext>
            </a:extLst>
          </p:cNvPr>
          <p:cNvSpPr>
            <a:spLocks noChangeArrowheads="1"/>
          </p:cNvSpPr>
          <p:nvPr/>
        </p:nvSpPr>
        <p:spPr bwMode="auto">
          <a:xfrm>
            <a:off x="0" y="-276999"/>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4">
            <a:extLst>
              <a:ext uri="{FF2B5EF4-FFF2-40B4-BE49-F238E27FC236}">
                <a16:creationId xmlns:a16="http://schemas.microsoft.com/office/drawing/2014/main" id="{4A53A386-83AC-6163-B98F-E9FA0C9FA7A2}"/>
              </a:ext>
            </a:extLst>
          </p:cNvPr>
          <p:cNvSpPr>
            <a:spLocks noChangeArrowheads="1"/>
          </p:cNvSpPr>
          <p:nvPr/>
        </p:nvSpPr>
        <p:spPr bwMode="auto">
          <a:xfrm>
            <a:off x="0" y="-276999"/>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3" name="Table 22">
            <a:extLst>
              <a:ext uri="{FF2B5EF4-FFF2-40B4-BE49-F238E27FC236}">
                <a16:creationId xmlns:a16="http://schemas.microsoft.com/office/drawing/2014/main" id="{E73CDBD5-7BF2-B1C4-8D3E-D871487B644F}"/>
              </a:ext>
            </a:extLst>
          </p:cNvPr>
          <p:cNvGraphicFramePr>
            <a:graphicFrameLocks noGrp="1"/>
          </p:cNvGraphicFramePr>
          <p:nvPr>
            <p:extLst>
              <p:ext uri="{D42A27DB-BD31-4B8C-83A1-F6EECF244321}">
                <p14:modId xmlns:p14="http://schemas.microsoft.com/office/powerpoint/2010/main" val="2708339409"/>
              </p:ext>
            </p:extLst>
          </p:nvPr>
        </p:nvGraphicFramePr>
        <p:xfrm>
          <a:off x="773815" y="3122633"/>
          <a:ext cx="3244712" cy="1585549"/>
        </p:xfrm>
        <a:graphic>
          <a:graphicData uri="http://schemas.openxmlformats.org/drawingml/2006/table">
            <a:tbl>
              <a:tblPr firstRow="1" bandRow="1">
                <a:tableStyleId>{21E4AEA4-8DFA-4A89-87EB-49C32662AFE0}</a:tableStyleId>
              </a:tblPr>
              <a:tblGrid>
                <a:gridCol w="1961927">
                  <a:extLst>
                    <a:ext uri="{9D8B030D-6E8A-4147-A177-3AD203B41FA5}">
                      <a16:colId xmlns:a16="http://schemas.microsoft.com/office/drawing/2014/main" val="3945900192"/>
                    </a:ext>
                  </a:extLst>
                </a:gridCol>
                <a:gridCol w="1282785">
                  <a:extLst>
                    <a:ext uri="{9D8B030D-6E8A-4147-A177-3AD203B41FA5}">
                      <a16:colId xmlns:a16="http://schemas.microsoft.com/office/drawing/2014/main" val="1133121309"/>
                    </a:ext>
                  </a:extLst>
                </a:gridCol>
              </a:tblGrid>
              <a:tr h="278249">
                <a:tc gridSpan="2">
                  <a:txBody>
                    <a:bodyPr/>
                    <a:lstStyle/>
                    <a:p>
                      <a:pPr algn="ctr" fontAlgn="b"/>
                      <a:r>
                        <a:rPr lang="en-US" sz="1200" b="1" i="0" u="none" strike="noStrike">
                          <a:solidFill>
                            <a:schemeClr val="bg1"/>
                          </a:solidFill>
                          <a:effectLst/>
                          <a:latin typeface="Gilroy"/>
                        </a:rPr>
                        <a:t>Refinance Asset Summary</a:t>
                      </a:r>
                    </a:p>
                  </a:txBody>
                  <a:tcPr marL="5775" marR="5775" marT="577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7048482"/>
                  </a:ext>
                </a:extLst>
              </a:tr>
              <a:tr h="278249">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b="1">
                          <a:solidFill>
                            <a:schemeClr val="accent2"/>
                          </a:solidFill>
                          <a:latin typeface="Gilroy"/>
                        </a:rPr>
                        <a:t>Number of Buildings</a:t>
                      </a:r>
                    </a:p>
                  </a:txBody>
                  <a:tcPr marL="55445" marR="55445" marT="27723" marB="2772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b="1">
                          <a:solidFill>
                            <a:schemeClr val="accent2"/>
                          </a:solidFill>
                          <a:highlight>
                            <a:srgbClr val="FFFF00"/>
                          </a:highlight>
                          <a:latin typeface="Gilroy"/>
                        </a:rPr>
                        <a:t>178</a:t>
                      </a:r>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34971460"/>
                  </a:ext>
                </a:extLst>
              </a:tr>
              <a:tr h="278249">
                <a:tc>
                  <a:txBody>
                    <a:bodyPr/>
                    <a:lstStyle/>
                    <a:p>
                      <a:r>
                        <a:rPr lang="en-US" sz="1200" b="1">
                          <a:solidFill>
                            <a:schemeClr val="accent2"/>
                          </a:solidFill>
                          <a:latin typeface="Gilroy"/>
                        </a:rPr>
                        <a:t>Total Size (MSF)</a:t>
                      </a:r>
                    </a:p>
                  </a:txBody>
                  <a:tcPr marL="55445" marR="55445" marT="27723" marB="27723"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lvl="0" algn="ctr" defTabSz="914400" rtl="0" eaLnBrk="1" latinLnBrk="0" hangingPunct="1">
                        <a:lnSpc>
                          <a:spcPct val="100000"/>
                        </a:lnSpc>
                        <a:spcBef>
                          <a:spcPts val="0"/>
                        </a:spcBef>
                        <a:spcAft>
                          <a:spcPts val="0"/>
                        </a:spcAft>
                        <a:buNone/>
                      </a:pPr>
                      <a:r>
                        <a:rPr lang="en-US" sz="1200" b="1" kern="1200">
                          <a:solidFill>
                            <a:schemeClr val="accent2"/>
                          </a:solidFill>
                          <a:latin typeface="Gilroy"/>
                          <a:ea typeface="+mn-ea"/>
                          <a:cs typeface="+mn-cs"/>
                        </a:rPr>
                        <a:t>10.2</a:t>
                      </a:r>
                      <a:endParaRPr lang="en-US" sz="1200" b="1" kern="1200" noProof="0">
                        <a:solidFill>
                          <a:schemeClr val="accent2"/>
                        </a:solidFill>
                        <a:latin typeface="Gilroy"/>
                        <a:ea typeface="+mn-ea"/>
                        <a:cs typeface="+mn-cs"/>
                      </a:endParaRPr>
                    </a:p>
                  </a:txBody>
                  <a:tcPr marL="55445" marR="55445" marT="27723" marB="27723"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28325061"/>
                  </a:ext>
                </a:extLst>
              </a:tr>
              <a:tr h="278249">
                <a:tc>
                  <a:txBody>
                    <a:bodyPr/>
                    <a:lstStyle/>
                    <a:p>
                      <a:r>
                        <a:rPr lang="en-US" sz="1200" b="1">
                          <a:solidFill>
                            <a:schemeClr val="accent2"/>
                          </a:solidFill>
                          <a:latin typeface="Gilroy"/>
                        </a:rPr>
                        <a:t>Number of Tenants</a:t>
                      </a:r>
                    </a:p>
                  </a:txBody>
                  <a:tcPr marL="55445" marR="55445" marT="27723" marB="2772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lvl="0" algn="ctr" defTabSz="914400" rtl="0" eaLnBrk="1" latinLnBrk="0" hangingPunct="1">
                        <a:lnSpc>
                          <a:spcPct val="100000"/>
                        </a:lnSpc>
                        <a:spcBef>
                          <a:spcPts val="0"/>
                        </a:spcBef>
                        <a:spcAft>
                          <a:spcPts val="0"/>
                        </a:spcAft>
                        <a:buNone/>
                      </a:pPr>
                      <a:r>
                        <a:rPr lang="en-US" sz="1200" b="1" kern="1200" noProof="0">
                          <a:solidFill>
                            <a:schemeClr val="accent2"/>
                          </a:solidFill>
                          <a:highlight>
                            <a:srgbClr val="FFFF00"/>
                          </a:highlight>
                          <a:latin typeface="Gilroy"/>
                          <a:ea typeface="+mn-ea"/>
                          <a:cs typeface="+mn-cs"/>
                        </a:rPr>
                        <a:t>97</a:t>
                      </a:r>
                    </a:p>
                  </a:txBody>
                  <a:tcPr marL="55445" marR="55445" marT="27723" marB="2772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1876713"/>
                  </a:ext>
                </a:extLst>
              </a:tr>
              <a:tr h="4725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accent2"/>
                          </a:solidFill>
                          <a:latin typeface="Gilroy"/>
                        </a:rPr>
                        <a:t>Acquisition Dates</a:t>
                      </a:r>
                    </a:p>
                  </a:txBody>
                  <a:tcPr marL="55445" marR="55445" marT="27723" marB="27723"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lang="en-US" sz="1200" b="1" kern="1200">
                          <a:solidFill>
                            <a:schemeClr val="accent2"/>
                          </a:solidFill>
                          <a:latin typeface="Gilroy"/>
                          <a:ea typeface="+mn-ea"/>
                          <a:cs typeface="+mn-cs"/>
                        </a:rPr>
                        <a:t>April 2021 – August 2022</a:t>
                      </a:r>
                    </a:p>
                  </a:txBody>
                  <a:tcPr marL="55445" marR="55445" marT="27723" marB="27723"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74966584"/>
                  </a:ext>
                </a:extLst>
              </a:tr>
            </a:tbl>
          </a:graphicData>
        </a:graphic>
      </p:graphicFrame>
      <p:sp>
        <p:nvSpPr>
          <p:cNvPr id="8" name="TextBox 7">
            <a:extLst>
              <a:ext uri="{FF2B5EF4-FFF2-40B4-BE49-F238E27FC236}">
                <a16:creationId xmlns:a16="http://schemas.microsoft.com/office/drawing/2014/main" id="{B030D432-92FF-9674-E215-25B054DB3DDC}"/>
              </a:ext>
            </a:extLst>
          </p:cNvPr>
          <p:cNvSpPr txBox="1"/>
          <p:nvPr/>
        </p:nvSpPr>
        <p:spPr>
          <a:xfrm>
            <a:off x="0" y="6207190"/>
            <a:ext cx="12191999" cy="646331"/>
          </a:xfrm>
          <a:prstGeom prst="rect">
            <a:avLst/>
          </a:prstGeom>
          <a:noFill/>
        </p:spPr>
        <p:txBody>
          <a:bodyPr wrap="square">
            <a:spAutoFit/>
          </a:bodyPr>
          <a:lstStyle/>
          <a:p>
            <a:pPr marL="228600" indent="-228600" algn="just">
              <a:buFontTx/>
              <a:buAutoNum type="arabicParenBoth"/>
            </a:pPr>
            <a:r>
              <a:rPr lang="en-US" sz="600" i="1">
                <a:solidFill>
                  <a:schemeClr val="accent3">
                    <a:lumMod val="50000"/>
                  </a:schemeClr>
                </a:solidFill>
                <a:highlight>
                  <a:srgbClr val="FFFF00"/>
                </a:highlight>
                <a:latin typeface="Aptos" panose="020B0004020202020204" pitchFamily="34" charset="0"/>
                <a:ea typeface="Lato"/>
                <a:cs typeface="Lato"/>
              </a:rPr>
              <a:t>Refers to assets that are currently on the credit facility. Data as of March 31, 2025.</a:t>
            </a:r>
          </a:p>
          <a:p>
            <a:pPr marL="228600" indent="-228600" algn="just">
              <a:buAutoNum type="arabicParenBoth"/>
            </a:pPr>
            <a:r>
              <a:rPr lang="en-US" sz="600" i="1">
                <a:solidFill>
                  <a:schemeClr val="accent3">
                    <a:lumMod val="50000"/>
                  </a:schemeClr>
                </a:solidFill>
                <a:highlight>
                  <a:srgbClr val="FFFF00"/>
                </a:highlight>
                <a:latin typeface="Aptos" panose="020B0004020202020204" pitchFamily="34" charset="0"/>
                <a:ea typeface="Lato"/>
                <a:cs typeface="Lato"/>
              </a:rPr>
              <a:t>Yield on Cost at acquisition – YOC using acquisition in-place NOI, Yield on Cost at current – run rate YOC as of March 31, 2025.</a:t>
            </a:r>
          </a:p>
          <a:p>
            <a:pPr marL="228600" indent="-228600" algn="just">
              <a:buAutoNum type="arabicParenBoth"/>
            </a:pPr>
            <a:r>
              <a:rPr lang="en-US" sz="600" i="1">
                <a:solidFill>
                  <a:schemeClr val="accent3">
                    <a:lumMod val="50000"/>
                  </a:schemeClr>
                </a:solidFill>
                <a:highlight>
                  <a:srgbClr val="FFFF00"/>
                </a:highlight>
                <a:latin typeface="Aptos" panose="020B0004020202020204" pitchFamily="34" charset="0"/>
                <a:ea typeface="Lato"/>
                <a:cs typeface="Lato"/>
              </a:rPr>
              <a:t>NOI at acquisition is based on the first month’s underwritten NOI, annualized. Current NOI reflects annualized quarterly income net of recoverable and non-recoverable expenses, adjusted to exclude one-time items such as concessions, prior year income, and bad debt.</a:t>
            </a:r>
          </a:p>
          <a:p>
            <a:pPr marL="228600" indent="-228600" algn="just">
              <a:buAutoNum type="arabicParenBoth"/>
            </a:pPr>
            <a:r>
              <a:rPr lang="en-US" sz="600" i="1">
                <a:solidFill>
                  <a:schemeClr val="accent3">
                    <a:lumMod val="50000"/>
                  </a:schemeClr>
                </a:solidFill>
                <a:highlight>
                  <a:srgbClr val="FFFF00"/>
                </a:highlight>
                <a:latin typeface="Aptos" panose="020B0004020202020204" pitchFamily="34" charset="0"/>
                <a:ea typeface="Lato"/>
                <a:cs typeface="Lato"/>
              </a:rPr>
              <a:t>Currently negotiating with JPM and Capital One as of July 2025. As Term Sheet has not yet been signed, terms may be subject to change.</a:t>
            </a:r>
          </a:p>
          <a:p>
            <a:pPr marL="228600" indent="-228600" algn="just">
              <a:buAutoNum type="arabicParenBoth"/>
            </a:pPr>
            <a:r>
              <a:rPr lang="en-US" sz="600" i="1">
                <a:solidFill>
                  <a:schemeClr val="accent3">
                    <a:lumMod val="50000"/>
                  </a:schemeClr>
                </a:solidFill>
                <a:highlight>
                  <a:srgbClr val="FFFF00"/>
                </a:highlight>
                <a:latin typeface="Aptos" panose="020B0004020202020204" pitchFamily="34" charset="0"/>
                <a:ea typeface="Lato"/>
                <a:cs typeface="Lato"/>
              </a:rPr>
              <a:t>Actual distribution amounts may vary and may be less than what it is included on this slide.</a:t>
            </a:r>
          </a:p>
          <a:p>
            <a:pPr algn="just"/>
            <a:r>
              <a:rPr lang="en-US" sz="600" b="1" i="1">
                <a:solidFill>
                  <a:schemeClr val="accent3">
                    <a:lumMod val="50000"/>
                  </a:schemeClr>
                </a:solidFill>
                <a:highlight>
                  <a:srgbClr val="FFFF00"/>
                </a:highlight>
                <a:latin typeface="Aptos" panose="020B0004020202020204" pitchFamily="34" charset="0"/>
                <a:ea typeface="Lato"/>
                <a:cs typeface="Lato"/>
              </a:rPr>
              <a:t>Note: </a:t>
            </a:r>
            <a:r>
              <a:rPr lang="en-US" sz="600" i="1">
                <a:solidFill>
                  <a:schemeClr val="accent3">
                    <a:lumMod val="50000"/>
                  </a:schemeClr>
                </a:solidFill>
                <a:highlight>
                  <a:srgbClr val="FFFF00"/>
                </a:highlight>
                <a:latin typeface="Aptos" panose="020B0004020202020204" pitchFamily="34" charset="0"/>
                <a:ea typeface="Lato"/>
                <a:cs typeface="Lato"/>
              </a:rPr>
              <a:t>Fund II Refi terms assumes a $273M refinancing at SOFR + 170bps for 61 properties in Q3/Q4 2025, enabling $75M in investor distributions. This is based on a term sheet under negotiation with Capital One and JPM, and will require an amendment to the credit facility’s Payout Ratio covenant as part of a broader restructuring expected by year-end</a:t>
            </a:r>
            <a:r>
              <a:rPr lang="en-US" sz="600" i="1">
                <a:solidFill>
                  <a:schemeClr val="accent3">
                    <a:lumMod val="50000"/>
                  </a:schemeClr>
                </a:solidFill>
                <a:latin typeface="Aptos" panose="020B0004020202020204" pitchFamily="34" charset="0"/>
                <a:ea typeface="Lato"/>
                <a:cs typeface="Lato"/>
              </a:rPr>
              <a:t>.</a:t>
            </a:r>
          </a:p>
        </p:txBody>
      </p:sp>
      <p:sp>
        <p:nvSpPr>
          <p:cNvPr id="11" name="object 18">
            <a:extLst>
              <a:ext uri="{FF2B5EF4-FFF2-40B4-BE49-F238E27FC236}">
                <a16:creationId xmlns:a16="http://schemas.microsoft.com/office/drawing/2014/main" id="{CCC8AC76-5B2A-B79C-BB13-191C033B4998}"/>
              </a:ext>
            </a:extLst>
          </p:cNvPr>
          <p:cNvSpPr txBox="1">
            <a:spLocks/>
          </p:cNvSpPr>
          <p:nvPr/>
        </p:nvSpPr>
        <p:spPr>
          <a:xfrm>
            <a:off x="919168" y="535202"/>
            <a:ext cx="11539103" cy="437886"/>
          </a:xfrm>
          <a:prstGeom prst="rect">
            <a:avLst/>
          </a:prstGeom>
        </p:spPr>
        <p:txBody>
          <a:bodyPr vert="horz" wrap="square" lIns="0" tIns="6931" rIns="0" bIns="0" rtlCol="0">
            <a:spAutoFit/>
          </a:bodyPr>
          <a:lstStyle>
            <a:lvl1pPr>
              <a:defRPr sz="3578" b="0" i="0">
                <a:solidFill>
                  <a:srgbClr val="333F4F"/>
                </a:solidFill>
                <a:latin typeface="Gilroy"/>
                <a:ea typeface="+mj-ea"/>
                <a:cs typeface="Gilroy"/>
              </a:defRPr>
            </a:lvl1pPr>
          </a:lstStyle>
          <a:p>
            <a:pPr algn="l"/>
            <a:r>
              <a:rPr lang="en-US" sz="2800" b="1">
                <a:solidFill>
                  <a:schemeClr val="accent2"/>
                </a:solidFill>
                <a:latin typeface="Gilroy" panose="00000300000000000000" pitchFamily="50" charset="0"/>
              </a:rPr>
              <a:t>Operational Summary - Current Properties</a:t>
            </a:r>
            <a:endParaRPr lang="en-US" sz="2800">
              <a:solidFill>
                <a:schemeClr val="accent2"/>
              </a:solidFill>
              <a:latin typeface="Gilroy-thin" panose="00000300000000000000" pitchFamily="50" charset="0"/>
            </a:endParaRPr>
          </a:p>
        </p:txBody>
      </p:sp>
      <p:grpSp>
        <p:nvGrpSpPr>
          <p:cNvPr id="123" name="Group 122">
            <a:extLst>
              <a:ext uri="{FF2B5EF4-FFF2-40B4-BE49-F238E27FC236}">
                <a16:creationId xmlns:a16="http://schemas.microsoft.com/office/drawing/2014/main" id="{0E6E70B0-5D9B-9894-E0AA-345E636B5F6C}"/>
              </a:ext>
            </a:extLst>
          </p:cNvPr>
          <p:cNvGrpSpPr>
            <a:grpSpLocks noChangeAspect="1"/>
          </p:cNvGrpSpPr>
          <p:nvPr/>
        </p:nvGrpSpPr>
        <p:grpSpPr>
          <a:xfrm>
            <a:off x="1088689" y="1450123"/>
            <a:ext cx="2445346" cy="1525773"/>
            <a:chOff x="1410988" y="510652"/>
            <a:chExt cx="8622421" cy="5379959"/>
          </a:xfrm>
          <a:solidFill>
            <a:schemeClr val="accent3">
              <a:lumMod val="40000"/>
              <a:lumOff val="60000"/>
            </a:schemeClr>
          </a:solidFill>
          <a:effectLst/>
        </p:grpSpPr>
        <p:sp>
          <p:nvSpPr>
            <p:cNvPr id="124" name="Freeform: Shape 10">
              <a:extLst>
                <a:ext uri="{FF2B5EF4-FFF2-40B4-BE49-F238E27FC236}">
                  <a16:creationId xmlns:a16="http://schemas.microsoft.com/office/drawing/2014/main" id="{79E32747-0F48-1AA4-AF96-6C46611BA504}"/>
                </a:ext>
              </a:extLst>
            </p:cNvPr>
            <p:cNvSpPr/>
            <p:nvPr/>
          </p:nvSpPr>
          <p:spPr>
            <a:xfrm>
              <a:off x="7328974" y="4613573"/>
              <a:ext cx="1518276" cy="1277038"/>
            </a:xfrm>
            <a:custGeom>
              <a:avLst/>
              <a:gdLst>
                <a:gd name="connsiteX0" fmla="*/ 1111605 w 1518276"/>
                <a:gd name="connsiteY0" fmla="*/ 7411 h 1277038"/>
                <a:gd name="connsiteX1" fmla="*/ 1133185 w 1518276"/>
                <a:gd name="connsiteY1" fmla="*/ 77121 h 1277038"/>
                <a:gd name="connsiteX2" fmla="*/ 1168711 w 1518276"/>
                <a:gd name="connsiteY2" fmla="*/ 169916 h 1277038"/>
                <a:gd name="connsiteX3" fmla="*/ 1219524 w 1518276"/>
                <a:gd name="connsiteY3" fmla="*/ 259225 h 1277038"/>
                <a:gd name="connsiteX4" fmla="*/ 1254940 w 1518276"/>
                <a:gd name="connsiteY4" fmla="*/ 319278 h 1277038"/>
                <a:gd name="connsiteX5" fmla="*/ 1301135 w 1518276"/>
                <a:gd name="connsiteY5" fmla="*/ 371632 h 1277038"/>
                <a:gd name="connsiteX6" fmla="*/ 1339630 w 1518276"/>
                <a:gd name="connsiteY6" fmla="*/ 407048 h 1277038"/>
                <a:gd name="connsiteX7" fmla="*/ 1355028 w 1518276"/>
                <a:gd name="connsiteY7" fmla="*/ 434764 h 1277038"/>
                <a:gd name="connsiteX8" fmla="*/ 1344249 w 1518276"/>
                <a:gd name="connsiteY8" fmla="*/ 447083 h 1277038"/>
                <a:gd name="connsiteX9" fmla="*/ 1336550 w 1518276"/>
                <a:gd name="connsiteY9" fmla="*/ 459401 h 1277038"/>
                <a:gd name="connsiteX10" fmla="*/ 1364267 w 1518276"/>
                <a:gd name="connsiteY10" fmla="*/ 530233 h 1277038"/>
                <a:gd name="connsiteX11" fmla="*/ 1391984 w 1518276"/>
                <a:gd name="connsiteY11" fmla="*/ 557949 h 1277038"/>
                <a:gd name="connsiteX12" fmla="*/ 1416621 w 1518276"/>
                <a:gd name="connsiteY12" fmla="*/ 608763 h 1277038"/>
                <a:gd name="connsiteX13" fmla="*/ 1450497 w 1518276"/>
                <a:gd name="connsiteY13" fmla="*/ 664197 h 1277038"/>
                <a:gd name="connsiteX14" fmla="*/ 1493612 w 1518276"/>
                <a:gd name="connsiteY14" fmla="*/ 742728 h 1277038"/>
                <a:gd name="connsiteX15" fmla="*/ 1505930 w 1518276"/>
                <a:gd name="connsiteY15" fmla="*/ 815099 h 1277038"/>
                <a:gd name="connsiteX16" fmla="*/ 1510550 w 1518276"/>
                <a:gd name="connsiteY16" fmla="*/ 929045 h 1277038"/>
                <a:gd name="connsiteX17" fmla="*/ 1516709 w 1518276"/>
                <a:gd name="connsiteY17" fmla="*/ 945983 h 1277038"/>
                <a:gd name="connsiteX18" fmla="*/ 1513629 w 1518276"/>
                <a:gd name="connsiteY18" fmla="*/ 978319 h 1277038"/>
                <a:gd name="connsiteX19" fmla="*/ 1490532 w 1518276"/>
                <a:gd name="connsiteY19" fmla="*/ 990638 h 1277038"/>
                <a:gd name="connsiteX20" fmla="*/ 1493612 w 1518276"/>
                <a:gd name="connsiteY20" fmla="*/ 1009115 h 1277038"/>
                <a:gd name="connsiteX21" fmla="*/ 1487452 w 1518276"/>
                <a:gd name="connsiteY21" fmla="*/ 1027593 h 1277038"/>
                <a:gd name="connsiteX22" fmla="*/ 1490532 w 1518276"/>
                <a:gd name="connsiteY22" fmla="*/ 1050691 h 1277038"/>
                <a:gd name="connsiteX23" fmla="*/ 1495151 w 1518276"/>
                <a:gd name="connsiteY23" fmla="*/ 1069168 h 1277038"/>
                <a:gd name="connsiteX24" fmla="*/ 1468975 w 1518276"/>
                <a:gd name="connsiteY24" fmla="*/ 1099965 h 1277038"/>
                <a:gd name="connsiteX25" fmla="*/ 1439718 w 1518276"/>
                <a:gd name="connsiteY25" fmla="*/ 1113823 h 1277038"/>
                <a:gd name="connsiteX26" fmla="*/ 1402763 w 1518276"/>
                <a:gd name="connsiteY26" fmla="*/ 1115363 h 1277038"/>
                <a:gd name="connsiteX27" fmla="*/ 1388904 w 1518276"/>
                <a:gd name="connsiteY27" fmla="*/ 1130761 h 1277038"/>
                <a:gd name="connsiteX28" fmla="*/ 1365807 w 1518276"/>
                <a:gd name="connsiteY28" fmla="*/ 1140000 h 1277038"/>
                <a:gd name="connsiteX29" fmla="*/ 1353488 w 1518276"/>
                <a:gd name="connsiteY29" fmla="*/ 1135380 h 1277038"/>
                <a:gd name="connsiteX30" fmla="*/ 1342710 w 1518276"/>
                <a:gd name="connsiteY30" fmla="*/ 1126141 h 1277038"/>
                <a:gd name="connsiteX31" fmla="*/ 1339630 w 1518276"/>
                <a:gd name="connsiteY31" fmla="*/ 1098425 h 1277038"/>
                <a:gd name="connsiteX32" fmla="*/ 1331931 w 1518276"/>
                <a:gd name="connsiteY32" fmla="*/ 1066089 h 1277038"/>
                <a:gd name="connsiteX33" fmla="*/ 1299595 w 1518276"/>
                <a:gd name="connsiteY33" fmla="*/ 1016814 h 1277038"/>
                <a:gd name="connsiteX34" fmla="*/ 1265719 w 1518276"/>
                <a:gd name="connsiteY34" fmla="*/ 995258 h 1277038"/>
                <a:gd name="connsiteX35" fmla="*/ 1228763 w 1518276"/>
                <a:gd name="connsiteY35" fmla="*/ 992178 h 1277038"/>
                <a:gd name="connsiteX36" fmla="*/ 1221064 w 1518276"/>
                <a:gd name="connsiteY36" fmla="*/ 1004496 h 1277038"/>
                <a:gd name="connsiteX37" fmla="*/ 1191808 w 1518276"/>
                <a:gd name="connsiteY37" fmla="*/ 962921 h 1277038"/>
                <a:gd name="connsiteX38" fmla="*/ 1185649 w 1518276"/>
                <a:gd name="connsiteY38" fmla="*/ 929045 h 1277038"/>
                <a:gd name="connsiteX39" fmla="*/ 1161011 w 1518276"/>
                <a:gd name="connsiteY39" fmla="*/ 890550 h 1277038"/>
                <a:gd name="connsiteX40" fmla="*/ 1144073 w 1518276"/>
                <a:gd name="connsiteY40" fmla="*/ 879771 h 1277038"/>
                <a:gd name="connsiteX41" fmla="*/ 1128675 w 1518276"/>
                <a:gd name="connsiteY41" fmla="*/ 899789 h 1277038"/>
                <a:gd name="connsiteX42" fmla="*/ 1111737 w 1518276"/>
                <a:gd name="connsiteY42" fmla="*/ 896709 h 1277038"/>
                <a:gd name="connsiteX43" fmla="*/ 1091719 w 1518276"/>
                <a:gd name="connsiteY43" fmla="*/ 848975 h 1277038"/>
                <a:gd name="connsiteX44" fmla="*/ 1064003 w 1518276"/>
                <a:gd name="connsiteY44" fmla="*/ 812019 h 1277038"/>
                <a:gd name="connsiteX45" fmla="*/ 1036286 w 1518276"/>
                <a:gd name="connsiteY45" fmla="*/ 761205 h 1277038"/>
                <a:gd name="connsiteX46" fmla="*/ 1011649 w 1518276"/>
                <a:gd name="connsiteY46" fmla="*/ 731949 h 1277038"/>
                <a:gd name="connsiteX47" fmla="*/ 977773 w 1518276"/>
                <a:gd name="connsiteY47" fmla="*/ 696533 h 1277038"/>
                <a:gd name="connsiteX48" fmla="*/ 997791 w 1518276"/>
                <a:gd name="connsiteY48" fmla="*/ 673436 h 1277038"/>
                <a:gd name="connsiteX49" fmla="*/ 1028587 w 1518276"/>
                <a:gd name="connsiteY49" fmla="*/ 621082 h 1277038"/>
                <a:gd name="connsiteX50" fmla="*/ 1027047 w 1518276"/>
                <a:gd name="connsiteY50" fmla="*/ 605684 h 1277038"/>
                <a:gd name="connsiteX51" fmla="*/ 983932 w 1518276"/>
                <a:gd name="connsiteY51" fmla="*/ 596445 h 1277038"/>
                <a:gd name="connsiteX52" fmla="*/ 968535 w 1518276"/>
                <a:gd name="connsiteY52" fmla="*/ 602604 h 1277038"/>
                <a:gd name="connsiteX53" fmla="*/ 971614 w 1518276"/>
                <a:gd name="connsiteY53" fmla="*/ 608763 h 1277038"/>
                <a:gd name="connsiteX54" fmla="*/ 996251 w 1518276"/>
                <a:gd name="connsiteY54" fmla="*/ 618002 h 1277038"/>
                <a:gd name="connsiteX55" fmla="*/ 982393 w 1518276"/>
                <a:gd name="connsiteY55" fmla="*/ 661117 h 1277038"/>
                <a:gd name="connsiteX56" fmla="*/ 974693 w 1518276"/>
                <a:gd name="connsiteY56" fmla="*/ 665737 h 1277038"/>
                <a:gd name="connsiteX57" fmla="*/ 957756 w 1518276"/>
                <a:gd name="connsiteY57" fmla="*/ 627241 h 1277038"/>
                <a:gd name="connsiteX58" fmla="*/ 945437 w 1518276"/>
                <a:gd name="connsiteY58" fmla="*/ 581047 h 1277038"/>
                <a:gd name="connsiteX59" fmla="*/ 942358 w 1518276"/>
                <a:gd name="connsiteY59" fmla="*/ 554870 h 1277038"/>
                <a:gd name="connsiteX60" fmla="*/ 956216 w 1518276"/>
                <a:gd name="connsiteY60" fmla="*/ 510215 h 1277038"/>
                <a:gd name="connsiteX61" fmla="*/ 956216 w 1518276"/>
                <a:gd name="connsiteY61" fmla="*/ 419366 h 1277038"/>
                <a:gd name="connsiteX62" fmla="*/ 926959 w 1518276"/>
                <a:gd name="connsiteY62" fmla="*/ 383950 h 1277038"/>
                <a:gd name="connsiteX63" fmla="*/ 914641 w 1518276"/>
                <a:gd name="connsiteY63" fmla="*/ 354694 h 1277038"/>
                <a:gd name="connsiteX64" fmla="*/ 865367 w 1518276"/>
                <a:gd name="connsiteY64" fmla="*/ 342375 h 1277038"/>
                <a:gd name="connsiteX65" fmla="*/ 846889 w 1518276"/>
                <a:gd name="connsiteY65" fmla="*/ 336216 h 1277038"/>
                <a:gd name="connsiteX66" fmla="*/ 831491 w 1518276"/>
                <a:gd name="connsiteY66" fmla="*/ 311579 h 1277038"/>
                <a:gd name="connsiteX67" fmla="*/ 799155 w 1518276"/>
                <a:gd name="connsiteY67" fmla="*/ 296181 h 1277038"/>
                <a:gd name="connsiteX68" fmla="*/ 788376 w 1518276"/>
                <a:gd name="connsiteY68" fmla="*/ 263845 h 1277038"/>
                <a:gd name="connsiteX69" fmla="*/ 762199 w 1518276"/>
                <a:gd name="connsiteY69" fmla="*/ 254606 h 1277038"/>
                <a:gd name="connsiteX70" fmla="*/ 739102 w 1518276"/>
                <a:gd name="connsiteY70" fmla="*/ 219190 h 1277038"/>
                <a:gd name="connsiteX71" fmla="*/ 699067 w 1518276"/>
                <a:gd name="connsiteY71" fmla="*/ 205332 h 1277038"/>
                <a:gd name="connsiteX72" fmla="*/ 671350 w 1518276"/>
                <a:gd name="connsiteY72" fmla="*/ 191473 h 1277038"/>
                <a:gd name="connsiteX73" fmla="*/ 646713 w 1518276"/>
                <a:gd name="connsiteY73" fmla="*/ 191473 h 1277038"/>
                <a:gd name="connsiteX74" fmla="*/ 608218 w 1518276"/>
                <a:gd name="connsiteY74" fmla="*/ 199172 h 1277038"/>
                <a:gd name="connsiteX75" fmla="*/ 606678 w 1518276"/>
                <a:gd name="connsiteY75" fmla="*/ 217650 h 1277038"/>
                <a:gd name="connsiteX76" fmla="*/ 614377 w 1518276"/>
                <a:gd name="connsiteY76" fmla="*/ 226889 h 1277038"/>
                <a:gd name="connsiteX77" fmla="*/ 609757 w 1518276"/>
                <a:gd name="connsiteY77" fmla="*/ 237668 h 1277038"/>
                <a:gd name="connsiteX78" fmla="*/ 580501 w 1518276"/>
                <a:gd name="connsiteY78" fmla="*/ 236128 h 1277038"/>
                <a:gd name="connsiteX79" fmla="*/ 545085 w 1518276"/>
                <a:gd name="connsiteY79" fmla="*/ 270004 h 1277038"/>
                <a:gd name="connsiteX80" fmla="*/ 511209 w 1518276"/>
                <a:gd name="connsiteY80" fmla="*/ 288482 h 1277038"/>
                <a:gd name="connsiteX81" fmla="*/ 474254 w 1518276"/>
                <a:gd name="connsiteY81" fmla="*/ 288482 h 1277038"/>
                <a:gd name="connsiteX82" fmla="*/ 443457 w 1518276"/>
                <a:gd name="connsiteY82" fmla="*/ 300800 h 1277038"/>
                <a:gd name="connsiteX83" fmla="*/ 440378 w 1518276"/>
                <a:gd name="connsiteY83" fmla="*/ 274623 h 1277038"/>
                <a:gd name="connsiteX84" fmla="*/ 424979 w 1518276"/>
                <a:gd name="connsiteY84" fmla="*/ 256146 h 1277038"/>
                <a:gd name="connsiteX85" fmla="*/ 397263 w 1518276"/>
                <a:gd name="connsiteY85" fmla="*/ 245367 h 1277038"/>
                <a:gd name="connsiteX86" fmla="*/ 381864 w 1518276"/>
                <a:gd name="connsiteY86" fmla="*/ 231509 h 1277038"/>
                <a:gd name="connsiteX87" fmla="*/ 304874 w 1518276"/>
                <a:gd name="connsiteY87" fmla="*/ 194553 h 1277038"/>
                <a:gd name="connsiteX88" fmla="*/ 232502 w 1518276"/>
                <a:gd name="connsiteY88" fmla="*/ 177615 h 1277038"/>
                <a:gd name="connsiteX89" fmla="*/ 190927 w 1518276"/>
                <a:gd name="connsiteY89" fmla="*/ 183774 h 1277038"/>
                <a:gd name="connsiteX90" fmla="*/ 133954 w 1518276"/>
                <a:gd name="connsiteY90" fmla="*/ 188394 h 1277038"/>
                <a:gd name="connsiteX91" fmla="*/ 76981 w 1518276"/>
                <a:gd name="connsiteY91" fmla="*/ 208411 h 1277038"/>
                <a:gd name="connsiteX92" fmla="*/ 43841 w 1518276"/>
                <a:gd name="connsiteY92" fmla="*/ 214250 h 1277038"/>
                <a:gd name="connsiteX93" fmla="*/ 41575 w 1518276"/>
                <a:gd name="connsiteY93" fmla="*/ 137576 h 1277038"/>
                <a:gd name="connsiteX94" fmla="*/ 16938 w 1518276"/>
                <a:gd name="connsiteY94" fmla="*/ 119098 h 1277038"/>
                <a:gd name="connsiteX95" fmla="*/ 0 w 1518276"/>
                <a:gd name="connsiteY95" fmla="*/ 102160 h 1277038"/>
                <a:gd name="connsiteX96" fmla="*/ 3079 w 1518276"/>
                <a:gd name="connsiteY96" fmla="*/ 72903 h 1277038"/>
                <a:gd name="connsiteX97" fmla="*/ 100088 w 1518276"/>
                <a:gd name="connsiteY97" fmla="*/ 60585 h 1277038"/>
                <a:gd name="connsiteX98" fmla="*/ 343380 w 1518276"/>
                <a:gd name="connsiteY98" fmla="*/ 32868 h 1277038"/>
                <a:gd name="connsiteX99" fmla="*/ 408052 w 1518276"/>
                <a:gd name="connsiteY99" fmla="*/ 26709 h 1277038"/>
                <a:gd name="connsiteX100" fmla="*/ 459830 w 1518276"/>
                <a:gd name="connsiteY100" fmla="*/ 29379 h 1277038"/>
                <a:gd name="connsiteX101" fmla="*/ 484467 w 1518276"/>
                <a:gd name="connsiteY101" fmla="*/ 66334 h 1277038"/>
                <a:gd name="connsiteX102" fmla="*/ 498325 w 1518276"/>
                <a:gd name="connsiteY102" fmla="*/ 80193 h 1277038"/>
                <a:gd name="connsiteX103" fmla="*/ 575460 w 1518276"/>
                <a:gd name="connsiteY103" fmla="*/ 85100 h 1277038"/>
                <a:gd name="connsiteX104" fmla="*/ 678518 w 1518276"/>
                <a:gd name="connsiteY104" fmla="*/ 78941 h 1277038"/>
                <a:gd name="connsiteX105" fmla="*/ 883423 w 1518276"/>
                <a:gd name="connsiteY105" fmla="*/ 66622 h 1277038"/>
                <a:gd name="connsiteX106" fmla="*/ 935294 w 1518276"/>
                <a:gd name="connsiteY106" fmla="*/ 60199 h 1277038"/>
                <a:gd name="connsiteX107" fmla="*/ 983944 w 1518276"/>
                <a:gd name="connsiteY107" fmla="*/ 62147 h 1277038"/>
                <a:gd name="connsiteX108" fmla="*/ 988009 w 1518276"/>
                <a:gd name="connsiteY108" fmla="*/ 89864 h 1277038"/>
                <a:gd name="connsiteX109" fmla="*/ 1009279 w 1518276"/>
                <a:gd name="connsiteY109" fmla="*/ 97563 h 1277038"/>
                <a:gd name="connsiteX110" fmla="*/ 1011517 w 1518276"/>
                <a:gd name="connsiteY110" fmla="*/ 53462 h 1277038"/>
                <a:gd name="connsiteX111" fmla="*/ 996960 w 1518276"/>
                <a:gd name="connsiteY111" fmla="*/ 13715 h 1277038"/>
                <a:gd name="connsiteX112" fmla="*/ 1009423 w 1518276"/>
                <a:gd name="connsiteY112" fmla="*/ 0 h 1277038"/>
                <a:gd name="connsiteX113" fmla="*/ 1062331 w 1518276"/>
                <a:gd name="connsiteY113" fmla="*/ 4332 h 1277038"/>
                <a:gd name="connsiteX114" fmla="*/ 1111605 w 1518276"/>
                <a:gd name="connsiteY114" fmla="*/ 7411 h 1277038"/>
                <a:gd name="connsiteX115" fmla="*/ 1231100 w 1518276"/>
                <a:gd name="connsiteY115" fmla="*/ 1268569 h 1277038"/>
                <a:gd name="connsiteX116" fmla="*/ 1254197 w 1518276"/>
                <a:gd name="connsiteY116" fmla="*/ 1262411 h 1277038"/>
                <a:gd name="connsiteX117" fmla="*/ 1266516 w 1518276"/>
                <a:gd name="connsiteY117" fmla="*/ 1260101 h 1277038"/>
                <a:gd name="connsiteX118" fmla="*/ 1280374 w 1518276"/>
                <a:gd name="connsiteY118" fmla="*/ 1237773 h 1277038"/>
                <a:gd name="connsiteX119" fmla="*/ 1302701 w 1518276"/>
                <a:gd name="connsiteY119" fmla="*/ 1222375 h 1277038"/>
                <a:gd name="connsiteX120" fmla="*/ 1315020 w 1518276"/>
                <a:gd name="connsiteY120" fmla="*/ 1226995 h 1277038"/>
                <a:gd name="connsiteX121" fmla="*/ 1331188 w 1518276"/>
                <a:gd name="connsiteY121" fmla="*/ 1230074 h 1277038"/>
                <a:gd name="connsiteX122" fmla="*/ 1335038 w 1518276"/>
                <a:gd name="connsiteY122" fmla="*/ 1240083 h 1277038"/>
                <a:gd name="connsiteX123" fmla="*/ 1301932 w 1518276"/>
                <a:gd name="connsiteY123" fmla="*/ 1251632 h 1277038"/>
                <a:gd name="connsiteX124" fmla="*/ 1261896 w 1518276"/>
                <a:gd name="connsiteY124" fmla="*/ 1265490 h 1277038"/>
                <a:gd name="connsiteX125" fmla="*/ 1239569 w 1518276"/>
                <a:gd name="connsiteY125" fmla="*/ 1277039 h 1277038"/>
                <a:gd name="connsiteX126" fmla="*/ 1231100 w 1518276"/>
                <a:gd name="connsiteY126" fmla="*/ 1268569 h 1277038"/>
                <a:gd name="connsiteX127" fmla="*/ 1359675 w 1518276"/>
                <a:gd name="connsiteY127" fmla="*/ 1220835 h 1277038"/>
                <a:gd name="connsiteX128" fmla="*/ 1371223 w 1518276"/>
                <a:gd name="connsiteY128" fmla="*/ 1230844 h 1277038"/>
                <a:gd name="connsiteX129" fmla="*/ 1397401 w 1518276"/>
                <a:gd name="connsiteY129" fmla="*/ 1210826 h 1277038"/>
                <a:gd name="connsiteX130" fmla="*/ 1448215 w 1518276"/>
                <a:gd name="connsiteY130" fmla="*/ 1170791 h 1277038"/>
                <a:gd name="connsiteX131" fmla="*/ 1483630 w 1518276"/>
                <a:gd name="connsiteY131" fmla="*/ 1133835 h 1277038"/>
                <a:gd name="connsiteX132" fmla="*/ 1507498 w 1518276"/>
                <a:gd name="connsiteY132" fmla="*/ 1070702 h 1277038"/>
                <a:gd name="connsiteX133" fmla="*/ 1516737 w 1518276"/>
                <a:gd name="connsiteY133" fmla="*/ 1054535 h 1277038"/>
                <a:gd name="connsiteX134" fmla="*/ 1518277 w 1518276"/>
                <a:gd name="connsiteY134" fmla="*/ 1022198 h 1277038"/>
                <a:gd name="connsiteX135" fmla="*/ 1511347 w 1518276"/>
                <a:gd name="connsiteY135" fmla="*/ 1026818 h 1277038"/>
                <a:gd name="connsiteX136" fmla="*/ 1502108 w 1518276"/>
                <a:gd name="connsiteY136" fmla="*/ 1053765 h 1277038"/>
                <a:gd name="connsiteX137" fmla="*/ 1488250 w 1518276"/>
                <a:gd name="connsiteY137" fmla="*/ 1097650 h 1277038"/>
                <a:gd name="connsiteX138" fmla="*/ 1457454 w 1518276"/>
                <a:gd name="connsiteY138" fmla="*/ 1147694 h 1277038"/>
                <a:gd name="connsiteX139" fmla="*/ 1415878 w 1518276"/>
                <a:gd name="connsiteY139" fmla="*/ 1187729 h 1277038"/>
                <a:gd name="connsiteX140" fmla="*/ 1383542 w 1518276"/>
                <a:gd name="connsiteY140" fmla="*/ 1206207 h 1277038"/>
                <a:gd name="connsiteX141" fmla="*/ 1359675 w 1518276"/>
                <a:gd name="connsiteY141" fmla="*/ 1220835 h 127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518276" h="1277038">
                  <a:moveTo>
                    <a:pt x="1111605" y="7411"/>
                  </a:moveTo>
                  <a:lnTo>
                    <a:pt x="1133185" y="77121"/>
                  </a:lnTo>
                  <a:lnTo>
                    <a:pt x="1168711" y="169916"/>
                  </a:lnTo>
                  <a:lnTo>
                    <a:pt x="1219524" y="259225"/>
                  </a:lnTo>
                  <a:lnTo>
                    <a:pt x="1254940" y="319278"/>
                  </a:lnTo>
                  <a:lnTo>
                    <a:pt x="1301135" y="371632"/>
                  </a:lnTo>
                  <a:lnTo>
                    <a:pt x="1339630" y="407048"/>
                  </a:lnTo>
                  <a:lnTo>
                    <a:pt x="1355028" y="434764"/>
                  </a:lnTo>
                  <a:lnTo>
                    <a:pt x="1344249" y="447083"/>
                  </a:lnTo>
                  <a:lnTo>
                    <a:pt x="1336550" y="459401"/>
                  </a:lnTo>
                  <a:lnTo>
                    <a:pt x="1364267" y="530233"/>
                  </a:lnTo>
                  <a:lnTo>
                    <a:pt x="1391984" y="557949"/>
                  </a:lnTo>
                  <a:lnTo>
                    <a:pt x="1416621" y="608763"/>
                  </a:lnTo>
                  <a:lnTo>
                    <a:pt x="1450497" y="664197"/>
                  </a:lnTo>
                  <a:lnTo>
                    <a:pt x="1493612" y="742728"/>
                  </a:lnTo>
                  <a:lnTo>
                    <a:pt x="1505930" y="815099"/>
                  </a:lnTo>
                  <a:lnTo>
                    <a:pt x="1510550" y="929045"/>
                  </a:lnTo>
                  <a:lnTo>
                    <a:pt x="1516709" y="945983"/>
                  </a:lnTo>
                  <a:lnTo>
                    <a:pt x="1513629" y="978319"/>
                  </a:lnTo>
                  <a:lnTo>
                    <a:pt x="1490532" y="990638"/>
                  </a:lnTo>
                  <a:lnTo>
                    <a:pt x="1493612" y="1009115"/>
                  </a:lnTo>
                  <a:lnTo>
                    <a:pt x="1487452" y="1027593"/>
                  </a:lnTo>
                  <a:lnTo>
                    <a:pt x="1490532" y="1050691"/>
                  </a:lnTo>
                  <a:lnTo>
                    <a:pt x="1495151" y="1069168"/>
                  </a:lnTo>
                  <a:lnTo>
                    <a:pt x="1468975" y="1099965"/>
                  </a:lnTo>
                  <a:lnTo>
                    <a:pt x="1439718" y="1113823"/>
                  </a:lnTo>
                  <a:lnTo>
                    <a:pt x="1402763" y="1115363"/>
                  </a:lnTo>
                  <a:lnTo>
                    <a:pt x="1388904" y="1130761"/>
                  </a:lnTo>
                  <a:lnTo>
                    <a:pt x="1365807" y="1140000"/>
                  </a:lnTo>
                  <a:lnTo>
                    <a:pt x="1353488" y="1135380"/>
                  </a:lnTo>
                  <a:lnTo>
                    <a:pt x="1342710" y="1126141"/>
                  </a:lnTo>
                  <a:lnTo>
                    <a:pt x="1339630" y="1098425"/>
                  </a:lnTo>
                  <a:lnTo>
                    <a:pt x="1331931" y="1066089"/>
                  </a:lnTo>
                  <a:lnTo>
                    <a:pt x="1299595" y="1016814"/>
                  </a:lnTo>
                  <a:lnTo>
                    <a:pt x="1265719" y="995258"/>
                  </a:lnTo>
                  <a:lnTo>
                    <a:pt x="1228763" y="992178"/>
                  </a:lnTo>
                  <a:lnTo>
                    <a:pt x="1221064" y="1004496"/>
                  </a:lnTo>
                  <a:lnTo>
                    <a:pt x="1191808" y="962921"/>
                  </a:lnTo>
                  <a:lnTo>
                    <a:pt x="1185649" y="929045"/>
                  </a:lnTo>
                  <a:lnTo>
                    <a:pt x="1161011" y="890550"/>
                  </a:lnTo>
                  <a:lnTo>
                    <a:pt x="1144073" y="879771"/>
                  </a:lnTo>
                  <a:lnTo>
                    <a:pt x="1128675" y="899789"/>
                  </a:lnTo>
                  <a:lnTo>
                    <a:pt x="1111737" y="896709"/>
                  </a:lnTo>
                  <a:lnTo>
                    <a:pt x="1091719" y="848975"/>
                  </a:lnTo>
                  <a:lnTo>
                    <a:pt x="1064003" y="812019"/>
                  </a:lnTo>
                  <a:lnTo>
                    <a:pt x="1036286" y="761205"/>
                  </a:lnTo>
                  <a:lnTo>
                    <a:pt x="1011649" y="731949"/>
                  </a:lnTo>
                  <a:lnTo>
                    <a:pt x="977773" y="696533"/>
                  </a:lnTo>
                  <a:lnTo>
                    <a:pt x="997791" y="673436"/>
                  </a:lnTo>
                  <a:lnTo>
                    <a:pt x="1028587" y="621082"/>
                  </a:lnTo>
                  <a:lnTo>
                    <a:pt x="1027047" y="605684"/>
                  </a:lnTo>
                  <a:lnTo>
                    <a:pt x="983932" y="596445"/>
                  </a:lnTo>
                  <a:lnTo>
                    <a:pt x="968535" y="602604"/>
                  </a:lnTo>
                  <a:lnTo>
                    <a:pt x="971614" y="608763"/>
                  </a:lnTo>
                  <a:lnTo>
                    <a:pt x="996251" y="618002"/>
                  </a:lnTo>
                  <a:lnTo>
                    <a:pt x="982393" y="661117"/>
                  </a:lnTo>
                  <a:lnTo>
                    <a:pt x="974693" y="665737"/>
                  </a:lnTo>
                  <a:lnTo>
                    <a:pt x="957756" y="627241"/>
                  </a:lnTo>
                  <a:lnTo>
                    <a:pt x="945437" y="581047"/>
                  </a:lnTo>
                  <a:lnTo>
                    <a:pt x="942358" y="554870"/>
                  </a:lnTo>
                  <a:lnTo>
                    <a:pt x="956216" y="510215"/>
                  </a:lnTo>
                  <a:lnTo>
                    <a:pt x="956216" y="419366"/>
                  </a:lnTo>
                  <a:lnTo>
                    <a:pt x="926959" y="383950"/>
                  </a:lnTo>
                  <a:lnTo>
                    <a:pt x="914641" y="354694"/>
                  </a:lnTo>
                  <a:lnTo>
                    <a:pt x="865367" y="342375"/>
                  </a:lnTo>
                  <a:lnTo>
                    <a:pt x="846889" y="336216"/>
                  </a:lnTo>
                  <a:lnTo>
                    <a:pt x="831491" y="311579"/>
                  </a:lnTo>
                  <a:lnTo>
                    <a:pt x="799155" y="296181"/>
                  </a:lnTo>
                  <a:lnTo>
                    <a:pt x="788376" y="263845"/>
                  </a:lnTo>
                  <a:lnTo>
                    <a:pt x="762199" y="254606"/>
                  </a:lnTo>
                  <a:lnTo>
                    <a:pt x="739102" y="219190"/>
                  </a:lnTo>
                  <a:lnTo>
                    <a:pt x="699067" y="205332"/>
                  </a:lnTo>
                  <a:lnTo>
                    <a:pt x="671350" y="191473"/>
                  </a:lnTo>
                  <a:lnTo>
                    <a:pt x="646713" y="191473"/>
                  </a:lnTo>
                  <a:lnTo>
                    <a:pt x="608218" y="199172"/>
                  </a:lnTo>
                  <a:lnTo>
                    <a:pt x="606678" y="217650"/>
                  </a:lnTo>
                  <a:lnTo>
                    <a:pt x="614377" y="226889"/>
                  </a:lnTo>
                  <a:lnTo>
                    <a:pt x="609757" y="237668"/>
                  </a:lnTo>
                  <a:lnTo>
                    <a:pt x="580501" y="236128"/>
                  </a:lnTo>
                  <a:lnTo>
                    <a:pt x="545085" y="270004"/>
                  </a:lnTo>
                  <a:lnTo>
                    <a:pt x="511209" y="288482"/>
                  </a:lnTo>
                  <a:lnTo>
                    <a:pt x="474254" y="288482"/>
                  </a:lnTo>
                  <a:lnTo>
                    <a:pt x="443457" y="300800"/>
                  </a:lnTo>
                  <a:lnTo>
                    <a:pt x="440378" y="274623"/>
                  </a:lnTo>
                  <a:lnTo>
                    <a:pt x="424979" y="256146"/>
                  </a:lnTo>
                  <a:lnTo>
                    <a:pt x="397263" y="245367"/>
                  </a:lnTo>
                  <a:lnTo>
                    <a:pt x="381864" y="231509"/>
                  </a:lnTo>
                  <a:lnTo>
                    <a:pt x="304874" y="194553"/>
                  </a:lnTo>
                  <a:lnTo>
                    <a:pt x="232502" y="177615"/>
                  </a:lnTo>
                  <a:lnTo>
                    <a:pt x="190927" y="183774"/>
                  </a:lnTo>
                  <a:lnTo>
                    <a:pt x="133954" y="188394"/>
                  </a:lnTo>
                  <a:lnTo>
                    <a:pt x="76981" y="208411"/>
                  </a:lnTo>
                  <a:lnTo>
                    <a:pt x="43841" y="214250"/>
                  </a:lnTo>
                  <a:lnTo>
                    <a:pt x="41575" y="137576"/>
                  </a:lnTo>
                  <a:lnTo>
                    <a:pt x="16938" y="119098"/>
                  </a:lnTo>
                  <a:lnTo>
                    <a:pt x="0" y="102160"/>
                  </a:lnTo>
                  <a:lnTo>
                    <a:pt x="3079" y="72903"/>
                  </a:lnTo>
                  <a:lnTo>
                    <a:pt x="100088" y="60585"/>
                  </a:lnTo>
                  <a:lnTo>
                    <a:pt x="343380" y="32868"/>
                  </a:lnTo>
                  <a:lnTo>
                    <a:pt x="408052" y="26709"/>
                  </a:lnTo>
                  <a:lnTo>
                    <a:pt x="459830" y="29379"/>
                  </a:lnTo>
                  <a:lnTo>
                    <a:pt x="484467" y="66334"/>
                  </a:lnTo>
                  <a:lnTo>
                    <a:pt x="498325" y="80193"/>
                  </a:lnTo>
                  <a:lnTo>
                    <a:pt x="575460" y="85100"/>
                  </a:lnTo>
                  <a:lnTo>
                    <a:pt x="678518" y="78941"/>
                  </a:lnTo>
                  <a:lnTo>
                    <a:pt x="883423" y="66622"/>
                  </a:lnTo>
                  <a:lnTo>
                    <a:pt x="935294" y="60199"/>
                  </a:lnTo>
                  <a:lnTo>
                    <a:pt x="983944" y="62147"/>
                  </a:lnTo>
                  <a:lnTo>
                    <a:pt x="988009" y="89864"/>
                  </a:lnTo>
                  <a:lnTo>
                    <a:pt x="1009279" y="97563"/>
                  </a:lnTo>
                  <a:lnTo>
                    <a:pt x="1011517" y="53462"/>
                  </a:lnTo>
                  <a:lnTo>
                    <a:pt x="996960" y="13715"/>
                  </a:lnTo>
                  <a:lnTo>
                    <a:pt x="1009423" y="0"/>
                  </a:lnTo>
                  <a:lnTo>
                    <a:pt x="1062331" y="4332"/>
                  </a:lnTo>
                  <a:lnTo>
                    <a:pt x="1111605" y="7411"/>
                  </a:lnTo>
                  <a:close/>
                  <a:moveTo>
                    <a:pt x="1231100" y="1268569"/>
                  </a:moveTo>
                  <a:lnTo>
                    <a:pt x="1254197" y="1262411"/>
                  </a:lnTo>
                  <a:lnTo>
                    <a:pt x="1266516" y="1260101"/>
                  </a:lnTo>
                  <a:lnTo>
                    <a:pt x="1280374" y="1237773"/>
                  </a:lnTo>
                  <a:lnTo>
                    <a:pt x="1302701" y="1222375"/>
                  </a:lnTo>
                  <a:lnTo>
                    <a:pt x="1315020" y="1226995"/>
                  </a:lnTo>
                  <a:lnTo>
                    <a:pt x="1331188" y="1230074"/>
                  </a:lnTo>
                  <a:lnTo>
                    <a:pt x="1335038" y="1240083"/>
                  </a:lnTo>
                  <a:lnTo>
                    <a:pt x="1301932" y="1251632"/>
                  </a:lnTo>
                  <a:lnTo>
                    <a:pt x="1261896" y="1265490"/>
                  </a:lnTo>
                  <a:lnTo>
                    <a:pt x="1239569" y="1277039"/>
                  </a:lnTo>
                  <a:lnTo>
                    <a:pt x="1231100" y="1268569"/>
                  </a:lnTo>
                  <a:close/>
                  <a:moveTo>
                    <a:pt x="1359675" y="1220835"/>
                  </a:moveTo>
                  <a:lnTo>
                    <a:pt x="1371223" y="1230844"/>
                  </a:lnTo>
                  <a:lnTo>
                    <a:pt x="1397401" y="1210826"/>
                  </a:lnTo>
                  <a:lnTo>
                    <a:pt x="1448215" y="1170791"/>
                  </a:lnTo>
                  <a:lnTo>
                    <a:pt x="1483630" y="1133835"/>
                  </a:lnTo>
                  <a:lnTo>
                    <a:pt x="1507498" y="1070702"/>
                  </a:lnTo>
                  <a:lnTo>
                    <a:pt x="1516737" y="1054535"/>
                  </a:lnTo>
                  <a:lnTo>
                    <a:pt x="1518277" y="1022198"/>
                  </a:lnTo>
                  <a:lnTo>
                    <a:pt x="1511347" y="1026818"/>
                  </a:lnTo>
                  <a:lnTo>
                    <a:pt x="1502108" y="1053765"/>
                  </a:lnTo>
                  <a:lnTo>
                    <a:pt x="1488250" y="1097650"/>
                  </a:lnTo>
                  <a:lnTo>
                    <a:pt x="1457454" y="1147694"/>
                  </a:lnTo>
                  <a:lnTo>
                    <a:pt x="1415878" y="1187729"/>
                  </a:lnTo>
                  <a:lnTo>
                    <a:pt x="1383542" y="1206207"/>
                  </a:lnTo>
                  <a:lnTo>
                    <a:pt x="1359675" y="1220835"/>
                  </a:lnTo>
                  <a:close/>
                </a:path>
              </a:pathLst>
            </a:custGeom>
            <a:solidFill>
              <a:schemeClr val="tx2"/>
            </a:solidFill>
            <a:ln w="7144" cap="flat">
              <a:solidFill>
                <a:schemeClr val="bg1"/>
              </a:solidFill>
              <a:prstDash val="solid"/>
              <a:miter/>
            </a:ln>
          </p:spPr>
          <p:txBody>
            <a:bodyPr rtlCol="0" anchor="ctr"/>
            <a:lstStyle/>
            <a:p>
              <a:endParaRPr lang="en-US" sz="1092"/>
            </a:p>
          </p:txBody>
        </p:sp>
        <p:sp>
          <p:nvSpPr>
            <p:cNvPr id="125" name="Freeform: Shape 12">
              <a:extLst>
                <a:ext uri="{FF2B5EF4-FFF2-40B4-BE49-F238E27FC236}">
                  <a16:creationId xmlns:a16="http://schemas.microsoft.com/office/drawing/2014/main" id="{1D3F7230-1DE2-2C58-07FC-7E75EEBE3B15}"/>
                </a:ext>
              </a:extLst>
            </p:cNvPr>
            <p:cNvSpPr/>
            <p:nvPr/>
          </p:nvSpPr>
          <p:spPr>
            <a:xfrm>
              <a:off x="9346570" y="1316388"/>
              <a:ext cx="265026" cy="568020"/>
            </a:xfrm>
            <a:custGeom>
              <a:avLst/>
              <a:gdLst>
                <a:gd name="connsiteX0" fmla="*/ 246365 w 265026"/>
                <a:gd name="connsiteY0" fmla="*/ 478358 h 568020"/>
                <a:gd name="connsiteX1" fmla="*/ 254643 w 265026"/>
                <a:gd name="connsiteY1" fmla="*/ 468104 h 568020"/>
                <a:gd name="connsiteX2" fmla="*/ 265027 w 265026"/>
                <a:gd name="connsiteY2" fmla="*/ 436757 h 568020"/>
                <a:gd name="connsiteX3" fmla="*/ 240804 w 265026"/>
                <a:gd name="connsiteY3" fmla="*/ 428056 h 568020"/>
                <a:gd name="connsiteX4" fmla="*/ 236184 w 265026"/>
                <a:gd name="connsiteY4" fmla="*/ 398800 h 568020"/>
                <a:gd name="connsiteX5" fmla="*/ 199229 w 265026"/>
                <a:gd name="connsiteY5" fmla="*/ 388021 h 568020"/>
                <a:gd name="connsiteX6" fmla="*/ 196149 w 265026"/>
                <a:gd name="connsiteY6" fmla="*/ 361844 h 568020"/>
                <a:gd name="connsiteX7" fmla="*/ 126857 w 265026"/>
                <a:gd name="connsiteY7" fmla="*/ 138570 h 568020"/>
                <a:gd name="connsiteX8" fmla="*/ 83029 w 265026"/>
                <a:gd name="connsiteY8" fmla="*/ 48 h 568020"/>
                <a:gd name="connsiteX9" fmla="*/ 74484 w 265026"/>
                <a:gd name="connsiteY9" fmla="*/ 0 h 568020"/>
                <a:gd name="connsiteX10" fmla="*/ 68325 w 265026"/>
                <a:gd name="connsiteY10" fmla="*/ 15398 h 568020"/>
                <a:gd name="connsiteX11" fmla="*/ 62165 w 265026"/>
                <a:gd name="connsiteY11" fmla="*/ 10779 h 568020"/>
                <a:gd name="connsiteX12" fmla="*/ 52926 w 265026"/>
                <a:gd name="connsiteY12" fmla="*/ 1540 h 568020"/>
                <a:gd name="connsiteX13" fmla="*/ 39069 w 265026"/>
                <a:gd name="connsiteY13" fmla="*/ 20018 h 568020"/>
                <a:gd name="connsiteX14" fmla="*/ 38606 w 265026"/>
                <a:gd name="connsiteY14" fmla="*/ 67948 h 568020"/>
                <a:gd name="connsiteX15" fmla="*/ 41575 w 265026"/>
                <a:gd name="connsiteY15" fmla="*/ 121928 h 568020"/>
                <a:gd name="connsiteX16" fmla="*/ 60053 w 265026"/>
                <a:gd name="connsiteY16" fmla="*/ 148105 h 568020"/>
                <a:gd name="connsiteX17" fmla="*/ 60053 w 265026"/>
                <a:gd name="connsiteY17" fmla="*/ 186601 h 568020"/>
                <a:gd name="connsiteX18" fmla="*/ 24637 w 265026"/>
                <a:gd name="connsiteY18" fmla="*/ 234824 h 568020"/>
                <a:gd name="connsiteX19" fmla="*/ 0 w 265026"/>
                <a:gd name="connsiteY19" fmla="*/ 245602 h 568020"/>
                <a:gd name="connsiteX20" fmla="*/ 0 w 265026"/>
                <a:gd name="connsiteY20" fmla="*/ 256381 h 568020"/>
                <a:gd name="connsiteX21" fmla="*/ 10778 w 265026"/>
                <a:gd name="connsiteY21" fmla="*/ 273319 h 568020"/>
                <a:gd name="connsiteX22" fmla="*/ 10778 w 265026"/>
                <a:gd name="connsiteY22" fmla="*/ 354930 h 568020"/>
                <a:gd name="connsiteX23" fmla="*/ 3079 w 265026"/>
                <a:gd name="connsiteY23" fmla="*/ 442699 h 568020"/>
                <a:gd name="connsiteX24" fmla="*/ 1539 w 265026"/>
                <a:gd name="connsiteY24" fmla="*/ 488894 h 568020"/>
                <a:gd name="connsiteX25" fmla="*/ 10778 w 265026"/>
                <a:gd name="connsiteY25" fmla="*/ 501213 h 568020"/>
                <a:gd name="connsiteX26" fmla="*/ 9239 w 265026"/>
                <a:gd name="connsiteY26" fmla="*/ 544327 h 568020"/>
                <a:gd name="connsiteX27" fmla="*/ 4619 w 265026"/>
                <a:gd name="connsiteY27" fmla="*/ 561265 h 568020"/>
                <a:gd name="connsiteX28" fmla="*/ 13847 w 265026"/>
                <a:gd name="connsiteY28" fmla="*/ 568021 h 568020"/>
                <a:gd name="connsiteX29" fmla="*/ 173750 w 265026"/>
                <a:gd name="connsiteY29" fmla="*/ 525877 h 568020"/>
                <a:gd name="connsiteX30" fmla="*/ 194465 w 265026"/>
                <a:gd name="connsiteY30" fmla="*/ 520139 h 568020"/>
                <a:gd name="connsiteX31" fmla="*/ 212025 w 265026"/>
                <a:gd name="connsiteY31" fmla="*/ 493723 h 568020"/>
                <a:gd name="connsiteX32" fmla="*/ 246365 w 265026"/>
                <a:gd name="connsiteY32" fmla="*/ 478358 h 56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5026" h="568020">
                  <a:moveTo>
                    <a:pt x="246365" y="478358"/>
                  </a:moveTo>
                  <a:lnTo>
                    <a:pt x="254643" y="468104"/>
                  </a:lnTo>
                  <a:lnTo>
                    <a:pt x="265027" y="436757"/>
                  </a:lnTo>
                  <a:lnTo>
                    <a:pt x="240804" y="428056"/>
                  </a:lnTo>
                  <a:lnTo>
                    <a:pt x="236184" y="398800"/>
                  </a:lnTo>
                  <a:lnTo>
                    <a:pt x="199229" y="388021"/>
                  </a:lnTo>
                  <a:lnTo>
                    <a:pt x="196149" y="361844"/>
                  </a:lnTo>
                  <a:lnTo>
                    <a:pt x="126857" y="138570"/>
                  </a:lnTo>
                  <a:lnTo>
                    <a:pt x="83029" y="48"/>
                  </a:lnTo>
                  <a:lnTo>
                    <a:pt x="74484" y="0"/>
                  </a:lnTo>
                  <a:lnTo>
                    <a:pt x="68325" y="15398"/>
                  </a:lnTo>
                  <a:lnTo>
                    <a:pt x="62165" y="10779"/>
                  </a:lnTo>
                  <a:lnTo>
                    <a:pt x="52926" y="1540"/>
                  </a:lnTo>
                  <a:lnTo>
                    <a:pt x="39069" y="20018"/>
                  </a:lnTo>
                  <a:lnTo>
                    <a:pt x="38606" y="67948"/>
                  </a:lnTo>
                  <a:lnTo>
                    <a:pt x="41575" y="121928"/>
                  </a:lnTo>
                  <a:lnTo>
                    <a:pt x="60053" y="148105"/>
                  </a:lnTo>
                  <a:lnTo>
                    <a:pt x="60053" y="186601"/>
                  </a:lnTo>
                  <a:lnTo>
                    <a:pt x="24637" y="234824"/>
                  </a:lnTo>
                  <a:lnTo>
                    <a:pt x="0" y="245602"/>
                  </a:lnTo>
                  <a:lnTo>
                    <a:pt x="0" y="256381"/>
                  </a:lnTo>
                  <a:lnTo>
                    <a:pt x="10778" y="273319"/>
                  </a:lnTo>
                  <a:lnTo>
                    <a:pt x="10778" y="354930"/>
                  </a:lnTo>
                  <a:lnTo>
                    <a:pt x="3079" y="442699"/>
                  </a:lnTo>
                  <a:lnTo>
                    <a:pt x="1539" y="488894"/>
                  </a:lnTo>
                  <a:lnTo>
                    <a:pt x="10778" y="501213"/>
                  </a:lnTo>
                  <a:lnTo>
                    <a:pt x="9239" y="544327"/>
                  </a:lnTo>
                  <a:lnTo>
                    <a:pt x="4619" y="561265"/>
                  </a:lnTo>
                  <a:lnTo>
                    <a:pt x="13847" y="568021"/>
                  </a:lnTo>
                  <a:lnTo>
                    <a:pt x="173750" y="525877"/>
                  </a:lnTo>
                  <a:lnTo>
                    <a:pt x="194465" y="520139"/>
                  </a:lnTo>
                  <a:lnTo>
                    <a:pt x="212025" y="493723"/>
                  </a:lnTo>
                  <a:lnTo>
                    <a:pt x="246365" y="478358"/>
                  </a:lnTo>
                  <a:close/>
                </a:path>
              </a:pathLst>
            </a:custGeom>
            <a:grpFill/>
            <a:ln w="7144" cap="flat">
              <a:solidFill>
                <a:schemeClr val="bg1"/>
              </a:solidFill>
              <a:prstDash val="solid"/>
              <a:miter/>
            </a:ln>
          </p:spPr>
          <p:txBody>
            <a:bodyPr rtlCol="0" anchor="ctr"/>
            <a:lstStyle/>
            <a:p>
              <a:endParaRPr lang="en-US" sz="1092"/>
            </a:p>
          </p:txBody>
        </p:sp>
        <p:sp>
          <p:nvSpPr>
            <p:cNvPr id="126" name="Freeform: Shape 13">
              <a:extLst>
                <a:ext uri="{FF2B5EF4-FFF2-40B4-BE49-F238E27FC236}">
                  <a16:creationId xmlns:a16="http://schemas.microsoft.com/office/drawing/2014/main" id="{34E38F28-189F-50F6-9DF3-02565A72049F}"/>
                </a:ext>
              </a:extLst>
            </p:cNvPr>
            <p:cNvSpPr/>
            <p:nvPr/>
          </p:nvSpPr>
          <p:spPr>
            <a:xfrm>
              <a:off x="6608762" y="1150143"/>
              <a:ext cx="1244798" cy="1310580"/>
            </a:xfrm>
            <a:custGeom>
              <a:avLst/>
              <a:gdLst>
                <a:gd name="connsiteX0" fmla="*/ 245566 w 1244798"/>
                <a:gd name="connsiteY0" fmla="*/ 0 h 1310580"/>
                <a:gd name="connsiteX1" fmla="*/ 223838 w 1244798"/>
                <a:gd name="connsiteY1" fmla="*/ 5358 h 1310580"/>
                <a:gd name="connsiteX2" fmla="*/ 172641 w 1244798"/>
                <a:gd name="connsiteY2" fmla="*/ 42267 h 1310580"/>
                <a:gd name="connsiteX3" fmla="*/ 151805 w 1244798"/>
                <a:gd name="connsiteY3" fmla="*/ 50006 h 1310580"/>
                <a:gd name="connsiteX4" fmla="*/ 134541 w 1244798"/>
                <a:gd name="connsiteY4" fmla="*/ 69652 h 1310580"/>
                <a:gd name="connsiteX5" fmla="*/ 149721 w 1244798"/>
                <a:gd name="connsiteY5" fmla="*/ 80367 h 1310580"/>
                <a:gd name="connsiteX6" fmla="*/ 169366 w 1244798"/>
                <a:gd name="connsiteY6" fmla="*/ 71735 h 1310580"/>
                <a:gd name="connsiteX7" fmla="*/ 200918 w 1244798"/>
                <a:gd name="connsiteY7" fmla="*/ 53280 h 1310580"/>
                <a:gd name="connsiteX8" fmla="*/ 250031 w 1244798"/>
                <a:gd name="connsiteY8" fmla="*/ 4167 h 1310580"/>
                <a:gd name="connsiteX9" fmla="*/ 245566 w 1244798"/>
                <a:gd name="connsiteY9" fmla="*/ 0 h 1310580"/>
                <a:gd name="connsiteX10" fmla="*/ 351532 w 1244798"/>
                <a:gd name="connsiteY10" fmla="*/ 135434 h 1310580"/>
                <a:gd name="connsiteX11" fmla="*/ 306884 w 1244798"/>
                <a:gd name="connsiteY11" fmla="*/ 140196 h 1310580"/>
                <a:gd name="connsiteX12" fmla="*/ 265509 w 1244798"/>
                <a:gd name="connsiteY12" fmla="*/ 163116 h 1310580"/>
                <a:gd name="connsiteX13" fmla="*/ 243780 w 1244798"/>
                <a:gd name="connsiteY13" fmla="*/ 184845 h 1310580"/>
                <a:gd name="connsiteX14" fmla="*/ 231577 w 1244798"/>
                <a:gd name="connsiteY14" fmla="*/ 201513 h 1310580"/>
                <a:gd name="connsiteX15" fmla="*/ 214610 w 1244798"/>
                <a:gd name="connsiteY15" fmla="*/ 209252 h 1310580"/>
                <a:gd name="connsiteX16" fmla="*/ 196155 w 1244798"/>
                <a:gd name="connsiteY16" fmla="*/ 236934 h 1310580"/>
                <a:gd name="connsiteX17" fmla="*/ 194667 w 1244798"/>
                <a:gd name="connsiteY17" fmla="*/ 249436 h 1310580"/>
                <a:gd name="connsiteX18" fmla="*/ 152995 w 1244798"/>
                <a:gd name="connsiteY18" fmla="*/ 269379 h 1310580"/>
                <a:gd name="connsiteX19" fmla="*/ 130076 w 1244798"/>
                <a:gd name="connsiteY19" fmla="*/ 287834 h 1310580"/>
                <a:gd name="connsiteX20" fmla="*/ 72926 w 1244798"/>
                <a:gd name="connsiteY20" fmla="*/ 297061 h 1310580"/>
                <a:gd name="connsiteX21" fmla="*/ 66675 w 1244798"/>
                <a:gd name="connsiteY21" fmla="*/ 303312 h 1310580"/>
                <a:gd name="connsiteX22" fmla="*/ 66675 w 1244798"/>
                <a:gd name="connsiteY22" fmla="*/ 312539 h 1310580"/>
                <a:gd name="connsiteX23" fmla="*/ 33040 w 1244798"/>
                <a:gd name="connsiteY23" fmla="*/ 333970 h 1310580"/>
                <a:gd name="connsiteX24" fmla="*/ 6846 w 1244798"/>
                <a:gd name="connsiteY24" fmla="*/ 341709 h 1310580"/>
                <a:gd name="connsiteX25" fmla="*/ 0 w 1244798"/>
                <a:gd name="connsiteY25" fmla="*/ 347365 h 1310580"/>
                <a:gd name="connsiteX26" fmla="*/ 35421 w 1244798"/>
                <a:gd name="connsiteY26" fmla="*/ 396180 h 1310580"/>
                <a:gd name="connsiteX27" fmla="*/ 110430 w 1244798"/>
                <a:gd name="connsiteY27" fmla="*/ 407194 h 1310580"/>
                <a:gd name="connsiteX28" fmla="*/ 189012 w 1244798"/>
                <a:gd name="connsiteY28" fmla="*/ 428030 h 1310580"/>
                <a:gd name="connsiteX29" fmla="*/ 216098 w 1244798"/>
                <a:gd name="connsiteY29" fmla="*/ 437852 h 1310580"/>
                <a:gd name="connsiteX30" fmla="*/ 331589 w 1244798"/>
                <a:gd name="connsiteY30" fmla="*/ 463748 h 1310580"/>
                <a:gd name="connsiteX31" fmla="*/ 351234 w 1244798"/>
                <a:gd name="connsiteY31" fmla="*/ 485477 h 1310580"/>
                <a:gd name="connsiteX32" fmla="*/ 384870 w 1244798"/>
                <a:gd name="connsiteY32" fmla="*/ 498574 h 1310580"/>
                <a:gd name="connsiteX33" fmla="*/ 403324 w 1244798"/>
                <a:gd name="connsiteY33" fmla="*/ 596801 h 1310580"/>
                <a:gd name="connsiteX34" fmla="*/ 416421 w 1244798"/>
                <a:gd name="connsiteY34" fmla="*/ 606623 h 1310580"/>
                <a:gd name="connsiteX35" fmla="*/ 427732 w 1244798"/>
                <a:gd name="connsiteY35" fmla="*/ 616446 h 1310580"/>
                <a:gd name="connsiteX36" fmla="*/ 457795 w 1244798"/>
                <a:gd name="connsiteY36" fmla="*/ 549771 h 1310580"/>
                <a:gd name="connsiteX37" fmla="*/ 467023 w 1244798"/>
                <a:gd name="connsiteY37" fmla="*/ 511076 h 1310580"/>
                <a:gd name="connsiteX38" fmla="*/ 485775 w 1244798"/>
                <a:gd name="connsiteY38" fmla="*/ 469702 h 1310580"/>
                <a:gd name="connsiteX39" fmla="*/ 493216 w 1244798"/>
                <a:gd name="connsiteY39" fmla="*/ 467916 h 1310580"/>
                <a:gd name="connsiteX40" fmla="*/ 504230 w 1244798"/>
                <a:gd name="connsiteY40" fmla="*/ 483394 h 1310580"/>
                <a:gd name="connsiteX41" fmla="*/ 510183 w 1244798"/>
                <a:gd name="connsiteY41" fmla="*/ 483394 h 1310580"/>
                <a:gd name="connsiteX42" fmla="*/ 553343 w 1244798"/>
                <a:gd name="connsiteY42" fmla="*/ 460474 h 1310580"/>
                <a:gd name="connsiteX43" fmla="*/ 567333 w 1244798"/>
                <a:gd name="connsiteY43" fmla="*/ 475655 h 1310580"/>
                <a:gd name="connsiteX44" fmla="*/ 571798 w 1244798"/>
                <a:gd name="connsiteY44" fmla="*/ 477143 h 1310580"/>
                <a:gd name="connsiteX45" fmla="*/ 584299 w 1244798"/>
                <a:gd name="connsiteY45" fmla="*/ 466427 h 1310580"/>
                <a:gd name="connsiteX46" fmla="*/ 595015 w 1244798"/>
                <a:gd name="connsiteY46" fmla="*/ 437257 h 1310580"/>
                <a:gd name="connsiteX47" fmla="*/ 617934 w 1244798"/>
                <a:gd name="connsiteY47" fmla="*/ 429518 h 1310580"/>
                <a:gd name="connsiteX48" fmla="*/ 684312 w 1244798"/>
                <a:gd name="connsiteY48" fmla="*/ 423267 h 1310580"/>
                <a:gd name="connsiteX49" fmla="*/ 702766 w 1244798"/>
                <a:gd name="connsiteY49" fmla="*/ 398859 h 1310580"/>
                <a:gd name="connsiteX50" fmla="*/ 751880 w 1244798"/>
                <a:gd name="connsiteY50" fmla="*/ 397073 h 1310580"/>
                <a:gd name="connsiteX51" fmla="*/ 807541 w 1244798"/>
                <a:gd name="connsiteY51" fmla="*/ 409575 h 1310580"/>
                <a:gd name="connsiteX52" fmla="*/ 824508 w 1244798"/>
                <a:gd name="connsiteY52" fmla="*/ 409575 h 1310580"/>
                <a:gd name="connsiteX53" fmla="*/ 855166 w 1244798"/>
                <a:gd name="connsiteY53" fmla="*/ 395585 h 1310580"/>
                <a:gd name="connsiteX54" fmla="*/ 876598 w 1244798"/>
                <a:gd name="connsiteY54" fmla="*/ 397073 h 1310580"/>
                <a:gd name="connsiteX55" fmla="*/ 896838 w 1244798"/>
                <a:gd name="connsiteY55" fmla="*/ 391120 h 1310580"/>
                <a:gd name="connsiteX56" fmla="*/ 932259 w 1244798"/>
                <a:gd name="connsiteY56" fmla="*/ 395585 h 1310580"/>
                <a:gd name="connsiteX57" fmla="*/ 939998 w 1244798"/>
                <a:gd name="connsiteY57" fmla="*/ 398859 h 1310580"/>
                <a:gd name="connsiteX58" fmla="*/ 952202 w 1244798"/>
                <a:gd name="connsiteY58" fmla="*/ 395585 h 1310580"/>
                <a:gd name="connsiteX59" fmla="*/ 939998 w 1244798"/>
                <a:gd name="connsiteY59" fmla="*/ 386358 h 1310580"/>
                <a:gd name="connsiteX60" fmla="*/ 927497 w 1244798"/>
                <a:gd name="connsiteY60" fmla="*/ 380405 h 1310580"/>
                <a:gd name="connsiteX61" fmla="*/ 896838 w 1244798"/>
                <a:gd name="connsiteY61" fmla="*/ 350937 h 1310580"/>
                <a:gd name="connsiteX62" fmla="*/ 896838 w 1244798"/>
                <a:gd name="connsiteY62" fmla="*/ 284857 h 1310580"/>
                <a:gd name="connsiteX63" fmla="*/ 882848 w 1244798"/>
                <a:gd name="connsiteY63" fmla="*/ 280095 h 1310580"/>
                <a:gd name="connsiteX64" fmla="*/ 872133 w 1244798"/>
                <a:gd name="connsiteY64" fmla="*/ 291108 h 1310580"/>
                <a:gd name="connsiteX65" fmla="*/ 813495 w 1244798"/>
                <a:gd name="connsiteY65" fmla="*/ 306288 h 1310580"/>
                <a:gd name="connsiteX66" fmla="*/ 795040 w 1244798"/>
                <a:gd name="connsiteY66" fmla="*/ 311051 h 1310580"/>
                <a:gd name="connsiteX67" fmla="*/ 767358 w 1244798"/>
                <a:gd name="connsiteY67" fmla="*/ 303312 h 1310580"/>
                <a:gd name="connsiteX68" fmla="*/ 762893 w 1244798"/>
                <a:gd name="connsiteY68" fmla="*/ 300335 h 1310580"/>
                <a:gd name="connsiteX69" fmla="*/ 762893 w 1244798"/>
                <a:gd name="connsiteY69" fmla="*/ 246459 h 1310580"/>
                <a:gd name="connsiteX70" fmla="*/ 748903 w 1244798"/>
                <a:gd name="connsiteY70" fmla="*/ 244673 h 1310580"/>
                <a:gd name="connsiteX71" fmla="*/ 724198 w 1244798"/>
                <a:gd name="connsiteY71" fmla="*/ 257175 h 1310580"/>
                <a:gd name="connsiteX72" fmla="*/ 681335 w 1244798"/>
                <a:gd name="connsiteY72" fmla="*/ 275630 h 1310580"/>
                <a:gd name="connsiteX73" fmla="*/ 617934 w 1244798"/>
                <a:gd name="connsiteY73" fmla="*/ 278606 h 1310580"/>
                <a:gd name="connsiteX74" fmla="*/ 585788 w 1244798"/>
                <a:gd name="connsiteY74" fmla="*/ 289322 h 1310580"/>
                <a:gd name="connsiteX75" fmla="*/ 547092 w 1244798"/>
                <a:gd name="connsiteY75" fmla="*/ 323255 h 1310580"/>
                <a:gd name="connsiteX76" fmla="*/ 531912 w 1244798"/>
                <a:gd name="connsiteY76" fmla="*/ 332482 h 1310580"/>
                <a:gd name="connsiteX77" fmla="*/ 520898 w 1244798"/>
                <a:gd name="connsiteY77" fmla="*/ 332482 h 1310580"/>
                <a:gd name="connsiteX78" fmla="*/ 508695 w 1244798"/>
                <a:gd name="connsiteY78" fmla="*/ 340221 h 1310580"/>
                <a:gd name="connsiteX79" fmla="*/ 493216 w 1244798"/>
                <a:gd name="connsiteY79" fmla="*/ 335756 h 1310580"/>
                <a:gd name="connsiteX80" fmla="*/ 478036 w 1244798"/>
                <a:gd name="connsiteY80" fmla="*/ 323255 h 1310580"/>
                <a:gd name="connsiteX81" fmla="*/ 464046 w 1244798"/>
                <a:gd name="connsiteY81" fmla="*/ 332482 h 1310580"/>
                <a:gd name="connsiteX82" fmla="*/ 427137 w 1244798"/>
                <a:gd name="connsiteY82" fmla="*/ 333970 h 1310580"/>
                <a:gd name="connsiteX83" fmla="*/ 400943 w 1244798"/>
                <a:gd name="connsiteY83" fmla="*/ 307777 h 1310580"/>
                <a:gd name="connsiteX84" fmla="*/ 386953 w 1244798"/>
                <a:gd name="connsiteY84" fmla="*/ 278606 h 1310580"/>
                <a:gd name="connsiteX85" fmla="*/ 373261 w 1244798"/>
                <a:gd name="connsiteY85" fmla="*/ 267891 h 1310580"/>
                <a:gd name="connsiteX86" fmla="*/ 342305 w 1244798"/>
                <a:gd name="connsiteY86" fmla="*/ 258663 h 1310580"/>
                <a:gd name="connsiteX87" fmla="*/ 320873 w 1244798"/>
                <a:gd name="connsiteY87" fmla="*/ 258663 h 1310580"/>
                <a:gd name="connsiteX88" fmla="*/ 308670 w 1244798"/>
                <a:gd name="connsiteY88" fmla="*/ 246459 h 1310580"/>
                <a:gd name="connsiteX89" fmla="*/ 274737 w 1244798"/>
                <a:gd name="connsiteY89" fmla="*/ 274141 h 1310580"/>
                <a:gd name="connsiteX90" fmla="*/ 265509 w 1244798"/>
                <a:gd name="connsiteY90" fmla="*/ 284857 h 1310580"/>
                <a:gd name="connsiteX91" fmla="*/ 257770 w 1244798"/>
                <a:gd name="connsiteY91" fmla="*/ 280095 h 1310580"/>
                <a:gd name="connsiteX92" fmla="*/ 260747 w 1244798"/>
                <a:gd name="connsiteY92" fmla="*/ 255687 h 1310580"/>
                <a:gd name="connsiteX93" fmla="*/ 283964 w 1244798"/>
                <a:gd name="connsiteY93" fmla="*/ 224730 h 1310580"/>
                <a:gd name="connsiteX94" fmla="*/ 288429 w 1244798"/>
                <a:gd name="connsiteY94" fmla="*/ 201513 h 1310580"/>
                <a:gd name="connsiteX95" fmla="*/ 310158 w 1244798"/>
                <a:gd name="connsiteY95" fmla="*/ 194072 h 1310580"/>
                <a:gd name="connsiteX96" fmla="*/ 323850 w 1244798"/>
                <a:gd name="connsiteY96" fmla="*/ 164604 h 1310580"/>
                <a:gd name="connsiteX97" fmla="*/ 359271 w 1244798"/>
                <a:gd name="connsiteY97" fmla="*/ 155377 h 1310580"/>
                <a:gd name="connsiteX98" fmla="*/ 362545 w 1244798"/>
                <a:gd name="connsiteY98" fmla="*/ 146149 h 1310580"/>
                <a:gd name="connsiteX99" fmla="*/ 351532 w 1244798"/>
                <a:gd name="connsiteY99" fmla="*/ 135434 h 1310580"/>
                <a:gd name="connsiteX100" fmla="*/ 985242 w 1244798"/>
                <a:gd name="connsiteY100" fmla="*/ 356295 h 1310580"/>
                <a:gd name="connsiteX101" fmla="*/ 964406 w 1244798"/>
                <a:gd name="connsiteY101" fmla="*/ 358676 h 1310580"/>
                <a:gd name="connsiteX102" fmla="*/ 949226 w 1244798"/>
                <a:gd name="connsiteY102" fmla="*/ 360164 h 1310580"/>
                <a:gd name="connsiteX103" fmla="*/ 945952 w 1244798"/>
                <a:gd name="connsiteY103" fmla="*/ 370880 h 1310580"/>
                <a:gd name="connsiteX104" fmla="*/ 955179 w 1244798"/>
                <a:gd name="connsiteY104" fmla="*/ 375642 h 1310580"/>
                <a:gd name="connsiteX105" fmla="*/ 961430 w 1244798"/>
                <a:gd name="connsiteY105" fmla="*/ 399455 h 1310580"/>
                <a:gd name="connsiteX106" fmla="*/ 992386 w 1244798"/>
                <a:gd name="connsiteY106" fmla="*/ 400943 h 1310580"/>
                <a:gd name="connsiteX107" fmla="*/ 1004590 w 1244798"/>
                <a:gd name="connsiteY107" fmla="*/ 389632 h 1310580"/>
                <a:gd name="connsiteX108" fmla="*/ 1000720 w 1244798"/>
                <a:gd name="connsiteY108" fmla="*/ 374154 h 1310580"/>
                <a:gd name="connsiteX109" fmla="*/ 985242 w 1244798"/>
                <a:gd name="connsiteY109" fmla="*/ 356295 h 1310580"/>
                <a:gd name="connsiteX110" fmla="*/ 830461 w 1244798"/>
                <a:gd name="connsiteY110" fmla="*/ 444996 h 1310580"/>
                <a:gd name="connsiteX111" fmla="*/ 802779 w 1244798"/>
                <a:gd name="connsiteY111" fmla="*/ 461963 h 1310580"/>
                <a:gd name="connsiteX112" fmla="*/ 775097 w 1244798"/>
                <a:gd name="connsiteY112" fmla="*/ 483394 h 1310580"/>
                <a:gd name="connsiteX113" fmla="*/ 778073 w 1244798"/>
                <a:gd name="connsiteY113" fmla="*/ 517327 h 1310580"/>
                <a:gd name="connsiteX114" fmla="*/ 787301 w 1244798"/>
                <a:gd name="connsiteY114" fmla="*/ 520303 h 1310580"/>
                <a:gd name="connsiteX115" fmla="*/ 807541 w 1244798"/>
                <a:gd name="connsiteY115" fmla="*/ 525066 h 1310580"/>
                <a:gd name="connsiteX116" fmla="*/ 812006 w 1244798"/>
                <a:gd name="connsiteY116" fmla="*/ 532805 h 1310580"/>
                <a:gd name="connsiteX117" fmla="*/ 787301 w 1244798"/>
                <a:gd name="connsiteY117" fmla="*/ 540544 h 1310580"/>
                <a:gd name="connsiteX118" fmla="*/ 762893 w 1244798"/>
                <a:gd name="connsiteY118" fmla="*/ 543520 h 1310580"/>
                <a:gd name="connsiteX119" fmla="*/ 748903 w 1244798"/>
                <a:gd name="connsiteY119" fmla="*/ 560487 h 1310580"/>
                <a:gd name="connsiteX120" fmla="*/ 745927 w 1244798"/>
                <a:gd name="connsiteY120" fmla="*/ 580430 h 1310580"/>
                <a:gd name="connsiteX121" fmla="*/ 748903 w 1244798"/>
                <a:gd name="connsiteY121" fmla="*/ 595908 h 1310580"/>
                <a:gd name="connsiteX122" fmla="*/ 751880 w 1244798"/>
                <a:gd name="connsiteY122" fmla="*/ 648295 h 1310580"/>
                <a:gd name="connsiteX123" fmla="*/ 718245 w 1244798"/>
                <a:gd name="connsiteY123" fmla="*/ 668238 h 1310580"/>
                <a:gd name="connsiteX124" fmla="*/ 711994 w 1244798"/>
                <a:gd name="connsiteY124" fmla="*/ 666750 h 1310580"/>
                <a:gd name="connsiteX125" fmla="*/ 711994 w 1244798"/>
                <a:gd name="connsiteY125" fmla="*/ 626566 h 1310580"/>
                <a:gd name="connsiteX126" fmla="*/ 724198 w 1244798"/>
                <a:gd name="connsiteY126" fmla="*/ 603647 h 1310580"/>
                <a:gd name="connsiteX127" fmla="*/ 730448 w 1244798"/>
                <a:gd name="connsiteY127" fmla="*/ 580430 h 1310580"/>
                <a:gd name="connsiteX128" fmla="*/ 722709 w 1244798"/>
                <a:gd name="connsiteY128" fmla="*/ 572691 h 1310580"/>
                <a:gd name="connsiteX129" fmla="*/ 704255 w 1244798"/>
                <a:gd name="connsiteY129" fmla="*/ 580430 h 1310580"/>
                <a:gd name="connsiteX130" fmla="*/ 695027 w 1244798"/>
                <a:gd name="connsiteY130" fmla="*/ 620613 h 1310580"/>
                <a:gd name="connsiteX131" fmla="*/ 668834 w 1244798"/>
                <a:gd name="connsiteY131" fmla="*/ 631329 h 1310580"/>
                <a:gd name="connsiteX132" fmla="*/ 651867 w 1244798"/>
                <a:gd name="connsiteY132" fmla="*/ 649784 h 1310580"/>
                <a:gd name="connsiteX133" fmla="*/ 650379 w 1244798"/>
                <a:gd name="connsiteY133" fmla="*/ 659011 h 1310580"/>
                <a:gd name="connsiteX134" fmla="*/ 656630 w 1244798"/>
                <a:gd name="connsiteY134" fmla="*/ 666750 h 1310580"/>
                <a:gd name="connsiteX135" fmla="*/ 650379 w 1244798"/>
                <a:gd name="connsiteY135" fmla="*/ 691456 h 1310580"/>
                <a:gd name="connsiteX136" fmla="*/ 628948 w 1244798"/>
                <a:gd name="connsiteY136" fmla="*/ 695920 h 1310580"/>
                <a:gd name="connsiteX137" fmla="*/ 628948 w 1244798"/>
                <a:gd name="connsiteY137" fmla="*/ 706636 h 1310580"/>
                <a:gd name="connsiteX138" fmla="*/ 636389 w 1244798"/>
                <a:gd name="connsiteY138" fmla="*/ 729853 h 1310580"/>
                <a:gd name="connsiteX139" fmla="*/ 625673 w 1244798"/>
                <a:gd name="connsiteY139" fmla="*/ 788194 h 1310580"/>
                <a:gd name="connsiteX140" fmla="*/ 610493 w 1244798"/>
                <a:gd name="connsiteY140" fmla="*/ 826889 h 1310580"/>
                <a:gd name="connsiteX141" fmla="*/ 616446 w 1244798"/>
                <a:gd name="connsiteY141" fmla="*/ 871538 h 1310580"/>
                <a:gd name="connsiteX142" fmla="*/ 621209 w 1244798"/>
                <a:gd name="connsiteY142" fmla="*/ 882253 h 1310580"/>
                <a:gd name="connsiteX143" fmla="*/ 613470 w 1244798"/>
                <a:gd name="connsiteY143" fmla="*/ 905470 h 1310580"/>
                <a:gd name="connsiteX144" fmla="*/ 610493 w 1244798"/>
                <a:gd name="connsiteY144" fmla="*/ 912912 h 1310580"/>
                <a:gd name="connsiteX145" fmla="*/ 607219 w 1244798"/>
                <a:gd name="connsiteY145" fmla="*/ 939106 h 1310580"/>
                <a:gd name="connsiteX146" fmla="*/ 641152 w 1244798"/>
                <a:gd name="connsiteY146" fmla="*/ 996256 h 1310580"/>
                <a:gd name="connsiteX147" fmla="*/ 668834 w 1244798"/>
                <a:gd name="connsiteY147" fmla="*/ 1057870 h 1310580"/>
                <a:gd name="connsiteX148" fmla="*/ 682823 w 1244798"/>
                <a:gd name="connsiteY148" fmla="*/ 1104007 h 1310580"/>
                <a:gd name="connsiteX149" fmla="*/ 675084 w 1244798"/>
                <a:gd name="connsiteY149" fmla="*/ 1148656 h 1310580"/>
                <a:gd name="connsiteX150" fmla="*/ 665857 w 1244798"/>
                <a:gd name="connsiteY150" fmla="*/ 1205508 h 1310580"/>
                <a:gd name="connsiteX151" fmla="*/ 642640 w 1244798"/>
                <a:gd name="connsiteY151" fmla="*/ 1254919 h 1310580"/>
                <a:gd name="connsiteX152" fmla="*/ 639663 w 1244798"/>
                <a:gd name="connsiteY152" fmla="*/ 1281113 h 1310580"/>
                <a:gd name="connsiteX153" fmla="*/ 608707 w 1244798"/>
                <a:gd name="connsiteY153" fmla="*/ 1310581 h 1310580"/>
                <a:gd name="connsiteX154" fmla="*/ 650677 w 1244798"/>
                <a:gd name="connsiteY154" fmla="*/ 1308795 h 1310580"/>
                <a:gd name="connsiteX155" fmla="*/ 854571 w 1244798"/>
                <a:gd name="connsiteY155" fmla="*/ 1287363 h 1310580"/>
                <a:gd name="connsiteX156" fmla="*/ 923925 w 1244798"/>
                <a:gd name="connsiteY156" fmla="*/ 1277838 h 1310580"/>
                <a:gd name="connsiteX157" fmla="*/ 924818 w 1244798"/>
                <a:gd name="connsiteY157" fmla="*/ 1293912 h 1310580"/>
                <a:gd name="connsiteX158" fmla="*/ 990005 w 1244798"/>
                <a:gd name="connsiteY158" fmla="*/ 1282303 h 1310580"/>
                <a:gd name="connsiteX159" fmla="*/ 1088231 w 1244798"/>
                <a:gd name="connsiteY159" fmla="*/ 1268016 h 1310580"/>
                <a:gd name="connsiteX160" fmla="*/ 1124843 w 1244798"/>
                <a:gd name="connsiteY160" fmla="*/ 1263551 h 1310580"/>
                <a:gd name="connsiteX161" fmla="*/ 1126331 w 1244798"/>
                <a:gd name="connsiteY161" fmla="*/ 1257895 h 1310580"/>
                <a:gd name="connsiteX162" fmla="*/ 1127820 w 1244798"/>
                <a:gd name="connsiteY162" fmla="*/ 1244203 h 1310580"/>
                <a:gd name="connsiteX163" fmla="*/ 1147763 w 1244798"/>
                <a:gd name="connsiteY163" fmla="*/ 1208782 h 1310580"/>
                <a:gd name="connsiteX164" fmla="*/ 1166813 w 1244798"/>
                <a:gd name="connsiteY164" fmla="*/ 1192113 h 1310580"/>
                <a:gd name="connsiteX165" fmla="*/ 1164729 w 1244798"/>
                <a:gd name="connsiteY165" fmla="*/ 1143893 h 1310580"/>
                <a:gd name="connsiteX166" fmla="*/ 1179909 w 1244798"/>
                <a:gd name="connsiteY166" fmla="*/ 1128713 h 1310580"/>
                <a:gd name="connsiteX167" fmla="*/ 1190327 w 1244798"/>
                <a:gd name="connsiteY167" fmla="*/ 1125438 h 1310580"/>
                <a:gd name="connsiteX168" fmla="*/ 1192411 w 1244798"/>
                <a:gd name="connsiteY168" fmla="*/ 1091803 h 1310580"/>
                <a:gd name="connsiteX169" fmla="*/ 1206996 w 1244798"/>
                <a:gd name="connsiteY169" fmla="*/ 1062931 h 1310580"/>
                <a:gd name="connsiteX170" fmla="*/ 1217116 w 1244798"/>
                <a:gd name="connsiteY170" fmla="*/ 1068586 h 1310580"/>
                <a:gd name="connsiteX171" fmla="*/ 1218605 w 1244798"/>
                <a:gd name="connsiteY171" fmla="*/ 1074837 h 1310580"/>
                <a:gd name="connsiteX172" fmla="*/ 1226344 w 1244798"/>
                <a:gd name="connsiteY172" fmla="*/ 1076325 h 1310580"/>
                <a:gd name="connsiteX173" fmla="*/ 1244799 w 1244798"/>
                <a:gd name="connsiteY173" fmla="*/ 1067098 h 1310580"/>
                <a:gd name="connsiteX174" fmla="*/ 1241822 w 1244798"/>
                <a:gd name="connsiteY174" fmla="*/ 976313 h 1310580"/>
                <a:gd name="connsiteX175" fmla="*/ 1210866 w 1244798"/>
                <a:gd name="connsiteY175" fmla="*/ 897731 h 1310580"/>
                <a:gd name="connsiteX176" fmla="*/ 1189434 w 1244798"/>
                <a:gd name="connsiteY176" fmla="*/ 811411 h 1310580"/>
                <a:gd name="connsiteX177" fmla="*/ 1166217 w 1244798"/>
                <a:gd name="connsiteY177" fmla="*/ 780752 h 1310580"/>
                <a:gd name="connsiteX178" fmla="*/ 1141512 w 1244798"/>
                <a:gd name="connsiteY178" fmla="*/ 763786 h 1310580"/>
                <a:gd name="connsiteX179" fmla="*/ 1126331 w 1244798"/>
                <a:gd name="connsiteY179" fmla="*/ 774502 h 1310580"/>
                <a:gd name="connsiteX180" fmla="*/ 1089124 w 1244798"/>
                <a:gd name="connsiteY180" fmla="*/ 791468 h 1310580"/>
                <a:gd name="connsiteX181" fmla="*/ 1070670 w 1244798"/>
                <a:gd name="connsiteY181" fmla="*/ 839093 h 1310580"/>
                <a:gd name="connsiteX182" fmla="*/ 1044476 w 1244798"/>
                <a:gd name="connsiteY182" fmla="*/ 874514 h 1310580"/>
                <a:gd name="connsiteX183" fmla="*/ 1033760 w 1244798"/>
                <a:gd name="connsiteY183" fmla="*/ 880765 h 1310580"/>
                <a:gd name="connsiteX184" fmla="*/ 1020068 w 1244798"/>
                <a:gd name="connsiteY184" fmla="*/ 874514 h 1310580"/>
                <a:gd name="connsiteX185" fmla="*/ 996851 w 1244798"/>
                <a:gd name="connsiteY185" fmla="*/ 854571 h 1310580"/>
                <a:gd name="connsiteX186" fmla="*/ 1001613 w 1244798"/>
                <a:gd name="connsiteY186" fmla="*/ 806946 h 1310580"/>
                <a:gd name="connsiteX187" fmla="*/ 1033760 w 1244798"/>
                <a:gd name="connsiteY187" fmla="*/ 794445 h 1310580"/>
                <a:gd name="connsiteX188" fmla="*/ 1041499 w 1244798"/>
                <a:gd name="connsiteY188" fmla="*/ 762298 h 1310580"/>
                <a:gd name="connsiteX189" fmla="*/ 1047750 w 1244798"/>
                <a:gd name="connsiteY189" fmla="*/ 737592 h 1310580"/>
                <a:gd name="connsiteX190" fmla="*/ 1070670 w 1244798"/>
                <a:gd name="connsiteY190" fmla="*/ 722114 h 1310580"/>
                <a:gd name="connsiteX191" fmla="*/ 1067693 w 1244798"/>
                <a:gd name="connsiteY191" fmla="*/ 626566 h 1310580"/>
                <a:gd name="connsiteX192" fmla="*/ 1052215 w 1244798"/>
                <a:gd name="connsiteY192" fmla="*/ 605135 h 1310580"/>
                <a:gd name="connsiteX193" fmla="*/ 1040011 w 1244798"/>
                <a:gd name="connsiteY193" fmla="*/ 597396 h 1310580"/>
                <a:gd name="connsiteX194" fmla="*/ 1032272 w 1244798"/>
                <a:gd name="connsiteY194" fmla="*/ 577453 h 1310580"/>
                <a:gd name="connsiteX195" fmla="*/ 1040011 w 1244798"/>
                <a:gd name="connsiteY195" fmla="*/ 569714 h 1310580"/>
                <a:gd name="connsiteX196" fmla="*/ 1055489 w 1244798"/>
                <a:gd name="connsiteY196" fmla="*/ 572691 h 1310580"/>
                <a:gd name="connsiteX197" fmla="*/ 1056977 w 1244798"/>
                <a:gd name="connsiteY197" fmla="*/ 557213 h 1310580"/>
                <a:gd name="connsiteX198" fmla="*/ 1033760 w 1244798"/>
                <a:gd name="connsiteY198" fmla="*/ 535781 h 1310580"/>
                <a:gd name="connsiteX199" fmla="*/ 1021556 w 1244798"/>
                <a:gd name="connsiteY199" fmla="*/ 511076 h 1310580"/>
                <a:gd name="connsiteX200" fmla="*/ 996851 w 1244798"/>
                <a:gd name="connsiteY200" fmla="*/ 511076 h 1310580"/>
                <a:gd name="connsiteX201" fmla="*/ 953691 w 1244798"/>
                <a:gd name="connsiteY201" fmla="*/ 497384 h 1310580"/>
                <a:gd name="connsiteX202" fmla="*/ 901303 w 1244798"/>
                <a:gd name="connsiteY202" fmla="*/ 464939 h 1310580"/>
                <a:gd name="connsiteX203" fmla="*/ 875109 w 1244798"/>
                <a:gd name="connsiteY203" fmla="*/ 464939 h 1310580"/>
                <a:gd name="connsiteX204" fmla="*/ 869156 w 1244798"/>
                <a:gd name="connsiteY204" fmla="*/ 471190 h 1310580"/>
                <a:gd name="connsiteX205" fmla="*/ 859929 w 1244798"/>
                <a:gd name="connsiteY205" fmla="*/ 466427 h 1310580"/>
                <a:gd name="connsiteX206" fmla="*/ 830461 w 1244798"/>
                <a:gd name="connsiteY206" fmla="*/ 444996 h 13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Lst>
              <a:rect l="l" t="t" r="r" b="b"/>
              <a:pathLst>
                <a:path w="1244798" h="1310580">
                  <a:moveTo>
                    <a:pt x="245566" y="0"/>
                  </a:moveTo>
                  <a:lnTo>
                    <a:pt x="223838" y="5358"/>
                  </a:lnTo>
                  <a:lnTo>
                    <a:pt x="172641" y="42267"/>
                  </a:lnTo>
                  <a:lnTo>
                    <a:pt x="151805" y="50006"/>
                  </a:lnTo>
                  <a:lnTo>
                    <a:pt x="134541" y="69652"/>
                  </a:lnTo>
                  <a:lnTo>
                    <a:pt x="149721" y="80367"/>
                  </a:lnTo>
                  <a:lnTo>
                    <a:pt x="169366" y="71735"/>
                  </a:lnTo>
                  <a:lnTo>
                    <a:pt x="200918" y="53280"/>
                  </a:lnTo>
                  <a:lnTo>
                    <a:pt x="250031" y="4167"/>
                  </a:lnTo>
                  <a:lnTo>
                    <a:pt x="245566" y="0"/>
                  </a:lnTo>
                  <a:close/>
                  <a:moveTo>
                    <a:pt x="351532" y="135434"/>
                  </a:moveTo>
                  <a:lnTo>
                    <a:pt x="306884" y="140196"/>
                  </a:lnTo>
                  <a:lnTo>
                    <a:pt x="265509" y="163116"/>
                  </a:lnTo>
                  <a:lnTo>
                    <a:pt x="243780" y="184845"/>
                  </a:lnTo>
                  <a:lnTo>
                    <a:pt x="231577" y="201513"/>
                  </a:lnTo>
                  <a:lnTo>
                    <a:pt x="214610" y="209252"/>
                  </a:lnTo>
                  <a:lnTo>
                    <a:pt x="196155" y="236934"/>
                  </a:lnTo>
                  <a:lnTo>
                    <a:pt x="194667" y="249436"/>
                  </a:lnTo>
                  <a:lnTo>
                    <a:pt x="152995" y="269379"/>
                  </a:lnTo>
                  <a:lnTo>
                    <a:pt x="130076" y="287834"/>
                  </a:lnTo>
                  <a:lnTo>
                    <a:pt x="72926" y="297061"/>
                  </a:lnTo>
                  <a:lnTo>
                    <a:pt x="66675" y="303312"/>
                  </a:lnTo>
                  <a:lnTo>
                    <a:pt x="66675" y="312539"/>
                  </a:lnTo>
                  <a:lnTo>
                    <a:pt x="33040" y="333970"/>
                  </a:lnTo>
                  <a:lnTo>
                    <a:pt x="6846" y="341709"/>
                  </a:lnTo>
                  <a:lnTo>
                    <a:pt x="0" y="347365"/>
                  </a:lnTo>
                  <a:lnTo>
                    <a:pt x="35421" y="396180"/>
                  </a:lnTo>
                  <a:lnTo>
                    <a:pt x="110430" y="407194"/>
                  </a:lnTo>
                  <a:lnTo>
                    <a:pt x="189012" y="428030"/>
                  </a:lnTo>
                  <a:lnTo>
                    <a:pt x="216098" y="437852"/>
                  </a:lnTo>
                  <a:lnTo>
                    <a:pt x="331589" y="463748"/>
                  </a:lnTo>
                  <a:lnTo>
                    <a:pt x="351234" y="485477"/>
                  </a:lnTo>
                  <a:lnTo>
                    <a:pt x="384870" y="498574"/>
                  </a:lnTo>
                  <a:lnTo>
                    <a:pt x="403324" y="596801"/>
                  </a:lnTo>
                  <a:lnTo>
                    <a:pt x="416421" y="606623"/>
                  </a:lnTo>
                  <a:lnTo>
                    <a:pt x="427732" y="616446"/>
                  </a:lnTo>
                  <a:lnTo>
                    <a:pt x="457795" y="549771"/>
                  </a:lnTo>
                  <a:lnTo>
                    <a:pt x="467023" y="511076"/>
                  </a:lnTo>
                  <a:lnTo>
                    <a:pt x="485775" y="469702"/>
                  </a:lnTo>
                  <a:lnTo>
                    <a:pt x="493216" y="467916"/>
                  </a:lnTo>
                  <a:lnTo>
                    <a:pt x="504230" y="483394"/>
                  </a:lnTo>
                  <a:lnTo>
                    <a:pt x="510183" y="483394"/>
                  </a:lnTo>
                  <a:lnTo>
                    <a:pt x="553343" y="460474"/>
                  </a:lnTo>
                  <a:lnTo>
                    <a:pt x="567333" y="475655"/>
                  </a:lnTo>
                  <a:lnTo>
                    <a:pt x="571798" y="477143"/>
                  </a:lnTo>
                  <a:lnTo>
                    <a:pt x="584299" y="466427"/>
                  </a:lnTo>
                  <a:lnTo>
                    <a:pt x="595015" y="437257"/>
                  </a:lnTo>
                  <a:lnTo>
                    <a:pt x="617934" y="429518"/>
                  </a:lnTo>
                  <a:lnTo>
                    <a:pt x="684312" y="423267"/>
                  </a:lnTo>
                  <a:lnTo>
                    <a:pt x="702766" y="398859"/>
                  </a:lnTo>
                  <a:lnTo>
                    <a:pt x="751880" y="397073"/>
                  </a:lnTo>
                  <a:lnTo>
                    <a:pt x="807541" y="409575"/>
                  </a:lnTo>
                  <a:lnTo>
                    <a:pt x="824508" y="409575"/>
                  </a:lnTo>
                  <a:lnTo>
                    <a:pt x="855166" y="395585"/>
                  </a:lnTo>
                  <a:lnTo>
                    <a:pt x="876598" y="397073"/>
                  </a:lnTo>
                  <a:lnTo>
                    <a:pt x="896838" y="391120"/>
                  </a:lnTo>
                  <a:lnTo>
                    <a:pt x="932259" y="395585"/>
                  </a:lnTo>
                  <a:lnTo>
                    <a:pt x="939998" y="398859"/>
                  </a:lnTo>
                  <a:lnTo>
                    <a:pt x="952202" y="395585"/>
                  </a:lnTo>
                  <a:lnTo>
                    <a:pt x="939998" y="386358"/>
                  </a:lnTo>
                  <a:lnTo>
                    <a:pt x="927497" y="380405"/>
                  </a:lnTo>
                  <a:lnTo>
                    <a:pt x="896838" y="350937"/>
                  </a:lnTo>
                  <a:lnTo>
                    <a:pt x="896838" y="284857"/>
                  </a:lnTo>
                  <a:lnTo>
                    <a:pt x="882848" y="280095"/>
                  </a:lnTo>
                  <a:lnTo>
                    <a:pt x="872133" y="291108"/>
                  </a:lnTo>
                  <a:lnTo>
                    <a:pt x="813495" y="306288"/>
                  </a:lnTo>
                  <a:lnTo>
                    <a:pt x="795040" y="311051"/>
                  </a:lnTo>
                  <a:lnTo>
                    <a:pt x="767358" y="303312"/>
                  </a:lnTo>
                  <a:lnTo>
                    <a:pt x="762893" y="300335"/>
                  </a:lnTo>
                  <a:lnTo>
                    <a:pt x="762893" y="246459"/>
                  </a:lnTo>
                  <a:lnTo>
                    <a:pt x="748903" y="244673"/>
                  </a:lnTo>
                  <a:lnTo>
                    <a:pt x="724198" y="257175"/>
                  </a:lnTo>
                  <a:lnTo>
                    <a:pt x="681335" y="275630"/>
                  </a:lnTo>
                  <a:lnTo>
                    <a:pt x="617934" y="278606"/>
                  </a:lnTo>
                  <a:lnTo>
                    <a:pt x="585788" y="289322"/>
                  </a:lnTo>
                  <a:lnTo>
                    <a:pt x="547092" y="323255"/>
                  </a:lnTo>
                  <a:lnTo>
                    <a:pt x="531912" y="332482"/>
                  </a:lnTo>
                  <a:lnTo>
                    <a:pt x="520898" y="332482"/>
                  </a:lnTo>
                  <a:lnTo>
                    <a:pt x="508695" y="340221"/>
                  </a:lnTo>
                  <a:lnTo>
                    <a:pt x="493216" y="335756"/>
                  </a:lnTo>
                  <a:lnTo>
                    <a:pt x="478036" y="323255"/>
                  </a:lnTo>
                  <a:lnTo>
                    <a:pt x="464046" y="332482"/>
                  </a:lnTo>
                  <a:lnTo>
                    <a:pt x="427137" y="333970"/>
                  </a:lnTo>
                  <a:lnTo>
                    <a:pt x="400943" y="307777"/>
                  </a:lnTo>
                  <a:lnTo>
                    <a:pt x="386953" y="278606"/>
                  </a:lnTo>
                  <a:lnTo>
                    <a:pt x="373261" y="267891"/>
                  </a:lnTo>
                  <a:lnTo>
                    <a:pt x="342305" y="258663"/>
                  </a:lnTo>
                  <a:lnTo>
                    <a:pt x="320873" y="258663"/>
                  </a:lnTo>
                  <a:lnTo>
                    <a:pt x="308670" y="246459"/>
                  </a:lnTo>
                  <a:lnTo>
                    <a:pt x="274737" y="274141"/>
                  </a:lnTo>
                  <a:lnTo>
                    <a:pt x="265509" y="284857"/>
                  </a:lnTo>
                  <a:lnTo>
                    <a:pt x="257770" y="280095"/>
                  </a:lnTo>
                  <a:lnTo>
                    <a:pt x="260747" y="255687"/>
                  </a:lnTo>
                  <a:lnTo>
                    <a:pt x="283964" y="224730"/>
                  </a:lnTo>
                  <a:lnTo>
                    <a:pt x="288429" y="201513"/>
                  </a:lnTo>
                  <a:lnTo>
                    <a:pt x="310158" y="194072"/>
                  </a:lnTo>
                  <a:lnTo>
                    <a:pt x="323850" y="164604"/>
                  </a:lnTo>
                  <a:lnTo>
                    <a:pt x="359271" y="155377"/>
                  </a:lnTo>
                  <a:lnTo>
                    <a:pt x="362545" y="146149"/>
                  </a:lnTo>
                  <a:lnTo>
                    <a:pt x="351532" y="135434"/>
                  </a:lnTo>
                  <a:close/>
                  <a:moveTo>
                    <a:pt x="985242" y="356295"/>
                  </a:moveTo>
                  <a:lnTo>
                    <a:pt x="964406" y="358676"/>
                  </a:lnTo>
                  <a:lnTo>
                    <a:pt x="949226" y="360164"/>
                  </a:lnTo>
                  <a:lnTo>
                    <a:pt x="945952" y="370880"/>
                  </a:lnTo>
                  <a:lnTo>
                    <a:pt x="955179" y="375642"/>
                  </a:lnTo>
                  <a:lnTo>
                    <a:pt x="961430" y="399455"/>
                  </a:lnTo>
                  <a:lnTo>
                    <a:pt x="992386" y="400943"/>
                  </a:lnTo>
                  <a:lnTo>
                    <a:pt x="1004590" y="389632"/>
                  </a:lnTo>
                  <a:cubicBezTo>
                    <a:pt x="1004590" y="389632"/>
                    <a:pt x="1003800" y="375694"/>
                    <a:pt x="1000720" y="374154"/>
                  </a:cubicBezTo>
                  <a:cubicBezTo>
                    <a:pt x="997641" y="372614"/>
                    <a:pt x="985242" y="356295"/>
                    <a:pt x="985242" y="356295"/>
                  </a:cubicBezTo>
                  <a:close/>
                  <a:moveTo>
                    <a:pt x="830461" y="444996"/>
                  </a:moveTo>
                  <a:lnTo>
                    <a:pt x="802779" y="461963"/>
                  </a:lnTo>
                  <a:lnTo>
                    <a:pt x="775097" y="483394"/>
                  </a:lnTo>
                  <a:lnTo>
                    <a:pt x="778073" y="517327"/>
                  </a:lnTo>
                  <a:lnTo>
                    <a:pt x="787301" y="520303"/>
                  </a:lnTo>
                  <a:lnTo>
                    <a:pt x="807541" y="525066"/>
                  </a:lnTo>
                  <a:lnTo>
                    <a:pt x="812006" y="532805"/>
                  </a:lnTo>
                  <a:lnTo>
                    <a:pt x="787301" y="540544"/>
                  </a:lnTo>
                  <a:lnTo>
                    <a:pt x="762893" y="543520"/>
                  </a:lnTo>
                  <a:lnTo>
                    <a:pt x="748903" y="560487"/>
                  </a:lnTo>
                  <a:lnTo>
                    <a:pt x="745927" y="580430"/>
                  </a:lnTo>
                  <a:lnTo>
                    <a:pt x="748903" y="595908"/>
                  </a:lnTo>
                  <a:lnTo>
                    <a:pt x="751880" y="648295"/>
                  </a:lnTo>
                  <a:lnTo>
                    <a:pt x="718245" y="668238"/>
                  </a:lnTo>
                  <a:lnTo>
                    <a:pt x="711994" y="666750"/>
                  </a:lnTo>
                  <a:lnTo>
                    <a:pt x="711994" y="626566"/>
                  </a:lnTo>
                  <a:lnTo>
                    <a:pt x="724198" y="603647"/>
                  </a:lnTo>
                  <a:lnTo>
                    <a:pt x="730448" y="580430"/>
                  </a:lnTo>
                  <a:lnTo>
                    <a:pt x="722709" y="572691"/>
                  </a:lnTo>
                  <a:lnTo>
                    <a:pt x="704255" y="580430"/>
                  </a:lnTo>
                  <a:lnTo>
                    <a:pt x="695027" y="620613"/>
                  </a:lnTo>
                  <a:lnTo>
                    <a:pt x="668834" y="631329"/>
                  </a:lnTo>
                  <a:lnTo>
                    <a:pt x="651867" y="649784"/>
                  </a:lnTo>
                  <a:lnTo>
                    <a:pt x="650379" y="659011"/>
                  </a:lnTo>
                  <a:lnTo>
                    <a:pt x="656630" y="666750"/>
                  </a:lnTo>
                  <a:lnTo>
                    <a:pt x="650379" y="691456"/>
                  </a:lnTo>
                  <a:lnTo>
                    <a:pt x="628948" y="695920"/>
                  </a:lnTo>
                  <a:lnTo>
                    <a:pt x="628948" y="706636"/>
                  </a:lnTo>
                  <a:lnTo>
                    <a:pt x="636389" y="729853"/>
                  </a:lnTo>
                  <a:lnTo>
                    <a:pt x="625673" y="788194"/>
                  </a:lnTo>
                  <a:lnTo>
                    <a:pt x="610493" y="826889"/>
                  </a:lnTo>
                  <a:lnTo>
                    <a:pt x="616446" y="871538"/>
                  </a:lnTo>
                  <a:lnTo>
                    <a:pt x="621209" y="882253"/>
                  </a:lnTo>
                  <a:lnTo>
                    <a:pt x="613470" y="905470"/>
                  </a:lnTo>
                  <a:lnTo>
                    <a:pt x="610493" y="912912"/>
                  </a:lnTo>
                  <a:lnTo>
                    <a:pt x="607219" y="939106"/>
                  </a:lnTo>
                  <a:lnTo>
                    <a:pt x="641152" y="996256"/>
                  </a:lnTo>
                  <a:lnTo>
                    <a:pt x="668834" y="1057870"/>
                  </a:lnTo>
                  <a:lnTo>
                    <a:pt x="682823" y="1104007"/>
                  </a:lnTo>
                  <a:lnTo>
                    <a:pt x="675084" y="1148656"/>
                  </a:lnTo>
                  <a:lnTo>
                    <a:pt x="665857" y="1205508"/>
                  </a:lnTo>
                  <a:lnTo>
                    <a:pt x="642640" y="1254919"/>
                  </a:lnTo>
                  <a:lnTo>
                    <a:pt x="639663" y="1281113"/>
                  </a:lnTo>
                  <a:lnTo>
                    <a:pt x="608707" y="1310581"/>
                  </a:lnTo>
                  <a:lnTo>
                    <a:pt x="650677" y="1308795"/>
                  </a:lnTo>
                  <a:lnTo>
                    <a:pt x="854571" y="1287363"/>
                  </a:lnTo>
                  <a:lnTo>
                    <a:pt x="923925" y="1277838"/>
                  </a:lnTo>
                  <a:lnTo>
                    <a:pt x="924818" y="1293912"/>
                  </a:lnTo>
                  <a:lnTo>
                    <a:pt x="990005" y="1282303"/>
                  </a:lnTo>
                  <a:lnTo>
                    <a:pt x="1088231" y="1268016"/>
                  </a:lnTo>
                  <a:lnTo>
                    <a:pt x="1124843" y="1263551"/>
                  </a:lnTo>
                  <a:lnTo>
                    <a:pt x="1126331" y="1257895"/>
                  </a:lnTo>
                  <a:lnTo>
                    <a:pt x="1127820" y="1244203"/>
                  </a:lnTo>
                  <a:lnTo>
                    <a:pt x="1147763" y="1208782"/>
                  </a:lnTo>
                  <a:lnTo>
                    <a:pt x="1166813" y="1192113"/>
                  </a:lnTo>
                  <a:lnTo>
                    <a:pt x="1164729" y="1143893"/>
                  </a:lnTo>
                  <a:lnTo>
                    <a:pt x="1179909" y="1128713"/>
                  </a:lnTo>
                  <a:lnTo>
                    <a:pt x="1190327" y="1125438"/>
                  </a:lnTo>
                  <a:lnTo>
                    <a:pt x="1192411" y="1091803"/>
                  </a:lnTo>
                  <a:lnTo>
                    <a:pt x="1206996" y="1062931"/>
                  </a:lnTo>
                  <a:lnTo>
                    <a:pt x="1217116" y="1068586"/>
                  </a:lnTo>
                  <a:lnTo>
                    <a:pt x="1218605" y="1074837"/>
                  </a:lnTo>
                  <a:lnTo>
                    <a:pt x="1226344" y="1076325"/>
                  </a:lnTo>
                  <a:lnTo>
                    <a:pt x="1244799" y="1067098"/>
                  </a:lnTo>
                  <a:lnTo>
                    <a:pt x="1241822" y="976313"/>
                  </a:lnTo>
                  <a:lnTo>
                    <a:pt x="1210866" y="897731"/>
                  </a:lnTo>
                  <a:lnTo>
                    <a:pt x="1189434" y="811411"/>
                  </a:lnTo>
                  <a:lnTo>
                    <a:pt x="1166217" y="780752"/>
                  </a:lnTo>
                  <a:lnTo>
                    <a:pt x="1141512" y="763786"/>
                  </a:lnTo>
                  <a:lnTo>
                    <a:pt x="1126331" y="774502"/>
                  </a:lnTo>
                  <a:lnTo>
                    <a:pt x="1089124" y="791468"/>
                  </a:lnTo>
                  <a:lnTo>
                    <a:pt x="1070670" y="839093"/>
                  </a:lnTo>
                  <a:lnTo>
                    <a:pt x="1044476" y="874514"/>
                  </a:lnTo>
                  <a:lnTo>
                    <a:pt x="1033760" y="880765"/>
                  </a:lnTo>
                  <a:lnTo>
                    <a:pt x="1020068" y="874514"/>
                  </a:lnTo>
                  <a:cubicBezTo>
                    <a:pt x="1020068" y="874514"/>
                    <a:pt x="995311" y="860730"/>
                    <a:pt x="996851" y="854571"/>
                  </a:cubicBezTo>
                  <a:cubicBezTo>
                    <a:pt x="998391" y="848412"/>
                    <a:pt x="1001613" y="806946"/>
                    <a:pt x="1001613" y="806946"/>
                  </a:cubicBezTo>
                  <a:lnTo>
                    <a:pt x="1033760" y="794445"/>
                  </a:lnTo>
                  <a:lnTo>
                    <a:pt x="1041499" y="762298"/>
                  </a:lnTo>
                  <a:lnTo>
                    <a:pt x="1047750" y="737592"/>
                  </a:lnTo>
                  <a:lnTo>
                    <a:pt x="1070670" y="722114"/>
                  </a:lnTo>
                  <a:lnTo>
                    <a:pt x="1067693" y="626566"/>
                  </a:lnTo>
                  <a:lnTo>
                    <a:pt x="1052215" y="605135"/>
                  </a:lnTo>
                  <a:lnTo>
                    <a:pt x="1040011" y="597396"/>
                  </a:lnTo>
                  <a:lnTo>
                    <a:pt x="1032272" y="577453"/>
                  </a:lnTo>
                  <a:lnTo>
                    <a:pt x="1040011" y="569714"/>
                  </a:lnTo>
                  <a:lnTo>
                    <a:pt x="1055489" y="572691"/>
                  </a:lnTo>
                  <a:lnTo>
                    <a:pt x="1056977" y="557213"/>
                  </a:lnTo>
                  <a:lnTo>
                    <a:pt x="1033760" y="535781"/>
                  </a:lnTo>
                  <a:lnTo>
                    <a:pt x="1021556" y="511076"/>
                  </a:lnTo>
                  <a:lnTo>
                    <a:pt x="996851" y="511076"/>
                  </a:lnTo>
                  <a:lnTo>
                    <a:pt x="953691" y="497384"/>
                  </a:lnTo>
                  <a:lnTo>
                    <a:pt x="901303" y="464939"/>
                  </a:lnTo>
                  <a:lnTo>
                    <a:pt x="875109" y="464939"/>
                  </a:lnTo>
                  <a:lnTo>
                    <a:pt x="869156" y="471190"/>
                  </a:lnTo>
                  <a:lnTo>
                    <a:pt x="859929" y="466427"/>
                  </a:lnTo>
                  <a:lnTo>
                    <a:pt x="830461" y="444996"/>
                  </a:lnTo>
                  <a:close/>
                </a:path>
              </a:pathLst>
            </a:custGeom>
            <a:grpFill/>
            <a:ln w="7144" cap="flat">
              <a:solidFill>
                <a:schemeClr val="bg1"/>
              </a:solidFill>
              <a:prstDash val="solid"/>
              <a:miter/>
            </a:ln>
          </p:spPr>
          <p:txBody>
            <a:bodyPr rtlCol="0" anchor="ctr"/>
            <a:lstStyle/>
            <a:p>
              <a:endParaRPr lang="en-US" sz="1092"/>
            </a:p>
          </p:txBody>
        </p:sp>
        <p:sp>
          <p:nvSpPr>
            <p:cNvPr id="127" name="Freeform: Shape 14">
              <a:extLst>
                <a:ext uri="{FF2B5EF4-FFF2-40B4-BE49-F238E27FC236}">
                  <a16:creationId xmlns:a16="http://schemas.microsoft.com/office/drawing/2014/main" id="{251DA712-D063-55F9-E26A-B1DFDF498BBB}"/>
                </a:ext>
              </a:extLst>
            </p:cNvPr>
            <p:cNvSpPr/>
            <p:nvPr/>
          </p:nvSpPr>
          <p:spPr>
            <a:xfrm>
              <a:off x="9133694" y="1385756"/>
              <a:ext cx="272837" cy="519794"/>
            </a:xfrm>
            <a:custGeom>
              <a:avLst/>
              <a:gdLst>
                <a:gd name="connsiteX0" fmla="*/ 113342 w 272837"/>
                <a:gd name="connsiteY0" fmla="*/ 519795 h 519794"/>
                <a:gd name="connsiteX1" fmla="*/ 116359 w 272837"/>
                <a:gd name="connsiteY1" fmla="*/ 468878 h 519794"/>
                <a:gd name="connsiteX2" fmla="*/ 88825 w 272837"/>
                <a:gd name="connsiteY2" fmla="*/ 366159 h 519794"/>
                <a:gd name="connsiteX3" fmla="*/ 82665 w 272837"/>
                <a:gd name="connsiteY3" fmla="*/ 363079 h 519794"/>
                <a:gd name="connsiteX4" fmla="*/ 54949 w 272837"/>
                <a:gd name="connsiteY4" fmla="*/ 350760 h 519794"/>
                <a:gd name="connsiteX5" fmla="*/ 62648 w 272837"/>
                <a:gd name="connsiteY5" fmla="*/ 323044 h 519794"/>
                <a:gd name="connsiteX6" fmla="*/ 54949 w 272837"/>
                <a:gd name="connsiteY6" fmla="*/ 303026 h 519794"/>
                <a:gd name="connsiteX7" fmla="*/ 29231 w 272837"/>
                <a:gd name="connsiteY7" fmla="*/ 258830 h 519794"/>
                <a:gd name="connsiteX8" fmla="*/ 38470 w 272837"/>
                <a:gd name="connsiteY8" fmla="*/ 221875 h 519794"/>
                <a:gd name="connsiteX9" fmla="*/ 30771 w 272837"/>
                <a:gd name="connsiteY9" fmla="*/ 172600 h 519794"/>
                <a:gd name="connsiteX10" fmla="*/ 7673 w 272837"/>
                <a:gd name="connsiteY10" fmla="*/ 111007 h 519794"/>
                <a:gd name="connsiteX11" fmla="*/ 0 w 272837"/>
                <a:gd name="connsiteY11" fmla="*/ 64121 h 519794"/>
                <a:gd name="connsiteX12" fmla="*/ 251645 w 272837"/>
                <a:gd name="connsiteY12" fmla="*/ 0 h 519794"/>
                <a:gd name="connsiteX13" fmla="*/ 254585 w 272837"/>
                <a:gd name="connsiteY13" fmla="*/ 52599 h 519794"/>
                <a:gd name="connsiteX14" fmla="*/ 272837 w 272837"/>
                <a:gd name="connsiteY14" fmla="*/ 78719 h 519794"/>
                <a:gd name="connsiteX15" fmla="*/ 272837 w 272837"/>
                <a:gd name="connsiteY15" fmla="*/ 117214 h 519794"/>
                <a:gd name="connsiteX16" fmla="*/ 237527 w 272837"/>
                <a:gd name="connsiteY16" fmla="*/ 165392 h 519794"/>
                <a:gd name="connsiteX17" fmla="*/ 212890 w 272837"/>
                <a:gd name="connsiteY17" fmla="*/ 176276 h 519794"/>
                <a:gd name="connsiteX18" fmla="*/ 212785 w 272837"/>
                <a:gd name="connsiteY18" fmla="*/ 186949 h 519794"/>
                <a:gd name="connsiteX19" fmla="*/ 225262 w 272837"/>
                <a:gd name="connsiteY19" fmla="*/ 201419 h 519794"/>
                <a:gd name="connsiteX20" fmla="*/ 222300 w 272837"/>
                <a:gd name="connsiteY20" fmla="*/ 278552 h 519794"/>
                <a:gd name="connsiteX21" fmla="*/ 216496 w 272837"/>
                <a:gd name="connsiteY21" fmla="*/ 366742 h 519794"/>
                <a:gd name="connsiteX22" fmla="*/ 214324 w 272837"/>
                <a:gd name="connsiteY22" fmla="*/ 419672 h 519794"/>
                <a:gd name="connsiteX23" fmla="*/ 223563 w 272837"/>
                <a:gd name="connsiteY23" fmla="*/ 431991 h 519794"/>
                <a:gd name="connsiteX24" fmla="*/ 222023 w 272837"/>
                <a:gd name="connsiteY24" fmla="*/ 475527 h 519794"/>
                <a:gd name="connsiteX25" fmla="*/ 217404 w 272837"/>
                <a:gd name="connsiteY25" fmla="*/ 491623 h 519794"/>
                <a:gd name="connsiteX26" fmla="*/ 227064 w 272837"/>
                <a:gd name="connsiteY26" fmla="*/ 498549 h 519794"/>
                <a:gd name="connsiteX27" fmla="*/ 156221 w 272837"/>
                <a:gd name="connsiteY27" fmla="*/ 512900 h 519794"/>
                <a:gd name="connsiteX28" fmla="*/ 113342 w 272837"/>
                <a:gd name="connsiteY28" fmla="*/ 519795 h 51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837" h="519794">
                  <a:moveTo>
                    <a:pt x="113342" y="519795"/>
                  </a:moveTo>
                  <a:lnTo>
                    <a:pt x="116359" y="468878"/>
                  </a:lnTo>
                  <a:lnTo>
                    <a:pt x="88825" y="366159"/>
                  </a:lnTo>
                  <a:lnTo>
                    <a:pt x="82665" y="363079"/>
                  </a:lnTo>
                  <a:lnTo>
                    <a:pt x="54949" y="350760"/>
                  </a:lnTo>
                  <a:lnTo>
                    <a:pt x="62648" y="323044"/>
                  </a:lnTo>
                  <a:lnTo>
                    <a:pt x="54949" y="303026"/>
                  </a:lnTo>
                  <a:lnTo>
                    <a:pt x="29231" y="258830"/>
                  </a:lnTo>
                  <a:lnTo>
                    <a:pt x="38470" y="221875"/>
                  </a:lnTo>
                  <a:lnTo>
                    <a:pt x="30771" y="172600"/>
                  </a:lnTo>
                  <a:lnTo>
                    <a:pt x="7673" y="111007"/>
                  </a:lnTo>
                  <a:lnTo>
                    <a:pt x="0" y="64121"/>
                  </a:lnTo>
                  <a:lnTo>
                    <a:pt x="251645" y="0"/>
                  </a:lnTo>
                  <a:lnTo>
                    <a:pt x="254585" y="52599"/>
                  </a:lnTo>
                  <a:lnTo>
                    <a:pt x="272837" y="78719"/>
                  </a:lnTo>
                  <a:lnTo>
                    <a:pt x="272837" y="117214"/>
                  </a:lnTo>
                  <a:lnTo>
                    <a:pt x="237527" y="165392"/>
                  </a:lnTo>
                  <a:lnTo>
                    <a:pt x="212890" y="176276"/>
                  </a:lnTo>
                  <a:lnTo>
                    <a:pt x="212785" y="186949"/>
                  </a:lnTo>
                  <a:lnTo>
                    <a:pt x="225262" y="201419"/>
                  </a:lnTo>
                  <a:lnTo>
                    <a:pt x="222300" y="278552"/>
                  </a:lnTo>
                  <a:lnTo>
                    <a:pt x="216496" y="366742"/>
                  </a:lnTo>
                  <a:lnTo>
                    <a:pt x="214324" y="419672"/>
                  </a:lnTo>
                  <a:lnTo>
                    <a:pt x="223563" y="431991"/>
                  </a:lnTo>
                  <a:lnTo>
                    <a:pt x="222023" y="475527"/>
                  </a:lnTo>
                  <a:lnTo>
                    <a:pt x="217404" y="491623"/>
                  </a:lnTo>
                  <a:lnTo>
                    <a:pt x="227064" y="498549"/>
                  </a:lnTo>
                  <a:lnTo>
                    <a:pt x="156221" y="512900"/>
                  </a:lnTo>
                  <a:lnTo>
                    <a:pt x="113342" y="519795"/>
                  </a:lnTo>
                  <a:close/>
                </a:path>
              </a:pathLst>
            </a:custGeom>
            <a:grpFill/>
            <a:ln w="7144" cap="flat">
              <a:solidFill>
                <a:schemeClr val="bg1"/>
              </a:solidFill>
              <a:prstDash val="solid"/>
              <a:miter/>
            </a:ln>
          </p:spPr>
          <p:txBody>
            <a:bodyPr rtlCol="0" anchor="ctr"/>
            <a:lstStyle/>
            <a:p>
              <a:endParaRPr lang="en-US" sz="1092"/>
            </a:p>
          </p:txBody>
        </p:sp>
        <p:sp>
          <p:nvSpPr>
            <p:cNvPr id="128" name="Freeform: Shape 15">
              <a:extLst>
                <a:ext uri="{FF2B5EF4-FFF2-40B4-BE49-F238E27FC236}">
                  <a16:creationId xmlns:a16="http://schemas.microsoft.com/office/drawing/2014/main" id="{57731020-A01C-E3DE-2E14-4D925264E0B8}"/>
                </a:ext>
              </a:extLst>
            </p:cNvPr>
            <p:cNvSpPr/>
            <p:nvPr/>
          </p:nvSpPr>
          <p:spPr>
            <a:xfrm>
              <a:off x="9429425" y="800978"/>
              <a:ext cx="603984" cy="955793"/>
            </a:xfrm>
            <a:custGeom>
              <a:avLst/>
              <a:gdLst>
                <a:gd name="connsiteX0" fmla="*/ 563949 w 603984"/>
                <a:gd name="connsiteY0" fmla="*/ 388034 h 955793"/>
                <a:gd name="connsiteX1" fmla="*/ 582426 w 603984"/>
                <a:gd name="connsiteY1" fmla="*/ 408051 h 955793"/>
                <a:gd name="connsiteX2" fmla="*/ 603984 w 603984"/>
                <a:gd name="connsiteY2" fmla="*/ 443467 h 955793"/>
                <a:gd name="connsiteX3" fmla="*/ 603984 w 603984"/>
                <a:gd name="connsiteY3" fmla="*/ 461945 h 955793"/>
                <a:gd name="connsiteX4" fmla="*/ 583966 w 603984"/>
                <a:gd name="connsiteY4" fmla="*/ 506599 h 955793"/>
                <a:gd name="connsiteX5" fmla="*/ 565488 w 603984"/>
                <a:gd name="connsiteY5" fmla="*/ 512759 h 955793"/>
                <a:gd name="connsiteX6" fmla="*/ 533152 w 603984"/>
                <a:gd name="connsiteY6" fmla="*/ 542015 h 955793"/>
                <a:gd name="connsiteX7" fmla="*/ 486958 w 603984"/>
                <a:gd name="connsiteY7" fmla="*/ 594369 h 955793"/>
                <a:gd name="connsiteX8" fmla="*/ 474639 w 603984"/>
                <a:gd name="connsiteY8" fmla="*/ 594369 h 955793"/>
                <a:gd name="connsiteX9" fmla="*/ 465400 w 603984"/>
                <a:gd name="connsiteY9" fmla="*/ 574351 h 955793"/>
                <a:gd name="connsiteX10" fmla="*/ 448462 w 603984"/>
                <a:gd name="connsiteY10" fmla="*/ 575891 h 955793"/>
                <a:gd name="connsiteX11" fmla="*/ 439224 w 603984"/>
                <a:gd name="connsiteY11" fmla="*/ 589750 h 955793"/>
                <a:gd name="connsiteX12" fmla="*/ 416126 w 603984"/>
                <a:gd name="connsiteY12" fmla="*/ 603608 h 955793"/>
                <a:gd name="connsiteX13" fmla="*/ 406887 w 603984"/>
                <a:gd name="connsiteY13" fmla="*/ 617466 h 955793"/>
                <a:gd name="connsiteX14" fmla="*/ 422285 w 603984"/>
                <a:gd name="connsiteY14" fmla="*/ 631325 h 955793"/>
                <a:gd name="connsiteX15" fmla="*/ 417666 w 603984"/>
                <a:gd name="connsiteY15" fmla="*/ 637484 h 955793"/>
                <a:gd name="connsiteX16" fmla="*/ 413047 w 603984"/>
                <a:gd name="connsiteY16" fmla="*/ 663661 h 955793"/>
                <a:gd name="connsiteX17" fmla="*/ 394569 w 603984"/>
                <a:gd name="connsiteY17" fmla="*/ 662121 h 955793"/>
                <a:gd name="connsiteX18" fmla="*/ 394569 w 603984"/>
                <a:gd name="connsiteY18" fmla="*/ 646723 h 955793"/>
                <a:gd name="connsiteX19" fmla="*/ 391489 w 603984"/>
                <a:gd name="connsiteY19" fmla="*/ 634404 h 955793"/>
                <a:gd name="connsiteX20" fmla="*/ 377631 w 603984"/>
                <a:gd name="connsiteY20" fmla="*/ 637484 h 955793"/>
                <a:gd name="connsiteX21" fmla="*/ 360693 w 603984"/>
                <a:gd name="connsiteY21" fmla="*/ 606688 h 955793"/>
                <a:gd name="connsiteX22" fmla="*/ 340675 w 603984"/>
                <a:gd name="connsiteY22" fmla="*/ 619006 h 955793"/>
                <a:gd name="connsiteX23" fmla="*/ 352994 w 603984"/>
                <a:gd name="connsiteY23" fmla="*/ 632864 h 955793"/>
                <a:gd name="connsiteX24" fmla="*/ 356074 w 603984"/>
                <a:gd name="connsiteY24" fmla="*/ 643643 h 955793"/>
                <a:gd name="connsiteX25" fmla="*/ 348374 w 603984"/>
                <a:gd name="connsiteY25" fmla="*/ 655962 h 955793"/>
                <a:gd name="connsiteX26" fmla="*/ 351454 w 603984"/>
                <a:gd name="connsiteY26" fmla="*/ 685218 h 955793"/>
                <a:gd name="connsiteX27" fmla="*/ 352994 w 603984"/>
                <a:gd name="connsiteY27" fmla="*/ 700616 h 955793"/>
                <a:gd name="connsiteX28" fmla="*/ 337596 w 603984"/>
                <a:gd name="connsiteY28" fmla="*/ 725253 h 955793"/>
                <a:gd name="connsiteX29" fmla="*/ 309879 w 603984"/>
                <a:gd name="connsiteY29" fmla="*/ 729873 h 955793"/>
                <a:gd name="connsiteX30" fmla="*/ 306799 w 603984"/>
                <a:gd name="connsiteY30" fmla="*/ 757589 h 955793"/>
                <a:gd name="connsiteX31" fmla="*/ 255986 w 603984"/>
                <a:gd name="connsiteY31" fmla="*/ 786846 h 955793"/>
                <a:gd name="connsiteX32" fmla="*/ 243667 w 603984"/>
                <a:gd name="connsiteY32" fmla="*/ 791465 h 955793"/>
                <a:gd name="connsiteX33" fmla="*/ 228269 w 603984"/>
                <a:gd name="connsiteY33" fmla="*/ 777607 h 955793"/>
                <a:gd name="connsiteX34" fmla="*/ 199012 w 603984"/>
                <a:gd name="connsiteY34" fmla="*/ 811483 h 955793"/>
                <a:gd name="connsiteX35" fmla="*/ 208251 w 603984"/>
                <a:gd name="connsiteY35" fmla="*/ 842279 h 955793"/>
                <a:gd name="connsiteX36" fmla="*/ 194393 w 603984"/>
                <a:gd name="connsiteY36" fmla="*/ 854598 h 955793"/>
                <a:gd name="connsiteX37" fmla="*/ 192853 w 603984"/>
                <a:gd name="connsiteY37" fmla="*/ 896173 h 955793"/>
                <a:gd name="connsiteX38" fmla="*/ 182153 w 603984"/>
                <a:gd name="connsiteY38" fmla="*/ 955793 h 955793"/>
                <a:gd name="connsiteX39" fmla="*/ 158701 w 603984"/>
                <a:gd name="connsiteY39" fmla="*/ 944783 h 955793"/>
                <a:gd name="connsiteX40" fmla="*/ 154081 w 603984"/>
                <a:gd name="connsiteY40" fmla="*/ 915526 h 955793"/>
                <a:gd name="connsiteX41" fmla="*/ 117125 w 603984"/>
                <a:gd name="connsiteY41" fmla="*/ 904747 h 955793"/>
                <a:gd name="connsiteX42" fmla="*/ 114046 w 603984"/>
                <a:gd name="connsiteY42" fmla="*/ 878570 h 955793"/>
                <a:gd name="connsiteX43" fmla="*/ 44754 w 603984"/>
                <a:gd name="connsiteY43" fmla="*/ 655297 h 955793"/>
                <a:gd name="connsiteX44" fmla="*/ 0 w 603984"/>
                <a:gd name="connsiteY44" fmla="*/ 515853 h 955793"/>
                <a:gd name="connsiteX45" fmla="*/ 13531 w 603984"/>
                <a:gd name="connsiteY45" fmla="*/ 514728 h 955793"/>
                <a:gd name="connsiteX46" fmla="*/ 27949 w 603984"/>
                <a:gd name="connsiteY46" fmla="*/ 518632 h 955793"/>
                <a:gd name="connsiteX47" fmla="*/ 27949 w 603984"/>
                <a:gd name="connsiteY47" fmla="*/ 493995 h 955793"/>
                <a:gd name="connsiteX48" fmla="*/ 40411 w 603984"/>
                <a:gd name="connsiteY48" fmla="*/ 451166 h 955793"/>
                <a:gd name="connsiteX49" fmla="*/ 65048 w 603984"/>
                <a:gd name="connsiteY49" fmla="*/ 406511 h 955793"/>
                <a:gd name="connsiteX50" fmla="*/ 78907 w 603984"/>
                <a:gd name="connsiteY50" fmla="*/ 368016 h 955793"/>
                <a:gd name="connsiteX51" fmla="*/ 60429 w 603984"/>
                <a:gd name="connsiteY51" fmla="*/ 344919 h 955793"/>
                <a:gd name="connsiteX52" fmla="*/ 60429 w 603984"/>
                <a:gd name="connsiteY52" fmla="*/ 287946 h 955793"/>
                <a:gd name="connsiteX53" fmla="*/ 68128 w 603984"/>
                <a:gd name="connsiteY53" fmla="*/ 278707 h 955793"/>
                <a:gd name="connsiteX54" fmla="*/ 75827 w 603984"/>
                <a:gd name="connsiteY54" fmla="*/ 252530 h 955793"/>
                <a:gd name="connsiteX55" fmla="*/ 74287 w 603984"/>
                <a:gd name="connsiteY55" fmla="*/ 238671 h 955793"/>
                <a:gd name="connsiteX56" fmla="*/ 72747 w 603984"/>
                <a:gd name="connsiteY56" fmla="*/ 192477 h 955793"/>
                <a:gd name="connsiteX57" fmla="*/ 89685 w 603984"/>
                <a:gd name="connsiteY57" fmla="*/ 146283 h 955793"/>
                <a:gd name="connsiteX58" fmla="*/ 117402 w 603984"/>
                <a:gd name="connsiteY58" fmla="*/ 61593 h 955793"/>
                <a:gd name="connsiteX59" fmla="*/ 137420 w 603984"/>
                <a:gd name="connsiteY59" fmla="*/ 21557 h 955793"/>
                <a:gd name="connsiteX60" fmla="*/ 149738 w 603984"/>
                <a:gd name="connsiteY60" fmla="*/ 21557 h 955793"/>
                <a:gd name="connsiteX61" fmla="*/ 162056 w 603984"/>
                <a:gd name="connsiteY61" fmla="*/ 23097 h 955793"/>
                <a:gd name="connsiteX62" fmla="*/ 162056 w 603984"/>
                <a:gd name="connsiteY62" fmla="*/ 33876 h 955793"/>
                <a:gd name="connsiteX63" fmla="*/ 174375 w 603984"/>
                <a:gd name="connsiteY63" fmla="*/ 55433 h 955793"/>
                <a:gd name="connsiteX64" fmla="*/ 200552 w 603984"/>
                <a:gd name="connsiteY64" fmla="*/ 61593 h 955793"/>
                <a:gd name="connsiteX65" fmla="*/ 208251 w 603984"/>
                <a:gd name="connsiteY65" fmla="*/ 53894 h 955793"/>
                <a:gd name="connsiteX66" fmla="*/ 208251 w 603984"/>
                <a:gd name="connsiteY66" fmla="*/ 44655 h 955793"/>
                <a:gd name="connsiteX67" fmla="*/ 246747 w 603984"/>
                <a:gd name="connsiteY67" fmla="*/ 16938 h 955793"/>
                <a:gd name="connsiteX68" fmla="*/ 263685 w 603984"/>
                <a:gd name="connsiteY68" fmla="*/ 0 h 955793"/>
                <a:gd name="connsiteX69" fmla="*/ 277543 w 603984"/>
                <a:gd name="connsiteY69" fmla="*/ 1540 h 955793"/>
                <a:gd name="connsiteX70" fmla="*/ 334516 w 603984"/>
                <a:gd name="connsiteY70" fmla="*/ 24637 h 955793"/>
                <a:gd name="connsiteX71" fmla="*/ 352994 w 603984"/>
                <a:gd name="connsiteY71" fmla="*/ 33876 h 955793"/>
                <a:gd name="connsiteX72" fmla="*/ 439224 w 603984"/>
                <a:gd name="connsiteY72" fmla="*/ 318742 h 955793"/>
                <a:gd name="connsiteX73" fmla="*/ 496196 w 603984"/>
                <a:gd name="connsiteY73" fmla="*/ 318742 h 955793"/>
                <a:gd name="connsiteX74" fmla="*/ 503896 w 603984"/>
                <a:gd name="connsiteY74" fmla="*/ 337220 h 955793"/>
                <a:gd name="connsiteX75" fmla="*/ 505435 w 603984"/>
                <a:gd name="connsiteY75" fmla="*/ 383414 h 955793"/>
                <a:gd name="connsiteX76" fmla="*/ 533152 w 603984"/>
                <a:gd name="connsiteY76" fmla="*/ 404972 h 955793"/>
                <a:gd name="connsiteX77" fmla="*/ 540851 w 603984"/>
                <a:gd name="connsiteY77" fmla="*/ 404972 h 955793"/>
                <a:gd name="connsiteX78" fmla="*/ 542391 w 603984"/>
                <a:gd name="connsiteY78" fmla="*/ 400352 h 955793"/>
                <a:gd name="connsiteX79" fmla="*/ 537772 w 603984"/>
                <a:gd name="connsiteY79" fmla="*/ 389573 h 955793"/>
                <a:gd name="connsiteX80" fmla="*/ 563949 w 603984"/>
                <a:gd name="connsiteY80" fmla="*/ 388034 h 955793"/>
                <a:gd name="connsiteX81" fmla="*/ 364574 w 603984"/>
                <a:gd name="connsiteY81" fmla="*/ 675189 h 955793"/>
                <a:gd name="connsiteX82" fmla="*/ 379202 w 603984"/>
                <a:gd name="connsiteY82" fmla="*/ 660561 h 955793"/>
                <a:gd name="connsiteX83" fmla="*/ 392291 w 603984"/>
                <a:gd name="connsiteY83" fmla="*/ 670569 h 955793"/>
                <a:gd name="connsiteX84" fmla="*/ 397680 w 603984"/>
                <a:gd name="connsiteY84" fmla="*/ 693667 h 955793"/>
                <a:gd name="connsiteX85" fmla="*/ 381512 w 603984"/>
                <a:gd name="connsiteY85" fmla="*/ 702136 h 955793"/>
                <a:gd name="connsiteX86" fmla="*/ 364574 w 603984"/>
                <a:gd name="connsiteY86" fmla="*/ 675189 h 955793"/>
                <a:gd name="connsiteX87" fmla="*/ 428476 w 603984"/>
                <a:gd name="connsiteY87" fmla="*/ 618985 h 955793"/>
                <a:gd name="connsiteX88" fmla="*/ 445414 w 603984"/>
                <a:gd name="connsiteY88" fmla="*/ 636693 h 955793"/>
                <a:gd name="connsiteX89" fmla="*/ 457733 w 603984"/>
                <a:gd name="connsiteY89" fmla="*/ 634384 h 955793"/>
                <a:gd name="connsiteX90" fmla="*/ 460042 w 603984"/>
                <a:gd name="connsiteY90" fmla="*/ 615136 h 955793"/>
                <a:gd name="connsiteX91" fmla="*/ 468512 w 603984"/>
                <a:gd name="connsiteY91" fmla="*/ 607437 h 955793"/>
                <a:gd name="connsiteX92" fmla="*/ 460813 w 603984"/>
                <a:gd name="connsiteY92" fmla="*/ 590499 h 955793"/>
                <a:gd name="connsiteX93" fmla="*/ 441565 w 603984"/>
                <a:gd name="connsiteY93" fmla="*/ 597428 h 955793"/>
                <a:gd name="connsiteX94" fmla="*/ 428476 w 603984"/>
                <a:gd name="connsiteY94" fmla="*/ 618985 h 95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03984" h="955793">
                  <a:moveTo>
                    <a:pt x="563949" y="388034"/>
                  </a:moveTo>
                  <a:lnTo>
                    <a:pt x="582426" y="408051"/>
                  </a:lnTo>
                  <a:lnTo>
                    <a:pt x="603984" y="443467"/>
                  </a:lnTo>
                  <a:lnTo>
                    <a:pt x="603984" y="461945"/>
                  </a:lnTo>
                  <a:lnTo>
                    <a:pt x="583966" y="506599"/>
                  </a:lnTo>
                  <a:lnTo>
                    <a:pt x="565488" y="512759"/>
                  </a:lnTo>
                  <a:lnTo>
                    <a:pt x="533152" y="542015"/>
                  </a:lnTo>
                  <a:lnTo>
                    <a:pt x="486958" y="594369"/>
                  </a:lnTo>
                  <a:cubicBezTo>
                    <a:pt x="486958" y="594369"/>
                    <a:pt x="480799" y="594369"/>
                    <a:pt x="474639" y="594369"/>
                  </a:cubicBezTo>
                  <a:cubicBezTo>
                    <a:pt x="468480" y="594369"/>
                    <a:pt x="465400" y="574351"/>
                    <a:pt x="465400" y="574351"/>
                  </a:cubicBezTo>
                  <a:lnTo>
                    <a:pt x="448462" y="575891"/>
                  </a:lnTo>
                  <a:lnTo>
                    <a:pt x="439224" y="589750"/>
                  </a:lnTo>
                  <a:lnTo>
                    <a:pt x="416126" y="603608"/>
                  </a:lnTo>
                  <a:lnTo>
                    <a:pt x="406887" y="617466"/>
                  </a:lnTo>
                  <a:lnTo>
                    <a:pt x="422285" y="631325"/>
                  </a:lnTo>
                  <a:lnTo>
                    <a:pt x="417666" y="637484"/>
                  </a:lnTo>
                  <a:lnTo>
                    <a:pt x="413047" y="663661"/>
                  </a:lnTo>
                  <a:lnTo>
                    <a:pt x="394569" y="662121"/>
                  </a:lnTo>
                  <a:lnTo>
                    <a:pt x="394569" y="646723"/>
                  </a:lnTo>
                  <a:lnTo>
                    <a:pt x="391489" y="634404"/>
                  </a:lnTo>
                  <a:lnTo>
                    <a:pt x="377631" y="637484"/>
                  </a:lnTo>
                  <a:lnTo>
                    <a:pt x="360693" y="606688"/>
                  </a:lnTo>
                  <a:lnTo>
                    <a:pt x="340675" y="619006"/>
                  </a:lnTo>
                  <a:lnTo>
                    <a:pt x="352994" y="632864"/>
                  </a:lnTo>
                  <a:lnTo>
                    <a:pt x="356074" y="643643"/>
                  </a:lnTo>
                  <a:lnTo>
                    <a:pt x="348374" y="655962"/>
                  </a:lnTo>
                  <a:lnTo>
                    <a:pt x="351454" y="685218"/>
                  </a:lnTo>
                  <a:lnTo>
                    <a:pt x="352994" y="700616"/>
                  </a:lnTo>
                  <a:lnTo>
                    <a:pt x="337596" y="725253"/>
                  </a:lnTo>
                  <a:lnTo>
                    <a:pt x="309879" y="729873"/>
                  </a:lnTo>
                  <a:lnTo>
                    <a:pt x="306799" y="757589"/>
                  </a:lnTo>
                  <a:lnTo>
                    <a:pt x="255986" y="786846"/>
                  </a:lnTo>
                  <a:lnTo>
                    <a:pt x="243667" y="791465"/>
                  </a:lnTo>
                  <a:lnTo>
                    <a:pt x="228269" y="777607"/>
                  </a:lnTo>
                  <a:lnTo>
                    <a:pt x="199012" y="811483"/>
                  </a:lnTo>
                  <a:lnTo>
                    <a:pt x="208251" y="842279"/>
                  </a:lnTo>
                  <a:lnTo>
                    <a:pt x="194393" y="854598"/>
                  </a:lnTo>
                  <a:lnTo>
                    <a:pt x="192853" y="896173"/>
                  </a:lnTo>
                  <a:lnTo>
                    <a:pt x="182153" y="955793"/>
                  </a:lnTo>
                  <a:lnTo>
                    <a:pt x="158701" y="944783"/>
                  </a:lnTo>
                  <a:lnTo>
                    <a:pt x="154081" y="915526"/>
                  </a:lnTo>
                  <a:lnTo>
                    <a:pt x="117125" y="904747"/>
                  </a:lnTo>
                  <a:lnTo>
                    <a:pt x="114046" y="878570"/>
                  </a:lnTo>
                  <a:lnTo>
                    <a:pt x="44754" y="655297"/>
                  </a:lnTo>
                  <a:lnTo>
                    <a:pt x="0" y="515853"/>
                  </a:lnTo>
                  <a:lnTo>
                    <a:pt x="13531" y="514728"/>
                  </a:lnTo>
                  <a:lnTo>
                    <a:pt x="27949" y="518632"/>
                  </a:lnTo>
                  <a:lnTo>
                    <a:pt x="27949" y="493995"/>
                  </a:lnTo>
                  <a:lnTo>
                    <a:pt x="40411" y="451166"/>
                  </a:lnTo>
                  <a:lnTo>
                    <a:pt x="65048" y="406511"/>
                  </a:lnTo>
                  <a:lnTo>
                    <a:pt x="78907" y="368016"/>
                  </a:lnTo>
                  <a:lnTo>
                    <a:pt x="60429" y="344919"/>
                  </a:lnTo>
                  <a:lnTo>
                    <a:pt x="60429" y="287946"/>
                  </a:lnTo>
                  <a:lnTo>
                    <a:pt x="68128" y="278707"/>
                  </a:lnTo>
                  <a:lnTo>
                    <a:pt x="75827" y="252530"/>
                  </a:lnTo>
                  <a:lnTo>
                    <a:pt x="74287" y="238671"/>
                  </a:lnTo>
                  <a:lnTo>
                    <a:pt x="72747" y="192477"/>
                  </a:lnTo>
                  <a:lnTo>
                    <a:pt x="89685" y="146283"/>
                  </a:lnTo>
                  <a:lnTo>
                    <a:pt x="117402" y="61593"/>
                  </a:lnTo>
                  <a:lnTo>
                    <a:pt x="137420" y="21557"/>
                  </a:lnTo>
                  <a:lnTo>
                    <a:pt x="149738" y="21557"/>
                  </a:lnTo>
                  <a:lnTo>
                    <a:pt x="162056" y="23097"/>
                  </a:lnTo>
                  <a:lnTo>
                    <a:pt x="162056" y="33876"/>
                  </a:lnTo>
                  <a:lnTo>
                    <a:pt x="174375" y="55433"/>
                  </a:lnTo>
                  <a:lnTo>
                    <a:pt x="200552" y="61593"/>
                  </a:lnTo>
                  <a:lnTo>
                    <a:pt x="208251" y="53894"/>
                  </a:lnTo>
                  <a:lnTo>
                    <a:pt x="208251" y="44655"/>
                  </a:lnTo>
                  <a:lnTo>
                    <a:pt x="246747" y="16938"/>
                  </a:lnTo>
                  <a:lnTo>
                    <a:pt x="263685" y="0"/>
                  </a:lnTo>
                  <a:lnTo>
                    <a:pt x="277543" y="1540"/>
                  </a:lnTo>
                  <a:lnTo>
                    <a:pt x="334516" y="24637"/>
                  </a:lnTo>
                  <a:lnTo>
                    <a:pt x="352994" y="33876"/>
                  </a:lnTo>
                  <a:lnTo>
                    <a:pt x="439224" y="318742"/>
                  </a:lnTo>
                  <a:lnTo>
                    <a:pt x="496196" y="318742"/>
                  </a:lnTo>
                  <a:lnTo>
                    <a:pt x="503896" y="337220"/>
                  </a:lnTo>
                  <a:lnTo>
                    <a:pt x="505435" y="383414"/>
                  </a:lnTo>
                  <a:lnTo>
                    <a:pt x="533152" y="404972"/>
                  </a:lnTo>
                  <a:lnTo>
                    <a:pt x="540851" y="404972"/>
                  </a:lnTo>
                  <a:lnTo>
                    <a:pt x="542391" y="400352"/>
                  </a:lnTo>
                  <a:lnTo>
                    <a:pt x="537772" y="389573"/>
                  </a:lnTo>
                  <a:lnTo>
                    <a:pt x="563949" y="388034"/>
                  </a:lnTo>
                  <a:close/>
                  <a:moveTo>
                    <a:pt x="364574" y="675189"/>
                  </a:moveTo>
                  <a:lnTo>
                    <a:pt x="379202" y="660561"/>
                  </a:lnTo>
                  <a:lnTo>
                    <a:pt x="392291" y="670569"/>
                  </a:lnTo>
                  <a:lnTo>
                    <a:pt x="397680" y="693667"/>
                  </a:lnTo>
                  <a:lnTo>
                    <a:pt x="381512" y="702136"/>
                  </a:lnTo>
                  <a:lnTo>
                    <a:pt x="364574" y="675189"/>
                  </a:lnTo>
                  <a:close/>
                  <a:moveTo>
                    <a:pt x="428476" y="618985"/>
                  </a:moveTo>
                  <a:lnTo>
                    <a:pt x="445414" y="636693"/>
                  </a:lnTo>
                  <a:cubicBezTo>
                    <a:pt x="445414" y="636693"/>
                    <a:pt x="457733" y="637463"/>
                    <a:pt x="457733" y="634384"/>
                  </a:cubicBezTo>
                  <a:cubicBezTo>
                    <a:pt x="457733" y="631304"/>
                    <a:pt x="460042" y="615136"/>
                    <a:pt x="460042" y="615136"/>
                  </a:cubicBezTo>
                  <a:lnTo>
                    <a:pt x="468512" y="607437"/>
                  </a:lnTo>
                  <a:lnTo>
                    <a:pt x="460813" y="590499"/>
                  </a:lnTo>
                  <a:lnTo>
                    <a:pt x="441565" y="597428"/>
                  </a:lnTo>
                  <a:lnTo>
                    <a:pt x="428476" y="618985"/>
                  </a:lnTo>
                  <a:close/>
                </a:path>
              </a:pathLst>
            </a:custGeom>
            <a:grpFill/>
            <a:ln w="7144" cap="flat">
              <a:solidFill>
                <a:schemeClr val="bg1"/>
              </a:solidFill>
              <a:prstDash val="solid"/>
              <a:miter/>
            </a:ln>
          </p:spPr>
          <p:txBody>
            <a:bodyPr rtlCol="0" anchor="ctr"/>
            <a:lstStyle/>
            <a:p>
              <a:endParaRPr lang="en-US" sz="1092"/>
            </a:p>
          </p:txBody>
        </p:sp>
        <p:sp>
          <p:nvSpPr>
            <p:cNvPr id="129" name="Freeform: Shape 66">
              <a:extLst>
                <a:ext uri="{FF2B5EF4-FFF2-40B4-BE49-F238E27FC236}">
                  <a16:creationId xmlns:a16="http://schemas.microsoft.com/office/drawing/2014/main" id="{231AA641-9562-9BCC-93FD-1ED1544D8B78}"/>
                </a:ext>
              </a:extLst>
            </p:cNvPr>
            <p:cNvSpPr/>
            <p:nvPr/>
          </p:nvSpPr>
          <p:spPr>
            <a:xfrm>
              <a:off x="9493639" y="1982097"/>
              <a:ext cx="137682" cy="160030"/>
            </a:xfrm>
            <a:custGeom>
              <a:avLst/>
              <a:gdLst>
                <a:gd name="connsiteX0" fmla="*/ 35203 w 137682"/>
                <a:gd name="connsiteY0" fmla="*/ 160031 h 160030"/>
                <a:gd name="connsiteX1" fmla="*/ 0 w 137682"/>
                <a:gd name="connsiteY1" fmla="*/ 17575 h 160030"/>
                <a:gd name="connsiteX2" fmla="*/ 59715 w 137682"/>
                <a:gd name="connsiteY2" fmla="*/ 0 h 160030"/>
                <a:gd name="connsiteX3" fmla="*/ 80586 w 137682"/>
                <a:gd name="connsiteY3" fmla="*/ 18356 h 160030"/>
                <a:gd name="connsiteX4" fmla="*/ 112080 w 137682"/>
                <a:gd name="connsiteY4" fmla="*/ 59510 h 160030"/>
                <a:gd name="connsiteX5" fmla="*/ 137682 w 137682"/>
                <a:gd name="connsiteY5" fmla="*/ 101440 h 160030"/>
                <a:gd name="connsiteX6" fmla="*/ 109113 w 137682"/>
                <a:gd name="connsiteY6" fmla="*/ 116916 h 160030"/>
                <a:gd name="connsiteX7" fmla="*/ 96795 w 137682"/>
                <a:gd name="connsiteY7" fmla="*/ 115376 h 160030"/>
                <a:gd name="connsiteX8" fmla="*/ 86016 w 137682"/>
                <a:gd name="connsiteY8" fmla="*/ 132314 h 160030"/>
                <a:gd name="connsiteX9" fmla="*/ 62919 w 137682"/>
                <a:gd name="connsiteY9" fmla="*/ 150792 h 160030"/>
                <a:gd name="connsiteX10" fmla="*/ 35203 w 137682"/>
                <a:gd name="connsiteY10" fmla="*/ 160031 h 16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82" h="160030">
                  <a:moveTo>
                    <a:pt x="35203" y="160031"/>
                  </a:moveTo>
                  <a:lnTo>
                    <a:pt x="0" y="17575"/>
                  </a:lnTo>
                  <a:lnTo>
                    <a:pt x="59715" y="0"/>
                  </a:lnTo>
                  <a:lnTo>
                    <a:pt x="80586" y="18356"/>
                  </a:lnTo>
                  <a:lnTo>
                    <a:pt x="112080" y="59510"/>
                  </a:lnTo>
                  <a:lnTo>
                    <a:pt x="137682" y="101440"/>
                  </a:lnTo>
                  <a:lnTo>
                    <a:pt x="109113" y="116916"/>
                  </a:lnTo>
                  <a:lnTo>
                    <a:pt x="96795" y="115376"/>
                  </a:lnTo>
                  <a:lnTo>
                    <a:pt x="86016" y="132314"/>
                  </a:lnTo>
                  <a:lnTo>
                    <a:pt x="62919" y="150792"/>
                  </a:lnTo>
                  <a:lnTo>
                    <a:pt x="35203" y="160031"/>
                  </a:lnTo>
                  <a:close/>
                </a:path>
              </a:pathLst>
            </a:custGeom>
            <a:grpFill/>
            <a:ln w="7144" cap="flat">
              <a:solidFill>
                <a:schemeClr val="bg1"/>
              </a:solidFill>
              <a:prstDash val="solid"/>
              <a:miter/>
            </a:ln>
          </p:spPr>
          <p:txBody>
            <a:bodyPr rtlCol="0" anchor="ctr"/>
            <a:lstStyle/>
            <a:p>
              <a:endParaRPr lang="en-US" sz="1092"/>
            </a:p>
          </p:txBody>
        </p:sp>
        <p:sp>
          <p:nvSpPr>
            <p:cNvPr id="130" name="Freeform: Shape 67">
              <a:extLst>
                <a:ext uri="{FF2B5EF4-FFF2-40B4-BE49-F238E27FC236}">
                  <a16:creationId xmlns:a16="http://schemas.microsoft.com/office/drawing/2014/main" id="{B8E99D29-F755-19A3-6B85-B566C4F0F9C9}"/>
                </a:ext>
              </a:extLst>
            </p:cNvPr>
            <p:cNvSpPr/>
            <p:nvPr/>
          </p:nvSpPr>
          <p:spPr>
            <a:xfrm>
              <a:off x="8310978" y="1448814"/>
              <a:ext cx="1210039" cy="926679"/>
            </a:xfrm>
            <a:custGeom>
              <a:avLst/>
              <a:gdLst>
                <a:gd name="connsiteX0" fmla="*/ 801711 w 1210039"/>
                <a:gd name="connsiteY0" fmla="*/ 787137 h 926679"/>
                <a:gd name="connsiteX1" fmla="*/ 790932 w 1210039"/>
                <a:gd name="connsiteY1" fmla="*/ 777898 h 926679"/>
                <a:gd name="connsiteX2" fmla="*/ 766295 w 1210039"/>
                <a:gd name="connsiteY2" fmla="*/ 776358 h 926679"/>
                <a:gd name="connsiteX3" fmla="*/ 744738 w 1210039"/>
                <a:gd name="connsiteY3" fmla="*/ 757880 h 926679"/>
                <a:gd name="connsiteX4" fmla="*/ 729206 w 1210039"/>
                <a:gd name="connsiteY4" fmla="*/ 699501 h 926679"/>
                <a:gd name="connsiteX5" fmla="*/ 696264 w 1210039"/>
                <a:gd name="connsiteY5" fmla="*/ 700363 h 926679"/>
                <a:gd name="connsiteX6" fmla="*/ 672988 w 1210039"/>
                <a:gd name="connsiteY6" fmla="*/ 674567 h 926679"/>
                <a:gd name="connsiteX7" fmla="*/ 488343 w 1210039"/>
                <a:gd name="connsiteY7" fmla="*/ 716305 h 926679"/>
                <a:gd name="connsiteX8" fmla="*/ 78750 w 1210039"/>
                <a:gd name="connsiteY8" fmla="*/ 799456 h 926679"/>
                <a:gd name="connsiteX9" fmla="*/ 7031 w 1210039"/>
                <a:gd name="connsiteY9" fmla="*/ 811152 h 926679"/>
                <a:gd name="connsiteX10" fmla="*/ 0 w 1210039"/>
                <a:gd name="connsiteY10" fmla="*/ 749541 h 926679"/>
                <a:gd name="connsiteX11" fmla="*/ 13603 w 1210039"/>
                <a:gd name="connsiteY11" fmla="*/ 738822 h 926679"/>
                <a:gd name="connsiteX12" fmla="*/ 25921 w 1210039"/>
                <a:gd name="connsiteY12" fmla="*/ 728043 h 926679"/>
                <a:gd name="connsiteX13" fmla="*/ 35160 w 1210039"/>
                <a:gd name="connsiteY13" fmla="*/ 712645 h 926679"/>
                <a:gd name="connsiteX14" fmla="*/ 52098 w 1210039"/>
                <a:gd name="connsiteY14" fmla="*/ 701866 h 926679"/>
                <a:gd name="connsiteX15" fmla="*/ 70575 w 1210039"/>
                <a:gd name="connsiteY15" fmla="*/ 684928 h 926679"/>
                <a:gd name="connsiteX16" fmla="*/ 75195 w 1210039"/>
                <a:gd name="connsiteY16" fmla="*/ 669530 h 926679"/>
                <a:gd name="connsiteX17" fmla="*/ 95213 w 1210039"/>
                <a:gd name="connsiteY17" fmla="*/ 643353 h 926679"/>
                <a:gd name="connsiteX18" fmla="*/ 105991 w 1210039"/>
                <a:gd name="connsiteY18" fmla="*/ 634115 h 926679"/>
                <a:gd name="connsiteX19" fmla="*/ 104452 w 1210039"/>
                <a:gd name="connsiteY19" fmla="*/ 624876 h 926679"/>
                <a:gd name="connsiteX20" fmla="*/ 92133 w 1210039"/>
                <a:gd name="connsiteY20" fmla="*/ 595619 h 926679"/>
                <a:gd name="connsiteX21" fmla="*/ 75195 w 1210039"/>
                <a:gd name="connsiteY21" fmla="*/ 594079 h 926679"/>
                <a:gd name="connsiteX22" fmla="*/ 56717 w 1210039"/>
                <a:gd name="connsiteY22" fmla="*/ 535566 h 926679"/>
                <a:gd name="connsiteX23" fmla="*/ 84434 w 1210039"/>
                <a:gd name="connsiteY23" fmla="*/ 518628 h 926679"/>
                <a:gd name="connsiteX24" fmla="*/ 126009 w 1210039"/>
                <a:gd name="connsiteY24" fmla="*/ 504770 h 926679"/>
                <a:gd name="connsiteX25" fmla="*/ 164505 w 1210039"/>
                <a:gd name="connsiteY25" fmla="*/ 492451 h 926679"/>
                <a:gd name="connsiteX26" fmla="*/ 195301 w 1210039"/>
                <a:gd name="connsiteY26" fmla="*/ 487832 h 926679"/>
                <a:gd name="connsiteX27" fmla="*/ 255354 w 1210039"/>
                <a:gd name="connsiteY27" fmla="*/ 486292 h 926679"/>
                <a:gd name="connsiteX28" fmla="*/ 273832 w 1210039"/>
                <a:gd name="connsiteY28" fmla="*/ 498611 h 926679"/>
                <a:gd name="connsiteX29" fmla="*/ 289229 w 1210039"/>
                <a:gd name="connsiteY29" fmla="*/ 500151 h 926679"/>
                <a:gd name="connsiteX30" fmla="*/ 309247 w 1210039"/>
                <a:gd name="connsiteY30" fmla="*/ 487832 h 926679"/>
                <a:gd name="connsiteX31" fmla="*/ 333884 w 1210039"/>
                <a:gd name="connsiteY31" fmla="*/ 477053 h 926679"/>
                <a:gd name="connsiteX32" fmla="*/ 383158 w 1210039"/>
                <a:gd name="connsiteY32" fmla="*/ 472434 h 926679"/>
                <a:gd name="connsiteX33" fmla="*/ 403176 w 1210039"/>
                <a:gd name="connsiteY33" fmla="*/ 455496 h 926679"/>
                <a:gd name="connsiteX34" fmla="*/ 420114 w 1210039"/>
                <a:gd name="connsiteY34" fmla="*/ 424699 h 926679"/>
                <a:gd name="connsiteX35" fmla="*/ 435512 w 1210039"/>
                <a:gd name="connsiteY35" fmla="*/ 406222 h 926679"/>
                <a:gd name="connsiteX36" fmla="*/ 455530 w 1210039"/>
                <a:gd name="connsiteY36" fmla="*/ 406222 h 926679"/>
                <a:gd name="connsiteX37" fmla="*/ 474007 w 1210039"/>
                <a:gd name="connsiteY37" fmla="*/ 395443 h 926679"/>
                <a:gd name="connsiteX38" fmla="*/ 475547 w 1210039"/>
                <a:gd name="connsiteY38" fmla="*/ 373886 h 926679"/>
                <a:gd name="connsiteX39" fmla="*/ 461689 w 1210039"/>
                <a:gd name="connsiteY39" fmla="*/ 353868 h 926679"/>
                <a:gd name="connsiteX40" fmla="*/ 458609 w 1210039"/>
                <a:gd name="connsiteY40" fmla="*/ 340010 h 926679"/>
                <a:gd name="connsiteX41" fmla="*/ 469388 w 1210039"/>
                <a:gd name="connsiteY41" fmla="*/ 319992 h 926679"/>
                <a:gd name="connsiteX42" fmla="*/ 469388 w 1210039"/>
                <a:gd name="connsiteY42" fmla="*/ 306134 h 926679"/>
                <a:gd name="connsiteX43" fmla="*/ 452450 w 1210039"/>
                <a:gd name="connsiteY43" fmla="*/ 306134 h 926679"/>
                <a:gd name="connsiteX44" fmla="*/ 435512 w 1210039"/>
                <a:gd name="connsiteY44" fmla="*/ 298435 h 926679"/>
                <a:gd name="connsiteX45" fmla="*/ 427813 w 1210039"/>
                <a:gd name="connsiteY45" fmla="*/ 287656 h 926679"/>
                <a:gd name="connsiteX46" fmla="*/ 426273 w 1210039"/>
                <a:gd name="connsiteY46" fmla="*/ 263019 h 926679"/>
                <a:gd name="connsiteX47" fmla="*/ 481707 w 1210039"/>
                <a:gd name="connsiteY47" fmla="*/ 210665 h 926679"/>
                <a:gd name="connsiteX48" fmla="*/ 487866 w 1210039"/>
                <a:gd name="connsiteY48" fmla="*/ 202966 h 926679"/>
                <a:gd name="connsiteX49" fmla="*/ 501724 w 1210039"/>
                <a:gd name="connsiteY49" fmla="*/ 175249 h 926679"/>
                <a:gd name="connsiteX50" fmla="*/ 529441 w 1210039"/>
                <a:gd name="connsiteY50" fmla="*/ 132134 h 926679"/>
                <a:gd name="connsiteX51" fmla="*/ 555618 w 1210039"/>
                <a:gd name="connsiteY51" fmla="*/ 96719 h 926679"/>
                <a:gd name="connsiteX52" fmla="*/ 575635 w 1210039"/>
                <a:gd name="connsiteY52" fmla="*/ 73622 h 926679"/>
                <a:gd name="connsiteX53" fmla="*/ 598639 w 1210039"/>
                <a:gd name="connsiteY53" fmla="*/ 56233 h 926679"/>
                <a:gd name="connsiteX54" fmla="*/ 627989 w 1210039"/>
                <a:gd name="connsiteY54" fmla="*/ 44365 h 926679"/>
                <a:gd name="connsiteX55" fmla="*/ 680343 w 1210039"/>
                <a:gd name="connsiteY55" fmla="*/ 32046 h 926679"/>
                <a:gd name="connsiteX56" fmla="*/ 711139 w 1210039"/>
                <a:gd name="connsiteY56" fmla="*/ 33586 h 926679"/>
                <a:gd name="connsiteX57" fmla="*/ 754254 w 1210039"/>
                <a:gd name="connsiteY57" fmla="*/ 19728 h 926679"/>
                <a:gd name="connsiteX58" fmla="*/ 826312 w 1210039"/>
                <a:gd name="connsiteY58" fmla="*/ 0 h 926679"/>
                <a:gd name="connsiteX59" fmla="*/ 831263 w 1210039"/>
                <a:gd name="connsiteY59" fmla="*/ 47431 h 926679"/>
                <a:gd name="connsiteX60" fmla="*/ 854361 w 1210039"/>
                <a:gd name="connsiteY60" fmla="*/ 109024 h 926679"/>
                <a:gd name="connsiteX61" fmla="*/ 862060 w 1210039"/>
                <a:gd name="connsiteY61" fmla="*/ 158298 h 926679"/>
                <a:gd name="connsiteX62" fmla="*/ 852821 w 1210039"/>
                <a:gd name="connsiteY62" fmla="*/ 195254 h 926679"/>
                <a:gd name="connsiteX63" fmla="*/ 877458 w 1210039"/>
                <a:gd name="connsiteY63" fmla="*/ 238369 h 926679"/>
                <a:gd name="connsiteX64" fmla="*/ 885157 w 1210039"/>
                <a:gd name="connsiteY64" fmla="*/ 258387 h 926679"/>
                <a:gd name="connsiteX65" fmla="*/ 877458 w 1210039"/>
                <a:gd name="connsiteY65" fmla="*/ 286104 h 926679"/>
                <a:gd name="connsiteX66" fmla="*/ 905175 w 1210039"/>
                <a:gd name="connsiteY66" fmla="*/ 298422 h 926679"/>
                <a:gd name="connsiteX67" fmla="*/ 911334 w 1210039"/>
                <a:gd name="connsiteY67" fmla="*/ 301502 h 926679"/>
                <a:gd name="connsiteX68" fmla="*/ 940591 w 1210039"/>
                <a:gd name="connsiteY68" fmla="*/ 406209 h 926679"/>
                <a:gd name="connsiteX69" fmla="*/ 935482 w 1210039"/>
                <a:gd name="connsiteY69" fmla="*/ 454403 h 926679"/>
                <a:gd name="connsiteX70" fmla="*/ 930863 w 1210039"/>
                <a:gd name="connsiteY70" fmla="*/ 557571 h 926679"/>
                <a:gd name="connsiteX71" fmla="*/ 938562 w 1210039"/>
                <a:gd name="connsiteY71" fmla="*/ 609925 h 926679"/>
                <a:gd name="connsiteX72" fmla="*/ 946261 w 1210039"/>
                <a:gd name="connsiteY72" fmla="*/ 643800 h 926679"/>
                <a:gd name="connsiteX73" fmla="*/ 960119 w 1210039"/>
                <a:gd name="connsiteY73" fmla="*/ 713092 h 926679"/>
                <a:gd name="connsiteX74" fmla="*/ 960119 w 1210039"/>
                <a:gd name="connsiteY74" fmla="*/ 790083 h 926679"/>
                <a:gd name="connsiteX75" fmla="*/ 949341 w 1210039"/>
                <a:gd name="connsiteY75" fmla="*/ 811641 h 926679"/>
                <a:gd name="connsiteX76" fmla="*/ 966860 w 1210039"/>
                <a:gd name="connsiteY76" fmla="*/ 830622 h 926679"/>
                <a:gd name="connsiteX77" fmla="*/ 974448 w 1210039"/>
                <a:gd name="connsiteY77" fmla="*/ 846609 h 926679"/>
                <a:gd name="connsiteX78" fmla="*/ 955970 w 1210039"/>
                <a:gd name="connsiteY78" fmla="*/ 863547 h 926679"/>
                <a:gd name="connsiteX79" fmla="*/ 959050 w 1210039"/>
                <a:gd name="connsiteY79" fmla="*/ 875866 h 926679"/>
                <a:gd name="connsiteX80" fmla="*/ 971368 w 1210039"/>
                <a:gd name="connsiteY80" fmla="*/ 872786 h 926679"/>
                <a:gd name="connsiteX81" fmla="*/ 985227 w 1210039"/>
                <a:gd name="connsiteY81" fmla="*/ 860467 h 926679"/>
                <a:gd name="connsiteX82" fmla="*/ 1006784 w 1210039"/>
                <a:gd name="connsiteY82" fmla="*/ 835830 h 926679"/>
                <a:gd name="connsiteX83" fmla="*/ 1017562 w 1210039"/>
                <a:gd name="connsiteY83" fmla="*/ 829671 h 926679"/>
                <a:gd name="connsiteX84" fmla="*/ 1032961 w 1210039"/>
                <a:gd name="connsiteY84" fmla="*/ 835830 h 926679"/>
                <a:gd name="connsiteX85" fmla="*/ 1054518 w 1210039"/>
                <a:gd name="connsiteY85" fmla="*/ 837370 h 926679"/>
                <a:gd name="connsiteX86" fmla="*/ 1129969 w 1210039"/>
                <a:gd name="connsiteY86" fmla="*/ 800415 h 926679"/>
                <a:gd name="connsiteX87" fmla="*/ 1157686 w 1210039"/>
                <a:gd name="connsiteY87" fmla="*/ 774238 h 926679"/>
                <a:gd name="connsiteX88" fmla="*/ 1170004 w 1210039"/>
                <a:gd name="connsiteY88" fmla="*/ 760379 h 926679"/>
                <a:gd name="connsiteX89" fmla="*/ 1210040 w 1210039"/>
                <a:gd name="connsiteY89" fmla="*/ 775778 h 926679"/>
                <a:gd name="connsiteX90" fmla="*/ 1177703 w 1210039"/>
                <a:gd name="connsiteY90" fmla="*/ 809653 h 926679"/>
                <a:gd name="connsiteX91" fmla="*/ 1140748 w 1210039"/>
                <a:gd name="connsiteY91" fmla="*/ 837370 h 926679"/>
                <a:gd name="connsiteX92" fmla="*/ 1072996 w 1210039"/>
                <a:gd name="connsiteY92" fmla="*/ 888184 h 926679"/>
                <a:gd name="connsiteX93" fmla="*/ 1048359 w 1210039"/>
                <a:gd name="connsiteY93" fmla="*/ 897423 h 926679"/>
                <a:gd name="connsiteX94" fmla="*/ 992925 w 1210039"/>
                <a:gd name="connsiteY94" fmla="*/ 915901 h 926679"/>
                <a:gd name="connsiteX95" fmla="*/ 954430 w 1210039"/>
                <a:gd name="connsiteY95" fmla="*/ 926680 h 926679"/>
                <a:gd name="connsiteX96" fmla="*/ 943241 w 1210039"/>
                <a:gd name="connsiteY96" fmla="*/ 921603 h 926679"/>
                <a:gd name="connsiteX97" fmla="*/ 940916 w 1210039"/>
                <a:gd name="connsiteY97" fmla="*/ 886470 h 926679"/>
                <a:gd name="connsiteX98" fmla="*/ 945536 w 1210039"/>
                <a:gd name="connsiteY98" fmla="*/ 860293 h 926679"/>
                <a:gd name="connsiteX99" fmla="*/ 943996 w 1210039"/>
                <a:gd name="connsiteY99" fmla="*/ 840276 h 926679"/>
                <a:gd name="connsiteX100" fmla="*/ 917198 w 1210039"/>
                <a:gd name="connsiteY100" fmla="*/ 824093 h 926679"/>
                <a:gd name="connsiteX101" fmla="*/ 874082 w 1210039"/>
                <a:gd name="connsiteY101" fmla="*/ 814854 h 926679"/>
                <a:gd name="connsiteX102" fmla="*/ 837127 w 1210039"/>
                <a:gd name="connsiteY102" fmla="*/ 804075 h 926679"/>
                <a:gd name="connsiteX103" fmla="*/ 801711 w 1210039"/>
                <a:gd name="connsiteY103" fmla="*/ 787137 h 92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210039" h="926679">
                  <a:moveTo>
                    <a:pt x="801711" y="787137"/>
                  </a:moveTo>
                  <a:lnTo>
                    <a:pt x="790932" y="777898"/>
                  </a:lnTo>
                  <a:lnTo>
                    <a:pt x="766295" y="776358"/>
                  </a:lnTo>
                  <a:lnTo>
                    <a:pt x="744738" y="757880"/>
                  </a:lnTo>
                  <a:lnTo>
                    <a:pt x="729206" y="699501"/>
                  </a:lnTo>
                  <a:lnTo>
                    <a:pt x="696264" y="700363"/>
                  </a:lnTo>
                  <a:lnTo>
                    <a:pt x="672988" y="674567"/>
                  </a:lnTo>
                  <a:lnTo>
                    <a:pt x="488343" y="716305"/>
                  </a:lnTo>
                  <a:lnTo>
                    <a:pt x="78750" y="799456"/>
                  </a:lnTo>
                  <a:lnTo>
                    <a:pt x="7031" y="811152"/>
                  </a:lnTo>
                  <a:lnTo>
                    <a:pt x="0" y="749541"/>
                  </a:lnTo>
                  <a:lnTo>
                    <a:pt x="13603" y="738822"/>
                  </a:lnTo>
                  <a:lnTo>
                    <a:pt x="25921" y="728043"/>
                  </a:lnTo>
                  <a:lnTo>
                    <a:pt x="35160" y="712645"/>
                  </a:lnTo>
                  <a:lnTo>
                    <a:pt x="52098" y="701866"/>
                  </a:lnTo>
                  <a:lnTo>
                    <a:pt x="70575" y="684928"/>
                  </a:lnTo>
                  <a:lnTo>
                    <a:pt x="75195" y="669530"/>
                  </a:lnTo>
                  <a:lnTo>
                    <a:pt x="95213" y="643353"/>
                  </a:lnTo>
                  <a:lnTo>
                    <a:pt x="105991" y="634115"/>
                  </a:lnTo>
                  <a:lnTo>
                    <a:pt x="104452" y="624876"/>
                  </a:lnTo>
                  <a:lnTo>
                    <a:pt x="92133" y="595619"/>
                  </a:lnTo>
                  <a:lnTo>
                    <a:pt x="75195" y="594079"/>
                  </a:lnTo>
                  <a:lnTo>
                    <a:pt x="56717" y="535566"/>
                  </a:lnTo>
                  <a:lnTo>
                    <a:pt x="84434" y="518628"/>
                  </a:lnTo>
                  <a:lnTo>
                    <a:pt x="126009" y="504770"/>
                  </a:lnTo>
                  <a:lnTo>
                    <a:pt x="164505" y="492451"/>
                  </a:lnTo>
                  <a:lnTo>
                    <a:pt x="195301" y="487832"/>
                  </a:lnTo>
                  <a:lnTo>
                    <a:pt x="255354" y="486292"/>
                  </a:lnTo>
                  <a:lnTo>
                    <a:pt x="273832" y="498611"/>
                  </a:lnTo>
                  <a:lnTo>
                    <a:pt x="289229" y="500151"/>
                  </a:lnTo>
                  <a:lnTo>
                    <a:pt x="309247" y="487832"/>
                  </a:lnTo>
                  <a:lnTo>
                    <a:pt x="333884" y="477053"/>
                  </a:lnTo>
                  <a:lnTo>
                    <a:pt x="383158" y="472434"/>
                  </a:lnTo>
                  <a:lnTo>
                    <a:pt x="403176" y="455496"/>
                  </a:lnTo>
                  <a:lnTo>
                    <a:pt x="420114" y="424699"/>
                  </a:lnTo>
                  <a:lnTo>
                    <a:pt x="435512" y="406222"/>
                  </a:lnTo>
                  <a:lnTo>
                    <a:pt x="455530" y="406222"/>
                  </a:lnTo>
                  <a:lnTo>
                    <a:pt x="474007" y="395443"/>
                  </a:lnTo>
                  <a:lnTo>
                    <a:pt x="475547" y="373886"/>
                  </a:lnTo>
                  <a:lnTo>
                    <a:pt x="461689" y="353868"/>
                  </a:lnTo>
                  <a:lnTo>
                    <a:pt x="458609" y="340010"/>
                  </a:lnTo>
                  <a:lnTo>
                    <a:pt x="469388" y="319992"/>
                  </a:lnTo>
                  <a:lnTo>
                    <a:pt x="469388" y="306134"/>
                  </a:lnTo>
                  <a:lnTo>
                    <a:pt x="452450" y="306134"/>
                  </a:lnTo>
                  <a:lnTo>
                    <a:pt x="435512" y="298435"/>
                  </a:lnTo>
                  <a:lnTo>
                    <a:pt x="427813" y="287656"/>
                  </a:lnTo>
                  <a:lnTo>
                    <a:pt x="426273" y="263019"/>
                  </a:lnTo>
                  <a:lnTo>
                    <a:pt x="481707" y="210665"/>
                  </a:lnTo>
                  <a:lnTo>
                    <a:pt x="487866" y="202966"/>
                  </a:lnTo>
                  <a:lnTo>
                    <a:pt x="501724" y="175249"/>
                  </a:lnTo>
                  <a:lnTo>
                    <a:pt x="529441" y="132134"/>
                  </a:lnTo>
                  <a:lnTo>
                    <a:pt x="555618" y="96719"/>
                  </a:lnTo>
                  <a:lnTo>
                    <a:pt x="575635" y="73622"/>
                  </a:lnTo>
                  <a:lnTo>
                    <a:pt x="598639" y="56233"/>
                  </a:lnTo>
                  <a:lnTo>
                    <a:pt x="627989" y="44365"/>
                  </a:lnTo>
                  <a:lnTo>
                    <a:pt x="680343" y="32046"/>
                  </a:lnTo>
                  <a:lnTo>
                    <a:pt x="711139" y="33586"/>
                  </a:lnTo>
                  <a:lnTo>
                    <a:pt x="754254" y="19728"/>
                  </a:lnTo>
                  <a:lnTo>
                    <a:pt x="826312" y="0"/>
                  </a:lnTo>
                  <a:lnTo>
                    <a:pt x="831263" y="47431"/>
                  </a:lnTo>
                  <a:lnTo>
                    <a:pt x="854361" y="109024"/>
                  </a:lnTo>
                  <a:lnTo>
                    <a:pt x="862060" y="158298"/>
                  </a:lnTo>
                  <a:lnTo>
                    <a:pt x="852821" y="195254"/>
                  </a:lnTo>
                  <a:lnTo>
                    <a:pt x="877458" y="238369"/>
                  </a:lnTo>
                  <a:lnTo>
                    <a:pt x="885157" y="258387"/>
                  </a:lnTo>
                  <a:lnTo>
                    <a:pt x="877458" y="286104"/>
                  </a:lnTo>
                  <a:lnTo>
                    <a:pt x="905175" y="298422"/>
                  </a:lnTo>
                  <a:lnTo>
                    <a:pt x="911334" y="301502"/>
                  </a:lnTo>
                  <a:lnTo>
                    <a:pt x="940591" y="406209"/>
                  </a:lnTo>
                  <a:lnTo>
                    <a:pt x="935482" y="454403"/>
                  </a:lnTo>
                  <a:lnTo>
                    <a:pt x="930863" y="557571"/>
                  </a:lnTo>
                  <a:lnTo>
                    <a:pt x="938562" y="609925"/>
                  </a:lnTo>
                  <a:lnTo>
                    <a:pt x="946261" y="643800"/>
                  </a:lnTo>
                  <a:lnTo>
                    <a:pt x="960119" y="713092"/>
                  </a:lnTo>
                  <a:lnTo>
                    <a:pt x="960119" y="790083"/>
                  </a:lnTo>
                  <a:lnTo>
                    <a:pt x="949341" y="811641"/>
                  </a:lnTo>
                  <a:lnTo>
                    <a:pt x="966860" y="830622"/>
                  </a:lnTo>
                  <a:lnTo>
                    <a:pt x="974448" y="846609"/>
                  </a:lnTo>
                  <a:lnTo>
                    <a:pt x="955970" y="863547"/>
                  </a:lnTo>
                  <a:lnTo>
                    <a:pt x="959050" y="875866"/>
                  </a:lnTo>
                  <a:lnTo>
                    <a:pt x="971368" y="872786"/>
                  </a:lnTo>
                  <a:lnTo>
                    <a:pt x="985227" y="860467"/>
                  </a:lnTo>
                  <a:lnTo>
                    <a:pt x="1006784" y="835830"/>
                  </a:lnTo>
                  <a:lnTo>
                    <a:pt x="1017562" y="829671"/>
                  </a:lnTo>
                  <a:lnTo>
                    <a:pt x="1032961" y="835830"/>
                  </a:lnTo>
                  <a:lnTo>
                    <a:pt x="1054518" y="837370"/>
                  </a:lnTo>
                  <a:lnTo>
                    <a:pt x="1129969" y="800415"/>
                  </a:lnTo>
                  <a:lnTo>
                    <a:pt x="1157686" y="774238"/>
                  </a:lnTo>
                  <a:lnTo>
                    <a:pt x="1170004" y="760379"/>
                  </a:lnTo>
                  <a:lnTo>
                    <a:pt x="1210040" y="775778"/>
                  </a:lnTo>
                  <a:lnTo>
                    <a:pt x="1177703" y="809653"/>
                  </a:lnTo>
                  <a:lnTo>
                    <a:pt x="1140748" y="837370"/>
                  </a:lnTo>
                  <a:lnTo>
                    <a:pt x="1072996" y="888184"/>
                  </a:lnTo>
                  <a:lnTo>
                    <a:pt x="1048359" y="897423"/>
                  </a:lnTo>
                  <a:lnTo>
                    <a:pt x="992925" y="915901"/>
                  </a:lnTo>
                  <a:lnTo>
                    <a:pt x="954430" y="926680"/>
                  </a:lnTo>
                  <a:lnTo>
                    <a:pt x="943241" y="921603"/>
                  </a:lnTo>
                  <a:lnTo>
                    <a:pt x="940916" y="886470"/>
                  </a:lnTo>
                  <a:lnTo>
                    <a:pt x="945536" y="860293"/>
                  </a:lnTo>
                  <a:lnTo>
                    <a:pt x="943996" y="840276"/>
                  </a:lnTo>
                  <a:lnTo>
                    <a:pt x="917198" y="824093"/>
                  </a:lnTo>
                  <a:lnTo>
                    <a:pt x="874082" y="814854"/>
                  </a:lnTo>
                  <a:lnTo>
                    <a:pt x="837127" y="804075"/>
                  </a:lnTo>
                  <a:lnTo>
                    <a:pt x="801711" y="787137"/>
                  </a:lnTo>
                  <a:close/>
                </a:path>
              </a:pathLst>
            </a:custGeom>
            <a:grpFill/>
            <a:ln w="7144" cap="flat">
              <a:solidFill>
                <a:schemeClr val="bg1"/>
              </a:solidFill>
              <a:prstDash val="solid"/>
              <a:miter/>
            </a:ln>
          </p:spPr>
          <p:txBody>
            <a:bodyPr rtlCol="0" anchor="ctr"/>
            <a:lstStyle/>
            <a:p>
              <a:endParaRPr lang="en-US" sz="1092"/>
            </a:p>
          </p:txBody>
        </p:sp>
        <p:sp>
          <p:nvSpPr>
            <p:cNvPr id="131" name="Freeform: Shape 68">
              <a:extLst>
                <a:ext uri="{FF2B5EF4-FFF2-40B4-BE49-F238E27FC236}">
                  <a16:creationId xmlns:a16="http://schemas.microsoft.com/office/drawing/2014/main" id="{092830E2-4677-AA49-1843-FD9A7AE66F05}"/>
                </a:ext>
              </a:extLst>
            </p:cNvPr>
            <p:cNvSpPr/>
            <p:nvPr/>
          </p:nvSpPr>
          <p:spPr>
            <a:xfrm>
              <a:off x="8207753" y="2123391"/>
              <a:ext cx="947263" cy="614846"/>
            </a:xfrm>
            <a:custGeom>
              <a:avLst/>
              <a:gdLst>
                <a:gd name="connsiteX0" fmla="*/ 854875 w 947263"/>
                <a:gd name="connsiteY0" fmla="*/ 454950 h 614846"/>
                <a:gd name="connsiteX1" fmla="*/ 867337 w 947263"/>
                <a:gd name="connsiteY1" fmla="*/ 452369 h 614846"/>
                <a:gd name="connsiteX2" fmla="*/ 889526 w 947263"/>
                <a:gd name="connsiteY2" fmla="*/ 440432 h 614846"/>
                <a:gd name="connsiteX3" fmla="*/ 901069 w 947263"/>
                <a:gd name="connsiteY3" fmla="*/ 416781 h 614846"/>
                <a:gd name="connsiteX4" fmla="*/ 916467 w 947263"/>
                <a:gd name="connsiteY4" fmla="*/ 395223 h 614846"/>
                <a:gd name="connsiteX5" fmla="*/ 947264 w 947263"/>
                <a:gd name="connsiteY5" fmla="*/ 365966 h 614846"/>
                <a:gd name="connsiteX6" fmla="*/ 947264 w 947263"/>
                <a:gd name="connsiteY6" fmla="*/ 358268 h 614846"/>
                <a:gd name="connsiteX7" fmla="*/ 924166 w 947263"/>
                <a:gd name="connsiteY7" fmla="*/ 342869 h 614846"/>
                <a:gd name="connsiteX8" fmla="*/ 890290 w 947263"/>
                <a:gd name="connsiteY8" fmla="*/ 319772 h 614846"/>
                <a:gd name="connsiteX9" fmla="*/ 881051 w 947263"/>
                <a:gd name="connsiteY9" fmla="*/ 295135 h 614846"/>
                <a:gd name="connsiteX10" fmla="*/ 854875 w 947263"/>
                <a:gd name="connsiteY10" fmla="*/ 292055 h 614846"/>
                <a:gd name="connsiteX11" fmla="*/ 853335 w 947263"/>
                <a:gd name="connsiteY11" fmla="*/ 281276 h 614846"/>
                <a:gd name="connsiteX12" fmla="*/ 845636 w 947263"/>
                <a:gd name="connsiteY12" fmla="*/ 255100 h 614846"/>
                <a:gd name="connsiteX13" fmla="*/ 867193 w 947263"/>
                <a:gd name="connsiteY13" fmla="*/ 244321 h 614846"/>
                <a:gd name="connsiteX14" fmla="*/ 868733 w 947263"/>
                <a:gd name="connsiteY14" fmla="*/ 221224 h 614846"/>
                <a:gd name="connsiteX15" fmla="*/ 856414 w 947263"/>
                <a:gd name="connsiteY15" fmla="*/ 208905 h 614846"/>
                <a:gd name="connsiteX16" fmla="*/ 857954 w 947263"/>
                <a:gd name="connsiteY16" fmla="*/ 193507 h 614846"/>
                <a:gd name="connsiteX17" fmla="*/ 876432 w 947263"/>
                <a:gd name="connsiteY17" fmla="*/ 164250 h 614846"/>
                <a:gd name="connsiteX18" fmla="*/ 876432 w 947263"/>
                <a:gd name="connsiteY18" fmla="*/ 134994 h 614846"/>
                <a:gd name="connsiteX19" fmla="*/ 902127 w 947263"/>
                <a:gd name="connsiteY19" fmla="*/ 109792 h 614846"/>
                <a:gd name="connsiteX20" fmla="*/ 893361 w 947263"/>
                <a:gd name="connsiteY20" fmla="*/ 103362 h 614846"/>
                <a:gd name="connsiteX21" fmla="*/ 869320 w 947263"/>
                <a:gd name="connsiteY21" fmla="*/ 101525 h 614846"/>
                <a:gd name="connsiteX22" fmla="*/ 847465 w 947263"/>
                <a:gd name="connsiteY22" fmla="*/ 83047 h 614846"/>
                <a:gd name="connsiteX23" fmla="*/ 832702 w 947263"/>
                <a:gd name="connsiteY23" fmla="*/ 24792 h 614846"/>
                <a:gd name="connsiteX24" fmla="*/ 799320 w 947263"/>
                <a:gd name="connsiteY24" fmla="*/ 25749 h 614846"/>
                <a:gd name="connsiteX25" fmla="*/ 775934 w 947263"/>
                <a:gd name="connsiteY25" fmla="*/ 0 h 614846"/>
                <a:gd name="connsiteX26" fmla="*/ 603617 w 947263"/>
                <a:gd name="connsiteY26" fmla="*/ 39984 h 614846"/>
                <a:gd name="connsiteX27" fmla="*/ 194025 w 947263"/>
                <a:gd name="connsiteY27" fmla="*/ 123134 h 614846"/>
                <a:gd name="connsiteX28" fmla="*/ 109335 w 947263"/>
                <a:gd name="connsiteY28" fmla="*/ 136992 h 614846"/>
                <a:gd name="connsiteX29" fmla="*/ 103423 w 947263"/>
                <a:gd name="connsiteY29" fmla="*/ 74876 h 614846"/>
                <a:gd name="connsiteX30" fmla="*/ 52346 w 947263"/>
                <a:gd name="connsiteY30" fmla="*/ 123146 h 614846"/>
                <a:gd name="connsiteX31" fmla="*/ 40027 w 947263"/>
                <a:gd name="connsiteY31" fmla="*/ 127765 h 614846"/>
                <a:gd name="connsiteX32" fmla="*/ 0 w 947263"/>
                <a:gd name="connsiteY32" fmla="*/ 156425 h 614846"/>
                <a:gd name="connsiteX33" fmla="*/ 27725 w 947263"/>
                <a:gd name="connsiteY33" fmla="*/ 338709 h 614846"/>
                <a:gd name="connsiteX34" fmla="*/ 51363 w 947263"/>
                <a:gd name="connsiteY34" fmla="*/ 431381 h 614846"/>
                <a:gd name="connsiteX35" fmla="*/ 85384 w 947263"/>
                <a:gd name="connsiteY35" fmla="*/ 614847 h 614846"/>
                <a:gd name="connsiteX36" fmla="*/ 116524 w 947263"/>
                <a:gd name="connsiteY36" fmla="*/ 608773 h 614846"/>
                <a:gd name="connsiteX37" fmla="*/ 230287 w 947263"/>
                <a:gd name="connsiteY37" fmla="*/ 594462 h 614846"/>
                <a:gd name="connsiteX38" fmla="*/ 591538 w 947263"/>
                <a:gd name="connsiteY38" fmla="*/ 521451 h 614846"/>
                <a:gd name="connsiteX39" fmla="*/ 733234 w 947263"/>
                <a:gd name="connsiteY39" fmla="*/ 494559 h 614846"/>
                <a:gd name="connsiteX40" fmla="*/ 812295 w 947263"/>
                <a:gd name="connsiteY40" fmla="*/ 479106 h 614846"/>
                <a:gd name="connsiteX41" fmla="*/ 814839 w 947263"/>
                <a:gd name="connsiteY41" fmla="*/ 476834 h 614846"/>
                <a:gd name="connsiteX42" fmla="*/ 834857 w 947263"/>
                <a:gd name="connsiteY42" fmla="*/ 461435 h 614846"/>
                <a:gd name="connsiteX43" fmla="*/ 854875 w 947263"/>
                <a:gd name="connsiteY43" fmla="*/ 454950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47263" h="614846">
                  <a:moveTo>
                    <a:pt x="854875" y="454950"/>
                  </a:moveTo>
                  <a:lnTo>
                    <a:pt x="867337" y="452369"/>
                  </a:lnTo>
                  <a:lnTo>
                    <a:pt x="889526" y="440432"/>
                  </a:lnTo>
                  <a:lnTo>
                    <a:pt x="901069" y="416781"/>
                  </a:lnTo>
                  <a:lnTo>
                    <a:pt x="916467" y="395223"/>
                  </a:lnTo>
                  <a:lnTo>
                    <a:pt x="947264" y="365966"/>
                  </a:lnTo>
                  <a:lnTo>
                    <a:pt x="947264" y="358268"/>
                  </a:lnTo>
                  <a:lnTo>
                    <a:pt x="924166" y="342869"/>
                  </a:lnTo>
                  <a:lnTo>
                    <a:pt x="890290" y="319772"/>
                  </a:lnTo>
                  <a:lnTo>
                    <a:pt x="881051" y="295135"/>
                  </a:lnTo>
                  <a:lnTo>
                    <a:pt x="854875" y="292055"/>
                  </a:lnTo>
                  <a:lnTo>
                    <a:pt x="853335" y="281276"/>
                  </a:lnTo>
                  <a:lnTo>
                    <a:pt x="845636" y="255100"/>
                  </a:lnTo>
                  <a:lnTo>
                    <a:pt x="867193" y="244321"/>
                  </a:lnTo>
                  <a:lnTo>
                    <a:pt x="868733" y="221224"/>
                  </a:lnTo>
                  <a:lnTo>
                    <a:pt x="856414" y="208905"/>
                  </a:lnTo>
                  <a:lnTo>
                    <a:pt x="857954" y="193507"/>
                  </a:lnTo>
                  <a:lnTo>
                    <a:pt x="876432" y="164250"/>
                  </a:lnTo>
                  <a:lnTo>
                    <a:pt x="876432" y="134994"/>
                  </a:lnTo>
                  <a:lnTo>
                    <a:pt x="902127" y="109792"/>
                  </a:lnTo>
                  <a:lnTo>
                    <a:pt x="893361" y="103362"/>
                  </a:lnTo>
                  <a:lnTo>
                    <a:pt x="869320" y="101525"/>
                  </a:lnTo>
                  <a:lnTo>
                    <a:pt x="847465" y="83047"/>
                  </a:lnTo>
                  <a:lnTo>
                    <a:pt x="832702" y="24792"/>
                  </a:lnTo>
                  <a:lnTo>
                    <a:pt x="799320" y="25749"/>
                  </a:lnTo>
                  <a:lnTo>
                    <a:pt x="775934" y="0"/>
                  </a:lnTo>
                  <a:lnTo>
                    <a:pt x="603617" y="39984"/>
                  </a:lnTo>
                  <a:lnTo>
                    <a:pt x="194025" y="123134"/>
                  </a:lnTo>
                  <a:lnTo>
                    <a:pt x="109335" y="136992"/>
                  </a:lnTo>
                  <a:lnTo>
                    <a:pt x="103423" y="74876"/>
                  </a:lnTo>
                  <a:lnTo>
                    <a:pt x="52346" y="123146"/>
                  </a:lnTo>
                  <a:lnTo>
                    <a:pt x="40027" y="127765"/>
                  </a:lnTo>
                  <a:lnTo>
                    <a:pt x="0" y="156425"/>
                  </a:lnTo>
                  <a:lnTo>
                    <a:pt x="27725" y="338709"/>
                  </a:lnTo>
                  <a:lnTo>
                    <a:pt x="51363" y="431381"/>
                  </a:lnTo>
                  <a:lnTo>
                    <a:pt x="85384" y="614847"/>
                  </a:lnTo>
                  <a:lnTo>
                    <a:pt x="116524" y="608773"/>
                  </a:lnTo>
                  <a:lnTo>
                    <a:pt x="230287" y="594462"/>
                  </a:lnTo>
                  <a:lnTo>
                    <a:pt x="591538" y="521451"/>
                  </a:lnTo>
                  <a:lnTo>
                    <a:pt x="733234" y="494559"/>
                  </a:lnTo>
                  <a:lnTo>
                    <a:pt x="812295" y="479106"/>
                  </a:lnTo>
                  <a:lnTo>
                    <a:pt x="814839" y="476834"/>
                  </a:lnTo>
                  <a:lnTo>
                    <a:pt x="834857" y="461435"/>
                  </a:lnTo>
                  <a:lnTo>
                    <a:pt x="854875" y="454950"/>
                  </a:lnTo>
                  <a:close/>
                </a:path>
              </a:pathLst>
            </a:custGeom>
            <a:solidFill>
              <a:schemeClr val="tx2"/>
            </a:solidFill>
            <a:ln w="7144" cap="flat">
              <a:solidFill>
                <a:schemeClr val="bg1"/>
              </a:solidFill>
              <a:prstDash val="solid"/>
              <a:miter/>
            </a:ln>
          </p:spPr>
          <p:txBody>
            <a:bodyPr rtlCol="0" anchor="ctr"/>
            <a:lstStyle/>
            <a:p>
              <a:endParaRPr lang="en-US" sz="1092"/>
            </a:p>
          </p:txBody>
        </p:sp>
        <p:sp>
          <p:nvSpPr>
            <p:cNvPr id="132" name="Freeform: Shape 69">
              <a:extLst>
                <a:ext uri="{FF2B5EF4-FFF2-40B4-BE49-F238E27FC236}">
                  <a16:creationId xmlns:a16="http://schemas.microsoft.com/office/drawing/2014/main" id="{5E201110-219E-D4C3-C347-C107B6DBDCBC}"/>
                </a:ext>
              </a:extLst>
            </p:cNvPr>
            <p:cNvSpPr/>
            <p:nvPr/>
          </p:nvSpPr>
          <p:spPr>
            <a:xfrm>
              <a:off x="9053102" y="2233233"/>
              <a:ext cx="234319" cy="520479"/>
            </a:xfrm>
            <a:custGeom>
              <a:avLst/>
              <a:gdLst>
                <a:gd name="connsiteX0" fmla="*/ 52919 w 234319"/>
                <a:gd name="connsiteY0" fmla="*/ 0 h 520479"/>
                <a:gd name="connsiteX1" fmla="*/ 30796 w 234319"/>
                <a:gd name="connsiteY1" fmla="*/ 26044 h 520479"/>
                <a:gd name="connsiteX2" fmla="*/ 30796 w 234319"/>
                <a:gd name="connsiteY2" fmla="*/ 55301 h 520479"/>
                <a:gd name="connsiteX3" fmla="*/ 12318 w 234319"/>
                <a:gd name="connsiteY3" fmla="*/ 84557 h 520479"/>
                <a:gd name="connsiteX4" fmla="*/ 10778 w 234319"/>
                <a:gd name="connsiteY4" fmla="*/ 99955 h 520479"/>
                <a:gd name="connsiteX5" fmla="*/ 23097 w 234319"/>
                <a:gd name="connsiteY5" fmla="*/ 112274 h 520479"/>
                <a:gd name="connsiteX6" fmla="*/ 21557 w 234319"/>
                <a:gd name="connsiteY6" fmla="*/ 135371 h 520479"/>
                <a:gd name="connsiteX7" fmla="*/ 0 w 234319"/>
                <a:gd name="connsiteY7" fmla="*/ 146150 h 520479"/>
                <a:gd name="connsiteX8" fmla="*/ 7699 w 234319"/>
                <a:gd name="connsiteY8" fmla="*/ 172327 h 520479"/>
                <a:gd name="connsiteX9" fmla="*/ 9239 w 234319"/>
                <a:gd name="connsiteY9" fmla="*/ 183106 h 520479"/>
                <a:gd name="connsiteX10" fmla="*/ 35416 w 234319"/>
                <a:gd name="connsiteY10" fmla="*/ 186185 h 520479"/>
                <a:gd name="connsiteX11" fmla="*/ 44655 w 234319"/>
                <a:gd name="connsiteY11" fmla="*/ 210822 h 520479"/>
                <a:gd name="connsiteX12" fmla="*/ 78531 w 234319"/>
                <a:gd name="connsiteY12" fmla="*/ 233920 h 520479"/>
                <a:gd name="connsiteX13" fmla="*/ 101628 w 234319"/>
                <a:gd name="connsiteY13" fmla="*/ 249318 h 520479"/>
                <a:gd name="connsiteX14" fmla="*/ 101628 w 234319"/>
                <a:gd name="connsiteY14" fmla="*/ 257017 h 520479"/>
                <a:gd name="connsiteX15" fmla="*/ 73213 w 234319"/>
                <a:gd name="connsiteY15" fmla="*/ 282702 h 520479"/>
                <a:gd name="connsiteX16" fmla="*/ 57814 w 234319"/>
                <a:gd name="connsiteY16" fmla="*/ 304259 h 520479"/>
                <a:gd name="connsiteX17" fmla="*/ 43956 w 234319"/>
                <a:gd name="connsiteY17" fmla="*/ 330436 h 520479"/>
                <a:gd name="connsiteX18" fmla="*/ 22399 w 234319"/>
                <a:gd name="connsiteY18" fmla="*/ 342755 h 520479"/>
                <a:gd name="connsiteX19" fmla="*/ 17994 w 234319"/>
                <a:gd name="connsiteY19" fmla="*/ 358018 h 520479"/>
                <a:gd name="connsiteX20" fmla="*/ 15684 w 234319"/>
                <a:gd name="connsiteY20" fmla="*/ 369567 h 520479"/>
                <a:gd name="connsiteX21" fmla="*/ 9881 w 234319"/>
                <a:gd name="connsiteY21" fmla="*/ 394396 h 520479"/>
                <a:gd name="connsiteX22" fmla="*/ 20285 w 234319"/>
                <a:gd name="connsiteY22" fmla="*/ 415772 h 520479"/>
                <a:gd name="connsiteX23" fmla="*/ 51081 w 234319"/>
                <a:gd name="connsiteY23" fmla="*/ 443489 h 520479"/>
                <a:gd name="connsiteX24" fmla="*/ 97276 w 234319"/>
                <a:gd name="connsiteY24" fmla="*/ 465046 h 520479"/>
                <a:gd name="connsiteX25" fmla="*/ 135771 w 234319"/>
                <a:gd name="connsiteY25" fmla="*/ 471205 h 520479"/>
                <a:gd name="connsiteX26" fmla="*/ 137311 w 234319"/>
                <a:gd name="connsiteY26" fmla="*/ 485064 h 520479"/>
                <a:gd name="connsiteX27" fmla="*/ 129612 w 234319"/>
                <a:gd name="connsiteY27" fmla="*/ 494302 h 520479"/>
                <a:gd name="connsiteX28" fmla="*/ 132692 w 234319"/>
                <a:gd name="connsiteY28" fmla="*/ 520479 h 520479"/>
                <a:gd name="connsiteX29" fmla="*/ 140391 w 234319"/>
                <a:gd name="connsiteY29" fmla="*/ 520479 h 520479"/>
                <a:gd name="connsiteX30" fmla="*/ 160408 w 234319"/>
                <a:gd name="connsiteY30" fmla="*/ 497382 h 520479"/>
                <a:gd name="connsiteX31" fmla="*/ 168107 w 234319"/>
                <a:gd name="connsiteY31" fmla="*/ 451188 h 520479"/>
                <a:gd name="connsiteX32" fmla="*/ 194284 w 234319"/>
                <a:gd name="connsiteY32" fmla="*/ 412692 h 520479"/>
                <a:gd name="connsiteX33" fmla="*/ 223541 w 234319"/>
                <a:gd name="connsiteY33" fmla="*/ 351100 h 520479"/>
                <a:gd name="connsiteX34" fmla="*/ 234319 w 234319"/>
                <a:gd name="connsiteY34" fmla="*/ 298746 h 520479"/>
                <a:gd name="connsiteX35" fmla="*/ 228160 w 234319"/>
                <a:gd name="connsiteY35" fmla="*/ 287967 h 520479"/>
                <a:gd name="connsiteX36" fmla="*/ 226620 w 234319"/>
                <a:gd name="connsiteY36" fmla="*/ 198658 h 520479"/>
                <a:gd name="connsiteX37" fmla="*/ 211222 w 234319"/>
                <a:gd name="connsiteY37" fmla="*/ 166322 h 520479"/>
                <a:gd name="connsiteX38" fmla="*/ 200444 w 234319"/>
                <a:gd name="connsiteY38" fmla="*/ 174021 h 520479"/>
                <a:gd name="connsiteX39" fmla="*/ 174267 w 234319"/>
                <a:gd name="connsiteY39" fmla="*/ 177100 h 520479"/>
                <a:gd name="connsiteX40" fmla="*/ 169647 w 234319"/>
                <a:gd name="connsiteY40" fmla="*/ 172481 h 520479"/>
                <a:gd name="connsiteX41" fmla="*/ 180426 w 234319"/>
                <a:gd name="connsiteY41" fmla="*/ 163242 h 520479"/>
                <a:gd name="connsiteX42" fmla="*/ 200444 w 234319"/>
                <a:gd name="connsiteY42" fmla="*/ 144764 h 520479"/>
                <a:gd name="connsiteX43" fmla="*/ 201044 w 234319"/>
                <a:gd name="connsiteY43" fmla="*/ 134346 h 520479"/>
                <a:gd name="connsiteX44" fmla="*/ 197383 w 234319"/>
                <a:gd name="connsiteY44" fmla="*/ 101638 h 520479"/>
                <a:gd name="connsiteX45" fmla="*/ 202844 w 234319"/>
                <a:gd name="connsiteY45" fmla="*/ 75461 h 520479"/>
                <a:gd name="connsiteX46" fmla="*/ 201725 w 234319"/>
                <a:gd name="connsiteY46" fmla="*/ 56706 h 520479"/>
                <a:gd name="connsiteX47" fmla="*/ 174984 w 234319"/>
                <a:gd name="connsiteY47" fmla="*/ 40034 h 520479"/>
                <a:gd name="connsiteX48" fmla="*/ 126481 w 234319"/>
                <a:gd name="connsiteY48" fmla="*/ 28835 h 520479"/>
                <a:gd name="connsiteX49" fmla="*/ 87072 w 234319"/>
                <a:gd name="connsiteY49" fmla="*/ 15675 h 520479"/>
                <a:gd name="connsiteX50" fmla="*/ 52919 w 234319"/>
                <a:gd name="connsiteY50" fmla="*/ 0 h 52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34319" h="520479">
                  <a:moveTo>
                    <a:pt x="52919" y="0"/>
                  </a:moveTo>
                  <a:lnTo>
                    <a:pt x="30796" y="26044"/>
                  </a:lnTo>
                  <a:lnTo>
                    <a:pt x="30796" y="55301"/>
                  </a:lnTo>
                  <a:lnTo>
                    <a:pt x="12318" y="84557"/>
                  </a:lnTo>
                  <a:lnTo>
                    <a:pt x="10778" y="99955"/>
                  </a:lnTo>
                  <a:lnTo>
                    <a:pt x="23097" y="112274"/>
                  </a:lnTo>
                  <a:lnTo>
                    <a:pt x="21557" y="135371"/>
                  </a:lnTo>
                  <a:lnTo>
                    <a:pt x="0" y="146150"/>
                  </a:lnTo>
                  <a:lnTo>
                    <a:pt x="7699" y="172327"/>
                  </a:lnTo>
                  <a:lnTo>
                    <a:pt x="9239" y="183106"/>
                  </a:lnTo>
                  <a:lnTo>
                    <a:pt x="35416" y="186185"/>
                  </a:lnTo>
                  <a:lnTo>
                    <a:pt x="44655" y="210822"/>
                  </a:lnTo>
                  <a:lnTo>
                    <a:pt x="78531" y="233920"/>
                  </a:lnTo>
                  <a:lnTo>
                    <a:pt x="101628" y="249318"/>
                  </a:lnTo>
                  <a:lnTo>
                    <a:pt x="101628" y="257017"/>
                  </a:lnTo>
                  <a:lnTo>
                    <a:pt x="73213" y="282702"/>
                  </a:lnTo>
                  <a:lnTo>
                    <a:pt x="57814" y="304259"/>
                  </a:lnTo>
                  <a:lnTo>
                    <a:pt x="43956" y="330436"/>
                  </a:lnTo>
                  <a:lnTo>
                    <a:pt x="22399" y="342755"/>
                  </a:lnTo>
                  <a:lnTo>
                    <a:pt x="17994" y="358018"/>
                  </a:lnTo>
                  <a:lnTo>
                    <a:pt x="15684" y="369567"/>
                  </a:lnTo>
                  <a:lnTo>
                    <a:pt x="9881" y="394396"/>
                  </a:lnTo>
                  <a:lnTo>
                    <a:pt x="20285" y="415772"/>
                  </a:lnTo>
                  <a:lnTo>
                    <a:pt x="51081" y="443489"/>
                  </a:lnTo>
                  <a:lnTo>
                    <a:pt x="97276" y="465046"/>
                  </a:lnTo>
                  <a:lnTo>
                    <a:pt x="135771" y="471205"/>
                  </a:lnTo>
                  <a:lnTo>
                    <a:pt x="137311" y="485064"/>
                  </a:lnTo>
                  <a:lnTo>
                    <a:pt x="129612" y="494302"/>
                  </a:lnTo>
                  <a:lnTo>
                    <a:pt x="132692" y="520479"/>
                  </a:lnTo>
                  <a:lnTo>
                    <a:pt x="140391" y="520479"/>
                  </a:lnTo>
                  <a:lnTo>
                    <a:pt x="160408" y="497382"/>
                  </a:lnTo>
                  <a:lnTo>
                    <a:pt x="168107" y="451188"/>
                  </a:lnTo>
                  <a:lnTo>
                    <a:pt x="194284" y="412692"/>
                  </a:lnTo>
                  <a:lnTo>
                    <a:pt x="223541" y="351100"/>
                  </a:lnTo>
                  <a:lnTo>
                    <a:pt x="234319" y="298746"/>
                  </a:lnTo>
                  <a:lnTo>
                    <a:pt x="228160" y="287967"/>
                  </a:lnTo>
                  <a:lnTo>
                    <a:pt x="226620" y="198658"/>
                  </a:lnTo>
                  <a:lnTo>
                    <a:pt x="211222" y="166322"/>
                  </a:lnTo>
                  <a:lnTo>
                    <a:pt x="200444" y="174021"/>
                  </a:lnTo>
                  <a:lnTo>
                    <a:pt x="174267" y="177100"/>
                  </a:lnTo>
                  <a:lnTo>
                    <a:pt x="169647" y="172481"/>
                  </a:lnTo>
                  <a:lnTo>
                    <a:pt x="180426" y="163242"/>
                  </a:lnTo>
                  <a:lnTo>
                    <a:pt x="200444" y="144764"/>
                  </a:lnTo>
                  <a:lnTo>
                    <a:pt x="201044" y="134346"/>
                  </a:lnTo>
                  <a:lnTo>
                    <a:pt x="197383" y="101638"/>
                  </a:lnTo>
                  <a:lnTo>
                    <a:pt x="202844" y="75461"/>
                  </a:lnTo>
                  <a:lnTo>
                    <a:pt x="201725" y="56706"/>
                  </a:lnTo>
                  <a:lnTo>
                    <a:pt x="174984" y="40034"/>
                  </a:lnTo>
                  <a:lnTo>
                    <a:pt x="126481" y="28835"/>
                  </a:lnTo>
                  <a:lnTo>
                    <a:pt x="87072" y="15675"/>
                  </a:lnTo>
                  <a:lnTo>
                    <a:pt x="52919" y="0"/>
                  </a:lnTo>
                  <a:close/>
                </a:path>
              </a:pathLst>
            </a:custGeom>
            <a:solidFill>
              <a:schemeClr val="tx2"/>
            </a:solidFill>
            <a:ln w="7144" cap="flat">
              <a:solidFill>
                <a:schemeClr val="bg1"/>
              </a:solidFill>
              <a:prstDash val="solid"/>
              <a:miter/>
            </a:ln>
          </p:spPr>
          <p:txBody>
            <a:bodyPr rtlCol="0" anchor="ctr"/>
            <a:lstStyle/>
            <a:p>
              <a:endParaRPr lang="en-US" sz="1092"/>
            </a:p>
          </p:txBody>
        </p:sp>
        <p:sp>
          <p:nvSpPr>
            <p:cNvPr id="133" name="Freeform: Shape 70">
              <a:extLst>
                <a:ext uri="{FF2B5EF4-FFF2-40B4-BE49-F238E27FC236}">
                  <a16:creationId xmlns:a16="http://schemas.microsoft.com/office/drawing/2014/main" id="{427670F8-4C40-C540-393C-0534F1745DEA}"/>
                </a:ext>
              </a:extLst>
            </p:cNvPr>
            <p:cNvSpPr/>
            <p:nvPr/>
          </p:nvSpPr>
          <p:spPr>
            <a:xfrm>
              <a:off x="9022633" y="2575952"/>
              <a:ext cx="179596" cy="279416"/>
            </a:xfrm>
            <a:custGeom>
              <a:avLst/>
              <a:gdLst>
                <a:gd name="connsiteX0" fmla="*/ 44780 w 179596"/>
                <a:gd name="connsiteY0" fmla="*/ 36556 h 279416"/>
                <a:gd name="connsiteX1" fmla="*/ 48288 w 179596"/>
                <a:gd name="connsiteY1" fmla="*/ 16107 h 279416"/>
                <a:gd name="connsiteX2" fmla="*/ 51861 w 179596"/>
                <a:gd name="connsiteY2" fmla="*/ 0 h 279416"/>
                <a:gd name="connsiteX3" fmla="*/ 36402 w 179596"/>
                <a:gd name="connsiteY3" fmla="*/ 3789 h 279416"/>
                <a:gd name="connsiteX4" fmla="*/ 21015 w 179596"/>
                <a:gd name="connsiteY4" fmla="*/ 8242 h 279416"/>
                <a:gd name="connsiteX5" fmla="*/ 0 w 179596"/>
                <a:gd name="connsiteY5" fmla="*/ 25047 h 279416"/>
                <a:gd name="connsiteX6" fmla="*/ 16384 w 179596"/>
                <a:gd name="connsiteY6" fmla="*/ 73081 h 279416"/>
                <a:gd name="connsiteX7" fmla="*/ 37942 w 179596"/>
                <a:gd name="connsiteY7" fmla="*/ 126974 h 279416"/>
                <a:gd name="connsiteX8" fmla="*/ 57959 w 179596"/>
                <a:gd name="connsiteY8" fmla="*/ 219363 h 279416"/>
                <a:gd name="connsiteX9" fmla="*/ 73358 w 179596"/>
                <a:gd name="connsiteY9" fmla="*/ 279416 h 279416"/>
                <a:gd name="connsiteX10" fmla="*/ 121092 w 179596"/>
                <a:gd name="connsiteY10" fmla="*/ 277877 h 279416"/>
                <a:gd name="connsiteX11" fmla="*/ 179596 w 179596"/>
                <a:gd name="connsiteY11" fmla="*/ 266631 h 279416"/>
                <a:gd name="connsiteX12" fmla="*/ 158029 w 179596"/>
                <a:gd name="connsiteY12" fmla="*/ 196276 h 279416"/>
                <a:gd name="connsiteX13" fmla="*/ 148790 w 179596"/>
                <a:gd name="connsiteY13" fmla="*/ 200896 h 279416"/>
                <a:gd name="connsiteX14" fmla="*/ 114914 w 179596"/>
                <a:gd name="connsiteY14" fmla="*/ 177799 h 279416"/>
                <a:gd name="connsiteX15" fmla="*/ 97976 w 179596"/>
                <a:gd name="connsiteY15" fmla="*/ 133144 h 279416"/>
                <a:gd name="connsiteX16" fmla="*/ 79498 w 179596"/>
                <a:gd name="connsiteY16" fmla="*/ 99268 h 279416"/>
                <a:gd name="connsiteX17" fmla="*/ 49522 w 179596"/>
                <a:gd name="connsiteY17" fmla="*/ 71928 h 279416"/>
                <a:gd name="connsiteX18" fmla="*/ 41291 w 179596"/>
                <a:gd name="connsiteY18" fmla="*/ 51944 h 279416"/>
                <a:gd name="connsiteX19" fmla="*/ 44780 w 179596"/>
                <a:gd name="connsiteY19" fmla="*/ 36556 h 27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9596" h="279416">
                  <a:moveTo>
                    <a:pt x="44780" y="36556"/>
                  </a:moveTo>
                  <a:lnTo>
                    <a:pt x="48288" y="16107"/>
                  </a:lnTo>
                  <a:lnTo>
                    <a:pt x="51861" y="0"/>
                  </a:lnTo>
                  <a:lnTo>
                    <a:pt x="36402" y="3789"/>
                  </a:lnTo>
                  <a:lnTo>
                    <a:pt x="21015" y="8242"/>
                  </a:lnTo>
                  <a:lnTo>
                    <a:pt x="0" y="25047"/>
                  </a:lnTo>
                  <a:lnTo>
                    <a:pt x="16384" y="73081"/>
                  </a:lnTo>
                  <a:lnTo>
                    <a:pt x="37942" y="126974"/>
                  </a:lnTo>
                  <a:lnTo>
                    <a:pt x="57959" y="219363"/>
                  </a:lnTo>
                  <a:lnTo>
                    <a:pt x="73358" y="279416"/>
                  </a:lnTo>
                  <a:lnTo>
                    <a:pt x="121092" y="277877"/>
                  </a:lnTo>
                  <a:lnTo>
                    <a:pt x="179596" y="266631"/>
                  </a:lnTo>
                  <a:lnTo>
                    <a:pt x="158029" y="196276"/>
                  </a:lnTo>
                  <a:lnTo>
                    <a:pt x="148790" y="200896"/>
                  </a:lnTo>
                  <a:lnTo>
                    <a:pt x="114914" y="177799"/>
                  </a:lnTo>
                  <a:lnTo>
                    <a:pt x="97976" y="133144"/>
                  </a:lnTo>
                  <a:lnTo>
                    <a:pt x="79498" y="99268"/>
                  </a:lnTo>
                  <a:lnTo>
                    <a:pt x="49522" y="71928"/>
                  </a:lnTo>
                  <a:lnTo>
                    <a:pt x="41291" y="51944"/>
                  </a:lnTo>
                  <a:lnTo>
                    <a:pt x="44780" y="36556"/>
                  </a:lnTo>
                  <a:close/>
                </a:path>
              </a:pathLst>
            </a:custGeom>
            <a:grpFill/>
            <a:ln w="7144" cap="flat">
              <a:solidFill>
                <a:schemeClr val="bg1"/>
              </a:solidFill>
              <a:prstDash val="solid"/>
              <a:miter/>
            </a:ln>
          </p:spPr>
          <p:txBody>
            <a:bodyPr rtlCol="0" anchor="ctr"/>
            <a:lstStyle/>
            <a:p>
              <a:endParaRPr lang="en-US" sz="1092"/>
            </a:p>
          </p:txBody>
        </p:sp>
        <p:sp>
          <p:nvSpPr>
            <p:cNvPr id="134" name="Freeform: Shape 71">
              <a:extLst>
                <a:ext uri="{FF2B5EF4-FFF2-40B4-BE49-F238E27FC236}">
                  <a16:creationId xmlns:a16="http://schemas.microsoft.com/office/drawing/2014/main" id="{E3F97FCE-5D27-F904-880E-1DEF30A77340}"/>
                </a:ext>
              </a:extLst>
            </p:cNvPr>
            <p:cNvSpPr/>
            <p:nvPr/>
          </p:nvSpPr>
          <p:spPr>
            <a:xfrm>
              <a:off x="8453538" y="2600873"/>
              <a:ext cx="752955" cy="386038"/>
            </a:xfrm>
            <a:custGeom>
              <a:avLst/>
              <a:gdLst>
                <a:gd name="connsiteX0" fmla="*/ 748803 w 752955"/>
                <a:gd name="connsiteY0" fmla="*/ 241527 h 386038"/>
                <a:gd name="connsiteX1" fmla="*/ 691572 w 752955"/>
                <a:gd name="connsiteY1" fmla="*/ 252993 h 386038"/>
                <a:gd name="connsiteX2" fmla="*/ 642586 w 752955"/>
                <a:gd name="connsiteY2" fmla="*/ 254112 h 386038"/>
                <a:gd name="connsiteX3" fmla="*/ 625026 w 752955"/>
                <a:gd name="connsiteY3" fmla="*/ 188177 h 386038"/>
                <a:gd name="connsiteX4" fmla="*/ 606692 w 752955"/>
                <a:gd name="connsiteY4" fmla="*/ 100839 h 386038"/>
                <a:gd name="connsiteX5" fmla="*/ 582188 w 752955"/>
                <a:gd name="connsiteY5" fmla="*/ 41894 h 386038"/>
                <a:gd name="connsiteX6" fmla="*/ 569916 w 752955"/>
                <a:gd name="connsiteY6" fmla="*/ 0 h 386038"/>
                <a:gd name="connsiteX7" fmla="*/ 498421 w 752955"/>
                <a:gd name="connsiteY7" fmla="*/ 15453 h 386038"/>
                <a:gd name="connsiteX8" fmla="*/ 356725 w 752955"/>
                <a:gd name="connsiteY8" fmla="*/ 42345 h 386038"/>
                <a:gd name="connsiteX9" fmla="*/ 0 w 752955"/>
                <a:gd name="connsiteY9" fmla="*/ 114267 h 386038"/>
                <a:gd name="connsiteX10" fmla="*/ 10776 w 752955"/>
                <a:gd name="connsiteY10" fmla="*/ 162003 h 386038"/>
                <a:gd name="connsiteX11" fmla="*/ 20014 w 752955"/>
                <a:gd name="connsiteY11" fmla="*/ 215897 h 386038"/>
                <a:gd name="connsiteX12" fmla="*/ 23095 w 752955"/>
                <a:gd name="connsiteY12" fmla="*/ 212817 h 386038"/>
                <a:gd name="connsiteX13" fmla="*/ 43112 w 752955"/>
                <a:gd name="connsiteY13" fmla="*/ 189720 h 386038"/>
                <a:gd name="connsiteX14" fmla="*/ 64669 w 752955"/>
                <a:gd name="connsiteY14" fmla="*/ 164787 h 386038"/>
                <a:gd name="connsiteX15" fmla="*/ 87767 w 752955"/>
                <a:gd name="connsiteY15" fmla="*/ 158924 h 386038"/>
                <a:gd name="connsiteX16" fmla="*/ 101625 w 752955"/>
                <a:gd name="connsiteY16" fmla="*/ 145065 h 386038"/>
                <a:gd name="connsiteX17" fmla="*/ 118563 w 752955"/>
                <a:gd name="connsiteY17" fmla="*/ 120428 h 386038"/>
                <a:gd name="connsiteX18" fmla="*/ 130882 w 752955"/>
                <a:gd name="connsiteY18" fmla="*/ 126588 h 386038"/>
                <a:gd name="connsiteX19" fmla="*/ 158598 w 752955"/>
                <a:gd name="connsiteY19" fmla="*/ 123508 h 386038"/>
                <a:gd name="connsiteX20" fmla="*/ 183235 w 752955"/>
                <a:gd name="connsiteY20" fmla="*/ 103490 h 386038"/>
                <a:gd name="connsiteX21" fmla="*/ 202351 w 752955"/>
                <a:gd name="connsiteY21" fmla="*/ 89648 h 386038"/>
                <a:gd name="connsiteX22" fmla="*/ 219927 w 752955"/>
                <a:gd name="connsiteY22" fmla="*/ 85029 h 386038"/>
                <a:gd name="connsiteX23" fmla="*/ 235589 w 752955"/>
                <a:gd name="connsiteY23" fmla="*/ 95791 h 386038"/>
                <a:gd name="connsiteX24" fmla="*/ 263306 w 752955"/>
                <a:gd name="connsiteY24" fmla="*/ 109650 h 386038"/>
                <a:gd name="connsiteX25" fmla="*/ 281784 w 752955"/>
                <a:gd name="connsiteY25" fmla="*/ 126588 h 386038"/>
                <a:gd name="connsiteX26" fmla="*/ 293333 w 752955"/>
                <a:gd name="connsiteY26" fmla="*/ 141216 h 386038"/>
                <a:gd name="connsiteX27" fmla="*/ 332598 w 752955"/>
                <a:gd name="connsiteY27" fmla="*/ 157384 h 386038"/>
                <a:gd name="connsiteX28" fmla="*/ 332598 w 752955"/>
                <a:gd name="connsiteY28" fmla="*/ 185101 h 386038"/>
                <a:gd name="connsiteX29" fmla="*/ 384952 w 752955"/>
                <a:gd name="connsiteY29" fmla="*/ 197419 h 386038"/>
                <a:gd name="connsiteX30" fmla="*/ 395853 w 752955"/>
                <a:gd name="connsiteY30" fmla="*/ 202582 h 386038"/>
                <a:gd name="connsiteX31" fmla="*/ 409301 w 752955"/>
                <a:gd name="connsiteY31" fmla="*/ 183262 h 386038"/>
                <a:gd name="connsiteX32" fmla="*/ 436752 w 752955"/>
                <a:gd name="connsiteY32" fmla="*/ 202028 h 386038"/>
                <a:gd name="connsiteX33" fmla="*/ 424577 w 752955"/>
                <a:gd name="connsiteY33" fmla="*/ 225668 h 386038"/>
                <a:gd name="connsiteX34" fmla="*/ 417288 w 752955"/>
                <a:gd name="connsiteY34" fmla="*/ 263631 h 386038"/>
                <a:gd name="connsiteX35" fmla="*/ 400350 w 752955"/>
                <a:gd name="connsiteY35" fmla="*/ 288269 h 386038"/>
                <a:gd name="connsiteX36" fmla="*/ 400350 w 752955"/>
                <a:gd name="connsiteY36" fmla="*/ 308286 h 386038"/>
                <a:gd name="connsiteX37" fmla="*/ 406509 w 752955"/>
                <a:gd name="connsiteY37" fmla="*/ 325224 h 386038"/>
                <a:gd name="connsiteX38" fmla="*/ 454743 w 752955"/>
                <a:gd name="connsiteY38" fmla="*/ 338137 h 386038"/>
                <a:gd name="connsiteX39" fmla="*/ 495806 w 752955"/>
                <a:gd name="connsiteY39" fmla="*/ 337549 h 386038"/>
                <a:gd name="connsiteX40" fmla="*/ 525063 w 752955"/>
                <a:gd name="connsiteY40" fmla="*/ 346788 h 386038"/>
                <a:gd name="connsiteX41" fmla="*/ 545081 w 752955"/>
                <a:gd name="connsiteY41" fmla="*/ 349868 h 386038"/>
                <a:gd name="connsiteX42" fmla="*/ 554320 w 752955"/>
                <a:gd name="connsiteY42" fmla="*/ 329850 h 386038"/>
                <a:gd name="connsiteX43" fmla="*/ 540461 w 752955"/>
                <a:gd name="connsiteY43" fmla="*/ 309833 h 386038"/>
                <a:gd name="connsiteX44" fmla="*/ 540461 w 752955"/>
                <a:gd name="connsiteY44" fmla="*/ 292894 h 386038"/>
                <a:gd name="connsiteX45" fmla="*/ 517364 w 752955"/>
                <a:gd name="connsiteY45" fmla="*/ 272877 h 386038"/>
                <a:gd name="connsiteX46" fmla="*/ 497346 w 752955"/>
                <a:gd name="connsiteY46" fmla="*/ 220523 h 386038"/>
                <a:gd name="connsiteX47" fmla="*/ 509665 w 752955"/>
                <a:gd name="connsiteY47" fmla="*/ 169709 h 386038"/>
                <a:gd name="connsiteX48" fmla="*/ 508125 w 752955"/>
                <a:gd name="connsiteY48" fmla="*/ 149692 h 386038"/>
                <a:gd name="connsiteX49" fmla="*/ 495806 w 752955"/>
                <a:gd name="connsiteY49" fmla="*/ 137373 h 386038"/>
                <a:gd name="connsiteX50" fmla="*/ 509665 w 752955"/>
                <a:gd name="connsiteY50" fmla="*/ 115816 h 386038"/>
                <a:gd name="connsiteX51" fmla="*/ 514284 w 752955"/>
                <a:gd name="connsiteY51" fmla="*/ 95798 h 386038"/>
                <a:gd name="connsiteX52" fmla="*/ 532762 w 752955"/>
                <a:gd name="connsiteY52" fmla="*/ 83480 h 386038"/>
                <a:gd name="connsiteX53" fmla="*/ 551240 w 752955"/>
                <a:gd name="connsiteY53" fmla="*/ 68081 h 386038"/>
                <a:gd name="connsiteX54" fmla="*/ 555859 w 752955"/>
                <a:gd name="connsiteY54" fmla="*/ 77320 h 386038"/>
                <a:gd name="connsiteX55" fmla="*/ 542001 w 752955"/>
                <a:gd name="connsiteY55" fmla="*/ 92718 h 386038"/>
                <a:gd name="connsiteX56" fmla="*/ 529682 w 752955"/>
                <a:gd name="connsiteY56" fmla="*/ 128134 h 386038"/>
                <a:gd name="connsiteX57" fmla="*/ 532762 w 752955"/>
                <a:gd name="connsiteY57" fmla="*/ 138913 h 386038"/>
                <a:gd name="connsiteX58" fmla="*/ 549700 w 752955"/>
                <a:gd name="connsiteY58" fmla="*/ 141993 h 386038"/>
                <a:gd name="connsiteX59" fmla="*/ 554320 w 752955"/>
                <a:gd name="connsiteY59" fmla="*/ 194346 h 386038"/>
                <a:gd name="connsiteX60" fmla="*/ 534302 w 752955"/>
                <a:gd name="connsiteY60" fmla="*/ 203585 h 386038"/>
                <a:gd name="connsiteX61" fmla="*/ 537382 w 752955"/>
                <a:gd name="connsiteY61" fmla="*/ 237461 h 386038"/>
                <a:gd name="connsiteX62" fmla="*/ 542001 w 752955"/>
                <a:gd name="connsiteY62" fmla="*/ 235921 h 386038"/>
                <a:gd name="connsiteX63" fmla="*/ 552780 w 752955"/>
                <a:gd name="connsiteY63" fmla="*/ 217444 h 386038"/>
                <a:gd name="connsiteX64" fmla="*/ 568178 w 752955"/>
                <a:gd name="connsiteY64" fmla="*/ 234382 h 386038"/>
                <a:gd name="connsiteX65" fmla="*/ 552780 w 752955"/>
                <a:gd name="connsiteY65" fmla="*/ 246700 h 386038"/>
                <a:gd name="connsiteX66" fmla="*/ 549700 w 752955"/>
                <a:gd name="connsiteY66" fmla="*/ 279036 h 386038"/>
                <a:gd name="connsiteX67" fmla="*/ 574337 w 752955"/>
                <a:gd name="connsiteY67" fmla="*/ 311372 h 386038"/>
                <a:gd name="connsiteX68" fmla="*/ 611293 w 752955"/>
                <a:gd name="connsiteY68" fmla="*/ 315992 h 386038"/>
                <a:gd name="connsiteX69" fmla="*/ 626691 w 752955"/>
                <a:gd name="connsiteY69" fmla="*/ 308293 h 386038"/>
                <a:gd name="connsiteX70" fmla="*/ 657519 w 752955"/>
                <a:gd name="connsiteY70" fmla="*/ 348135 h 386038"/>
                <a:gd name="connsiteX71" fmla="*/ 670457 w 752955"/>
                <a:gd name="connsiteY71" fmla="*/ 353243 h 386038"/>
                <a:gd name="connsiteX72" fmla="*/ 733834 w 752955"/>
                <a:gd name="connsiteY72" fmla="*/ 326603 h 386038"/>
                <a:gd name="connsiteX73" fmla="*/ 752956 w 752955"/>
                <a:gd name="connsiteY73" fmla="*/ 288275 h 386038"/>
                <a:gd name="connsiteX74" fmla="*/ 748803 w 752955"/>
                <a:gd name="connsiteY74" fmla="*/ 241527 h 386038"/>
                <a:gd name="connsiteX75" fmla="*/ 596693 w 752955"/>
                <a:gd name="connsiteY75" fmla="*/ 327525 h 386038"/>
                <a:gd name="connsiteX76" fmla="*/ 607472 w 752955"/>
                <a:gd name="connsiteY76" fmla="*/ 351392 h 386038"/>
                <a:gd name="connsiteX77" fmla="*/ 609012 w 752955"/>
                <a:gd name="connsiteY77" fmla="*/ 368331 h 386038"/>
                <a:gd name="connsiteX78" fmla="*/ 619790 w 752955"/>
                <a:gd name="connsiteY78" fmla="*/ 386039 h 386038"/>
                <a:gd name="connsiteX79" fmla="*/ 628259 w 752955"/>
                <a:gd name="connsiteY79" fmla="*/ 374490 h 386038"/>
                <a:gd name="connsiteX80" fmla="*/ 621330 w 752955"/>
                <a:gd name="connsiteY80" fmla="*/ 345233 h 386038"/>
                <a:gd name="connsiteX81" fmla="*/ 614401 w 752955"/>
                <a:gd name="connsiteY81" fmla="*/ 322906 h 386038"/>
                <a:gd name="connsiteX82" fmla="*/ 596693 w 752955"/>
                <a:gd name="connsiteY82" fmla="*/ 327525 h 38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52955" h="386038">
                  <a:moveTo>
                    <a:pt x="748803" y="241527"/>
                  </a:moveTo>
                  <a:lnTo>
                    <a:pt x="691572" y="252993"/>
                  </a:lnTo>
                  <a:lnTo>
                    <a:pt x="642586" y="254112"/>
                  </a:lnTo>
                  <a:lnTo>
                    <a:pt x="625026" y="188177"/>
                  </a:lnTo>
                  <a:lnTo>
                    <a:pt x="606692" y="100839"/>
                  </a:lnTo>
                  <a:lnTo>
                    <a:pt x="582188" y="41894"/>
                  </a:lnTo>
                  <a:lnTo>
                    <a:pt x="569916" y="0"/>
                  </a:lnTo>
                  <a:lnTo>
                    <a:pt x="498421" y="15453"/>
                  </a:lnTo>
                  <a:lnTo>
                    <a:pt x="356725" y="42345"/>
                  </a:lnTo>
                  <a:lnTo>
                    <a:pt x="0" y="114267"/>
                  </a:lnTo>
                  <a:lnTo>
                    <a:pt x="10776" y="162003"/>
                  </a:lnTo>
                  <a:lnTo>
                    <a:pt x="20014" y="215897"/>
                  </a:lnTo>
                  <a:lnTo>
                    <a:pt x="23095" y="212817"/>
                  </a:lnTo>
                  <a:lnTo>
                    <a:pt x="43112" y="189720"/>
                  </a:lnTo>
                  <a:lnTo>
                    <a:pt x="64669" y="164787"/>
                  </a:lnTo>
                  <a:lnTo>
                    <a:pt x="87767" y="158924"/>
                  </a:lnTo>
                  <a:lnTo>
                    <a:pt x="101625" y="145065"/>
                  </a:lnTo>
                  <a:lnTo>
                    <a:pt x="118563" y="120428"/>
                  </a:lnTo>
                  <a:lnTo>
                    <a:pt x="130882" y="126588"/>
                  </a:lnTo>
                  <a:lnTo>
                    <a:pt x="158598" y="123508"/>
                  </a:lnTo>
                  <a:lnTo>
                    <a:pt x="183235" y="103490"/>
                  </a:lnTo>
                  <a:lnTo>
                    <a:pt x="202351" y="89648"/>
                  </a:lnTo>
                  <a:lnTo>
                    <a:pt x="219927" y="85029"/>
                  </a:lnTo>
                  <a:lnTo>
                    <a:pt x="235589" y="95791"/>
                  </a:lnTo>
                  <a:lnTo>
                    <a:pt x="263306" y="109650"/>
                  </a:lnTo>
                  <a:lnTo>
                    <a:pt x="281784" y="126588"/>
                  </a:lnTo>
                  <a:lnTo>
                    <a:pt x="293333" y="141216"/>
                  </a:lnTo>
                  <a:lnTo>
                    <a:pt x="332598" y="157384"/>
                  </a:lnTo>
                  <a:lnTo>
                    <a:pt x="332598" y="185101"/>
                  </a:lnTo>
                  <a:lnTo>
                    <a:pt x="384952" y="197419"/>
                  </a:lnTo>
                  <a:lnTo>
                    <a:pt x="395853" y="202582"/>
                  </a:lnTo>
                  <a:lnTo>
                    <a:pt x="409301" y="183262"/>
                  </a:lnTo>
                  <a:lnTo>
                    <a:pt x="436752" y="202028"/>
                  </a:lnTo>
                  <a:lnTo>
                    <a:pt x="424577" y="225668"/>
                  </a:lnTo>
                  <a:lnTo>
                    <a:pt x="417288" y="263631"/>
                  </a:lnTo>
                  <a:lnTo>
                    <a:pt x="400350" y="288269"/>
                  </a:lnTo>
                  <a:lnTo>
                    <a:pt x="400350" y="308286"/>
                  </a:lnTo>
                  <a:lnTo>
                    <a:pt x="406509" y="325224"/>
                  </a:lnTo>
                  <a:lnTo>
                    <a:pt x="454743" y="338137"/>
                  </a:lnTo>
                  <a:lnTo>
                    <a:pt x="495806" y="337549"/>
                  </a:lnTo>
                  <a:lnTo>
                    <a:pt x="525063" y="346788"/>
                  </a:lnTo>
                  <a:lnTo>
                    <a:pt x="545081" y="349868"/>
                  </a:lnTo>
                  <a:lnTo>
                    <a:pt x="554320" y="329850"/>
                  </a:lnTo>
                  <a:lnTo>
                    <a:pt x="540461" y="309833"/>
                  </a:lnTo>
                  <a:lnTo>
                    <a:pt x="540461" y="292894"/>
                  </a:lnTo>
                  <a:lnTo>
                    <a:pt x="517364" y="272877"/>
                  </a:lnTo>
                  <a:lnTo>
                    <a:pt x="497346" y="220523"/>
                  </a:lnTo>
                  <a:lnTo>
                    <a:pt x="509665" y="169709"/>
                  </a:lnTo>
                  <a:lnTo>
                    <a:pt x="508125" y="149692"/>
                  </a:lnTo>
                  <a:lnTo>
                    <a:pt x="495806" y="137373"/>
                  </a:lnTo>
                  <a:cubicBezTo>
                    <a:pt x="495806" y="137373"/>
                    <a:pt x="509665" y="121975"/>
                    <a:pt x="509665" y="115816"/>
                  </a:cubicBezTo>
                  <a:cubicBezTo>
                    <a:pt x="509665" y="109656"/>
                    <a:pt x="514284" y="95798"/>
                    <a:pt x="514284" y="95798"/>
                  </a:cubicBezTo>
                  <a:lnTo>
                    <a:pt x="532762" y="83480"/>
                  </a:lnTo>
                  <a:lnTo>
                    <a:pt x="551240" y="68081"/>
                  </a:lnTo>
                  <a:lnTo>
                    <a:pt x="555859" y="77320"/>
                  </a:lnTo>
                  <a:lnTo>
                    <a:pt x="542001" y="92718"/>
                  </a:lnTo>
                  <a:lnTo>
                    <a:pt x="529682" y="128134"/>
                  </a:lnTo>
                  <a:lnTo>
                    <a:pt x="532762" y="138913"/>
                  </a:lnTo>
                  <a:lnTo>
                    <a:pt x="549700" y="141993"/>
                  </a:lnTo>
                  <a:lnTo>
                    <a:pt x="554320" y="194346"/>
                  </a:lnTo>
                  <a:lnTo>
                    <a:pt x="534302" y="203585"/>
                  </a:lnTo>
                  <a:lnTo>
                    <a:pt x="537382" y="237461"/>
                  </a:lnTo>
                  <a:lnTo>
                    <a:pt x="542001" y="235921"/>
                  </a:lnTo>
                  <a:lnTo>
                    <a:pt x="552780" y="217444"/>
                  </a:lnTo>
                  <a:lnTo>
                    <a:pt x="568178" y="234382"/>
                  </a:lnTo>
                  <a:lnTo>
                    <a:pt x="552780" y="246700"/>
                  </a:lnTo>
                  <a:lnTo>
                    <a:pt x="549700" y="279036"/>
                  </a:lnTo>
                  <a:lnTo>
                    <a:pt x="574337" y="311372"/>
                  </a:lnTo>
                  <a:lnTo>
                    <a:pt x="611293" y="315992"/>
                  </a:lnTo>
                  <a:lnTo>
                    <a:pt x="626691" y="308293"/>
                  </a:lnTo>
                  <a:lnTo>
                    <a:pt x="657519" y="348135"/>
                  </a:lnTo>
                  <a:lnTo>
                    <a:pt x="670457" y="353243"/>
                  </a:lnTo>
                  <a:lnTo>
                    <a:pt x="733834" y="326603"/>
                  </a:lnTo>
                  <a:lnTo>
                    <a:pt x="752956" y="288275"/>
                  </a:lnTo>
                  <a:lnTo>
                    <a:pt x="748803" y="241527"/>
                  </a:lnTo>
                  <a:close/>
                  <a:moveTo>
                    <a:pt x="596693" y="327525"/>
                  </a:moveTo>
                  <a:lnTo>
                    <a:pt x="607472" y="351392"/>
                  </a:lnTo>
                  <a:lnTo>
                    <a:pt x="609012" y="368331"/>
                  </a:lnTo>
                  <a:lnTo>
                    <a:pt x="619790" y="386039"/>
                  </a:lnTo>
                  <a:cubicBezTo>
                    <a:pt x="619790" y="386039"/>
                    <a:pt x="628259" y="377569"/>
                    <a:pt x="628259" y="374490"/>
                  </a:cubicBezTo>
                  <a:cubicBezTo>
                    <a:pt x="628259" y="371410"/>
                    <a:pt x="621330" y="345233"/>
                    <a:pt x="621330" y="345233"/>
                  </a:cubicBezTo>
                  <a:lnTo>
                    <a:pt x="614401" y="322906"/>
                  </a:lnTo>
                  <a:lnTo>
                    <a:pt x="596693" y="327525"/>
                  </a:lnTo>
                  <a:close/>
                </a:path>
              </a:pathLst>
            </a:custGeom>
            <a:grpFill/>
            <a:ln w="7144" cap="flat">
              <a:solidFill>
                <a:schemeClr val="bg1"/>
              </a:solidFill>
              <a:prstDash val="solid"/>
              <a:miter/>
            </a:ln>
          </p:spPr>
          <p:txBody>
            <a:bodyPr rtlCol="0" anchor="ctr"/>
            <a:lstStyle/>
            <a:p>
              <a:endParaRPr lang="en-US" sz="1092"/>
            </a:p>
          </p:txBody>
        </p:sp>
        <p:sp>
          <p:nvSpPr>
            <p:cNvPr id="135" name="Freeform: Shape 72">
              <a:extLst>
                <a:ext uri="{FF2B5EF4-FFF2-40B4-BE49-F238E27FC236}">
                  <a16:creationId xmlns:a16="http://schemas.microsoft.com/office/drawing/2014/main" id="{E4AC257C-3774-261B-B6DC-CF77299DB40A}"/>
                </a:ext>
              </a:extLst>
            </p:cNvPr>
            <p:cNvSpPr/>
            <p:nvPr/>
          </p:nvSpPr>
          <p:spPr>
            <a:xfrm>
              <a:off x="7903953" y="2743195"/>
              <a:ext cx="1280829" cy="710464"/>
            </a:xfrm>
            <a:custGeom>
              <a:avLst/>
              <a:gdLst>
                <a:gd name="connsiteX0" fmla="*/ 1220731 w 1280829"/>
                <a:gd name="connsiteY0" fmla="*/ 229261 h 710464"/>
                <a:gd name="connsiteX1" fmla="*/ 1219361 w 1280829"/>
                <a:gd name="connsiteY1" fmla="*/ 210715 h 710464"/>
                <a:gd name="connsiteX2" fmla="*/ 1280829 w 1280829"/>
                <a:gd name="connsiteY2" fmla="*/ 186428 h 710464"/>
                <a:gd name="connsiteX3" fmla="*/ 1273492 w 1280829"/>
                <a:gd name="connsiteY3" fmla="*/ 217078 h 710464"/>
                <a:gd name="connsiteX4" fmla="*/ 1245679 w 1280829"/>
                <a:gd name="connsiteY4" fmla="*/ 253074 h 710464"/>
                <a:gd name="connsiteX5" fmla="*/ 1241696 w 1280829"/>
                <a:gd name="connsiteY5" fmla="*/ 296754 h 710464"/>
                <a:gd name="connsiteX6" fmla="*/ 1246095 w 1280829"/>
                <a:gd name="connsiteY6" fmla="*/ 329048 h 710464"/>
                <a:gd name="connsiteX7" fmla="*/ 1228683 w 1280829"/>
                <a:gd name="connsiteY7" fmla="*/ 376464 h 710464"/>
                <a:gd name="connsiteX8" fmla="*/ 1208069 w 1280829"/>
                <a:gd name="connsiteY8" fmla="*/ 394716 h 710464"/>
                <a:gd name="connsiteX9" fmla="*/ 1194064 w 1280829"/>
                <a:gd name="connsiteY9" fmla="*/ 350512 h 710464"/>
                <a:gd name="connsiteX10" fmla="*/ 1198311 w 1280829"/>
                <a:gd name="connsiteY10" fmla="*/ 298609 h 710464"/>
                <a:gd name="connsiteX11" fmla="*/ 1213427 w 1280829"/>
                <a:gd name="connsiteY11" fmla="*/ 258765 h 710464"/>
                <a:gd name="connsiteX12" fmla="*/ 1220731 w 1280829"/>
                <a:gd name="connsiteY12" fmla="*/ 229261 h 710464"/>
                <a:gd name="connsiteX13" fmla="*/ 1252547 w 1280829"/>
                <a:gd name="connsiteY13" fmla="*/ 498831 h 710464"/>
                <a:gd name="connsiteX14" fmla="*/ 698438 w 1280829"/>
                <a:gd name="connsiteY14" fmla="*/ 618612 h 710464"/>
                <a:gd name="connsiteX15" fmla="*/ 341945 w 1280829"/>
                <a:gd name="connsiteY15" fmla="*/ 668895 h 710464"/>
                <a:gd name="connsiteX16" fmla="*/ 278335 w 1280829"/>
                <a:gd name="connsiteY16" fmla="*/ 665322 h 710464"/>
                <a:gd name="connsiteX17" fmla="*/ 253710 w 1280829"/>
                <a:gd name="connsiteY17" fmla="*/ 683670 h 710464"/>
                <a:gd name="connsiteX18" fmla="*/ 183805 w 1280829"/>
                <a:gd name="connsiteY18" fmla="*/ 685773 h 710464"/>
                <a:gd name="connsiteX19" fmla="*/ 103965 w 1280829"/>
                <a:gd name="connsiteY19" fmla="*/ 695085 h 710464"/>
                <a:gd name="connsiteX20" fmla="*/ 0 w 1280829"/>
                <a:gd name="connsiteY20" fmla="*/ 710464 h 710464"/>
                <a:gd name="connsiteX21" fmla="*/ 99721 w 1280829"/>
                <a:gd name="connsiteY21" fmla="*/ 657017 h 710464"/>
                <a:gd name="connsiteX22" fmla="*/ 99597 w 1280829"/>
                <a:gd name="connsiteY22" fmla="*/ 637254 h 710464"/>
                <a:gd name="connsiteX23" fmla="*/ 114075 w 1280829"/>
                <a:gd name="connsiteY23" fmla="*/ 616812 h 710464"/>
                <a:gd name="connsiteX24" fmla="*/ 214600 w 1280829"/>
                <a:gd name="connsiteY24" fmla="*/ 507261 h 710464"/>
                <a:gd name="connsiteX25" fmla="*/ 252192 w 1280829"/>
                <a:gd name="connsiteY25" fmla="*/ 549908 h 710464"/>
                <a:gd name="connsiteX26" fmla="*/ 288225 w 1280829"/>
                <a:gd name="connsiteY26" fmla="*/ 559090 h 710464"/>
                <a:gd name="connsiteX27" fmla="*/ 312452 w 1280829"/>
                <a:gd name="connsiteY27" fmla="*/ 548229 h 710464"/>
                <a:gd name="connsiteX28" fmla="*/ 333762 w 1280829"/>
                <a:gd name="connsiteY28" fmla="*/ 535740 h 710464"/>
                <a:gd name="connsiteX29" fmla="*/ 357923 w 1280829"/>
                <a:gd name="connsiteY29" fmla="*/ 548537 h 710464"/>
                <a:gd name="connsiteX30" fmla="*/ 395205 w 1280829"/>
                <a:gd name="connsiteY30" fmla="*/ 534938 h 710464"/>
                <a:gd name="connsiteX31" fmla="*/ 413081 w 1280829"/>
                <a:gd name="connsiteY31" fmla="*/ 491538 h 710464"/>
                <a:gd name="connsiteX32" fmla="*/ 437855 w 1280829"/>
                <a:gd name="connsiteY32" fmla="*/ 496682 h 710464"/>
                <a:gd name="connsiteX33" fmla="*/ 465051 w 1280829"/>
                <a:gd name="connsiteY33" fmla="*/ 476382 h 710464"/>
                <a:gd name="connsiteX34" fmla="*/ 482189 w 1280829"/>
                <a:gd name="connsiteY34" fmla="*/ 481084 h 710464"/>
                <a:gd name="connsiteX35" fmla="*/ 509118 w 1280829"/>
                <a:gd name="connsiteY35" fmla="*/ 446064 h 710464"/>
                <a:gd name="connsiteX36" fmla="*/ 512435 w 1280829"/>
                <a:gd name="connsiteY36" fmla="*/ 426223 h 710464"/>
                <a:gd name="connsiteX37" fmla="*/ 503257 w 1280829"/>
                <a:gd name="connsiteY37" fmla="*/ 414073 h 710464"/>
                <a:gd name="connsiteX38" fmla="*/ 512808 w 1280829"/>
                <a:gd name="connsiteY38" fmla="*/ 396293 h 710464"/>
                <a:gd name="connsiteX39" fmla="*/ 563045 w 1280829"/>
                <a:gd name="connsiteY39" fmla="*/ 279353 h 710464"/>
                <a:gd name="connsiteX40" fmla="*/ 568920 w 1280829"/>
                <a:gd name="connsiteY40" fmla="*/ 224727 h 710464"/>
                <a:gd name="connsiteX41" fmla="*/ 580625 w 1280829"/>
                <a:gd name="connsiteY41" fmla="*/ 219740 h 710464"/>
                <a:gd name="connsiteX42" fmla="*/ 601376 w 1280829"/>
                <a:gd name="connsiteY42" fmla="*/ 243008 h 710464"/>
                <a:gd name="connsiteX43" fmla="*/ 638865 w 1280829"/>
                <a:gd name="connsiteY43" fmla="*/ 240140 h 710464"/>
                <a:gd name="connsiteX44" fmla="*/ 657240 w 1280829"/>
                <a:gd name="connsiteY44" fmla="*/ 168001 h 710464"/>
                <a:gd name="connsiteX45" fmla="*/ 683853 w 1280829"/>
                <a:gd name="connsiteY45" fmla="*/ 162659 h 710464"/>
                <a:gd name="connsiteX46" fmla="*/ 693852 w 1280829"/>
                <a:gd name="connsiteY46" fmla="*/ 136550 h 710464"/>
                <a:gd name="connsiteX47" fmla="*/ 718425 w 1280829"/>
                <a:gd name="connsiteY47" fmla="*/ 114196 h 710464"/>
                <a:gd name="connsiteX48" fmla="*/ 744827 w 1280829"/>
                <a:gd name="connsiteY48" fmla="*/ 59949 h 710464"/>
                <a:gd name="connsiteX49" fmla="*/ 745635 w 1280829"/>
                <a:gd name="connsiteY49" fmla="*/ 11681 h 710464"/>
                <a:gd name="connsiteX50" fmla="*/ 839185 w 1280829"/>
                <a:gd name="connsiteY50" fmla="*/ 48093 h 710464"/>
                <a:gd name="connsiteX51" fmla="*/ 847119 w 1280829"/>
                <a:gd name="connsiteY51" fmla="*/ 0 h 710464"/>
                <a:gd name="connsiteX52" fmla="*/ 881909 w 1280829"/>
                <a:gd name="connsiteY52" fmla="*/ 15224 h 710464"/>
                <a:gd name="connsiteX53" fmla="*/ 882560 w 1280829"/>
                <a:gd name="connsiteY53" fmla="*/ 43210 h 710464"/>
                <a:gd name="connsiteX54" fmla="*/ 937655 w 1280829"/>
                <a:gd name="connsiteY54" fmla="*/ 55588 h 710464"/>
                <a:gd name="connsiteX55" fmla="*/ 957971 w 1280829"/>
                <a:gd name="connsiteY55" fmla="*/ 66791 h 710464"/>
                <a:gd name="connsiteX56" fmla="*/ 973782 w 1280829"/>
                <a:gd name="connsiteY56" fmla="*/ 86371 h 710464"/>
                <a:gd name="connsiteX57" fmla="*/ 967547 w 1280829"/>
                <a:gd name="connsiteY57" fmla="*/ 121125 h 710464"/>
                <a:gd name="connsiteX58" fmla="*/ 948998 w 1280829"/>
                <a:gd name="connsiteY58" fmla="*/ 145804 h 710464"/>
                <a:gd name="connsiteX59" fmla="*/ 950044 w 1280829"/>
                <a:gd name="connsiteY59" fmla="*/ 165417 h 710464"/>
                <a:gd name="connsiteX60" fmla="*/ 955654 w 1280829"/>
                <a:gd name="connsiteY60" fmla="*/ 183066 h 710464"/>
                <a:gd name="connsiteX61" fmla="*/ 1003077 w 1280829"/>
                <a:gd name="connsiteY61" fmla="*/ 195148 h 710464"/>
                <a:gd name="connsiteX62" fmla="*/ 1045475 w 1280829"/>
                <a:gd name="connsiteY62" fmla="*/ 195527 h 710464"/>
                <a:gd name="connsiteX63" fmla="*/ 1074706 w 1280829"/>
                <a:gd name="connsiteY63" fmla="*/ 204659 h 710464"/>
                <a:gd name="connsiteX64" fmla="*/ 1093218 w 1280829"/>
                <a:gd name="connsiteY64" fmla="*/ 207605 h 710464"/>
                <a:gd name="connsiteX65" fmla="*/ 1100027 w 1280829"/>
                <a:gd name="connsiteY65" fmla="*/ 237022 h 710464"/>
                <a:gd name="connsiteX66" fmla="*/ 1130415 w 1280829"/>
                <a:gd name="connsiteY66" fmla="*/ 240856 h 710464"/>
                <a:gd name="connsiteX67" fmla="*/ 1138683 w 1280829"/>
                <a:gd name="connsiteY67" fmla="*/ 252286 h 710464"/>
                <a:gd name="connsiteX68" fmla="*/ 1134498 w 1280829"/>
                <a:gd name="connsiteY68" fmla="*/ 296959 h 710464"/>
                <a:gd name="connsiteX69" fmla="*/ 1147592 w 1280829"/>
                <a:gd name="connsiteY69" fmla="*/ 307461 h 710464"/>
                <a:gd name="connsiteX70" fmla="*/ 1143030 w 1280829"/>
                <a:gd name="connsiteY70" fmla="*/ 325848 h 710464"/>
                <a:gd name="connsiteX71" fmla="*/ 1154740 w 1280829"/>
                <a:gd name="connsiteY71" fmla="*/ 333371 h 710464"/>
                <a:gd name="connsiteX72" fmla="*/ 1152627 w 1280829"/>
                <a:gd name="connsiteY72" fmla="*/ 346559 h 710464"/>
                <a:gd name="connsiteX73" fmla="*/ 1126967 w 1280829"/>
                <a:gd name="connsiteY73" fmla="*/ 345655 h 710464"/>
                <a:gd name="connsiteX74" fmla="*/ 1127814 w 1280829"/>
                <a:gd name="connsiteY74" fmla="*/ 361043 h 710464"/>
                <a:gd name="connsiteX75" fmla="*/ 1149541 w 1280829"/>
                <a:gd name="connsiteY75" fmla="*/ 375739 h 710464"/>
                <a:gd name="connsiteX76" fmla="*/ 1150698 w 1280829"/>
                <a:gd name="connsiteY76" fmla="*/ 389187 h 710464"/>
                <a:gd name="connsiteX77" fmla="*/ 1167588 w 1280829"/>
                <a:gd name="connsiteY77" fmla="*/ 406193 h 710464"/>
                <a:gd name="connsiteX78" fmla="*/ 1172272 w 1280829"/>
                <a:gd name="connsiteY78" fmla="*/ 430235 h 710464"/>
                <a:gd name="connsiteX79" fmla="*/ 1147954 w 1280829"/>
                <a:gd name="connsiteY79" fmla="*/ 443392 h 710464"/>
                <a:gd name="connsiteX80" fmla="*/ 1162929 w 1280829"/>
                <a:gd name="connsiteY80" fmla="*/ 457625 h 710464"/>
                <a:gd name="connsiteX81" fmla="*/ 1218184 w 1280829"/>
                <a:gd name="connsiteY81" fmla="*/ 441567 h 710464"/>
                <a:gd name="connsiteX82" fmla="*/ 1252547 w 1280829"/>
                <a:gd name="connsiteY82" fmla="*/ 498831 h 71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80829" h="710464">
                  <a:moveTo>
                    <a:pt x="1220731" y="229261"/>
                  </a:moveTo>
                  <a:lnTo>
                    <a:pt x="1219361" y="210715"/>
                  </a:lnTo>
                  <a:lnTo>
                    <a:pt x="1280829" y="186428"/>
                  </a:lnTo>
                  <a:lnTo>
                    <a:pt x="1273492" y="217078"/>
                  </a:lnTo>
                  <a:lnTo>
                    <a:pt x="1245679" y="253074"/>
                  </a:lnTo>
                  <a:lnTo>
                    <a:pt x="1241696" y="296754"/>
                  </a:lnTo>
                  <a:lnTo>
                    <a:pt x="1246095" y="329048"/>
                  </a:lnTo>
                  <a:lnTo>
                    <a:pt x="1228683" y="376464"/>
                  </a:lnTo>
                  <a:lnTo>
                    <a:pt x="1208069" y="394716"/>
                  </a:lnTo>
                  <a:lnTo>
                    <a:pt x="1194064" y="350512"/>
                  </a:lnTo>
                  <a:lnTo>
                    <a:pt x="1198311" y="298609"/>
                  </a:lnTo>
                  <a:lnTo>
                    <a:pt x="1213427" y="258765"/>
                  </a:lnTo>
                  <a:lnTo>
                    <a:pt x="1220731" y="229261"/>
                  </a:lnTo>
                  <a:close/>
                  <a:moveTo>
                    <a:pt x="1252547" y="498831"/>
                  </a:moveTo>
                  <a:lnTo>
                    <a:pt x="698438" y="618612"/>
                  </a:lnTo>
                  <a:lnTo>
                    <a:pt x="341945" y="668895"/>
                  </a:lnTo>
                  <a:lnTo>
                    <a:pt x="278335" y="665322"/>
                  </a:lnTo>
                  <a:lnTo>
                    <a:pt x="253710" y="683670"/>
                  </a:lnTo>
                  <a:lnTo>
                    <a:pt x="183805" y="685773"/>
                  </a:lnTo>
                  <a:lnTo>
                    <a:pt x="103965" y="695085"/>
                  </a:lnTo>
                  <a:lnTo>
                    <a:pt x="0" y="710464"/>
                  </a:lnTo>
                  <a:lnTo>
                    <a:pt x="99721" y="657017"/>
                  </a:lnTo>
                  <a:lnTo>
                    <a:pt x="99597" y="637254"/>
                  </a:lnTo>
                  <a:lnTo>
                    <a:pt x="114075" y="616812"/>
                  </a:lnTo>
                  <a:lnTo>
                    <a:pt x="214600" y="507261"/>
                  </a:lnTo>
                  <a:lnTo>
                    <a:pt x="252192" y="549908"/>
                  </a:lnTo>
                  <a:lnTo>
                    <a:pt x="288225" y="559090"/>
                  </a:lnTo>
                  <a:lnTo>
                    <a:pt x="312452" y="548229"/>
                  </a:lnTo>
                  <a:lnTo>
                    <a:pt x="333762" y="535740"/>
                  </a:lnTo>
                  <a:lnTo>
                    <a:pt x="357923" y="548537"/>
                  </a:lnTo>
                  <a:lnTo>
                    <a:pt x="395205" y="534938"/>
                  </a:lnTo>
                  <a:lnTo>
                    <a:pt x="413081" y="491538"/>
                  </a:lnTo>
                  <a:lnTo>
                    <a:pt x="437855" y="496682"/>
                  </a:lnTo>
                  <a:lnTo>
                    <a:pt x="465051" y="476382"/>
                  </a:lnTo>
                  <a:lnTo>
                    <a:pt x="482189" y="481084"/>
                  </a:lnTo>
                  <a:lnTo>
                    <a:pt x="509118" y="446064"/>
                  </a:lnTo>
                  <a:lnTo>
                    <a:pt x="512435" y="426223"/>
                  </a:lnTo>
                  <a:lnTo>
                    <a:pt x="503257" y="414073"/>
                  </a:lnTo>
                  <a:lnTo>
                    <a:pt x="512808" y="396293"/>
                  </a:lnTo>
                  <a:lnTo>
                    <a:pt x="563045" y="279353"/>
                  </a:lnTo>
                  <a:lnTo>
                    <a:pt x="568920" y="224727"/>
                  </a:lnTo>
                  <a:lnTo>
                    <a:pt x="580625" y="219740"/>
                  </a:lnTo>
                  <a:lnTo>
                    <a:pt x="601376" y="243008"/>
                  </a:lnTo>
                  <a:lnTo>
                    <a:pt x="638865" y="240140"/>
                  </a:lnTo>
                  <a:lnTo>
                    <a:pt x="657240" y="168001"/>
                  </a:lnTo>
                  <a:lnTo>
                    <a:pt x="683853" y="162659"/>
                  </a:lnTo>
                  <a:lnTo>
                    <a:pt x="693852" y="136550"/>
                  </a:lnTo>
                  <a:lnTo>
                    <a:pt x="718425" y="114196"/>
                  </a:lnTo>
                  <a:lnTo>
                    <a:pt x="744827" y="59949"/>
                  </a:lnTo>
                  <a:lnTo>
                    <a:pt x="745635" y="11681"/>
                  </a:lnTo>
                  <a:lnTo>
                    <a:pt x="839185" y="48093"/>
                  </a:lnTo>
                  <a:cubicBezTo>
                    <a:pt x="845671" y="51336"/>
                    <a:pt x="847119" y="0"/>
                    <a:pt x="847119" y="0"/>
                  </a:cubicBezTo>
                  <a:lnTo>
                    <a:pt x="881909" y="15224"/>
                  </a:lnTo>
                  <a:lnTo>
                    <a:pt x="882560" y="43210"/>
                  </a:lnTo>
                  <a:lnTo>
                    <a:pt x="937655" y="55588"/>
                  </a:lnTo>
                  <a:lnTo>
                    <a:pt x="957971" y="66791"/>
                  </a:lnTo>
                  <a:lnTo>
                    <a:pt x="973782" y="86371"/>
                  </a:lnTo>
                  <a:lnTo>
                    <a:pt x="967547" y="121125"/>
                  </a:lnTo>
                  <a:lnTo>
                    <a:pt x="948998" y="145804"/>
                  </a:lnTo>
                  <a:lnTo>
                    <a:pt x="950044" y="165417"/>
                  </a:lnTo>
                  <a:lnTo>
                    <a:pt x="955654" y="183066"/>
                  </a:lnTo>
                  <a:lnTo>
                    <a:pt x="1003077" y="195148"/>
                  </a:lnTo>
                  <a:lnTo>
                    <a:pt x="1045475" y="195527"/>
                  </a:lnTo>
                  <a:lnTo>
                    <a:pt x="1074706" y="204659"/>
                  </a:lnTo>
                  <a:lnTo>
                    <a:pt x="1093218" y="207605"/>
                  </a:lnTo>
                  <a:lnTo>
                    <a:pt x="1100027" y="237022"/>
                  </a:lnTo>
                  <a:lnTo>
                    <a:pt x="1130415" y="240856"/>
                  </a:lnTo>
                  <a:lnTo>
                    <a:pt x="1138683" y="252286"/>
                  </a:lnTo>
                  <a:lnTo>
                    <a:pt x="1134498" y="296959"/>
                  </a:lnTo>
                  <a:lnTo>
                    <a:pt x="1147592" y="307461"/>
                  </a:lnTo>
                  <a:lnTo>
                    <a:pt x="1143030" y="325848"/>
                  </a:lnTo>
                  <a:lnTo>
                    <a:pt x="1154740" y="333371"/>
                  </a:lnTo>
                  <a:lnTo>
                    <a:pt x="1152627" y="346559"/>
                  </a:lnTo>
                  <a:lnTo>
                    <a:pt x="1126967" y="345655"/>
                  </a:lnTo>
                  <a:lnTo>
                    <a:pt x="1127814" y="361043"/>
                  </a:lnTo>
                  <a:lnTo>
                    <a:pt x="1149541" y="375739"/>
                  </a:lnTo>
                  <a:lnTo>
                    <a:pt x="1150698" y="389187"/>
                  </a:lnTo>
                  <a:lnTo>
                    <a:pt x="1167588" y="406193"/>
                  </a:lnTo>
                  <a:lnTo>
                    <a:pt x="1172272" y="430235"/>
                  </a:lnTo>
                  <a:lnTo>
                    <a:pt x="1147954" y="443392"/>
                  </a:lnTo>
                  <a:lnTo>
                    <a:pt x="1162929" y="457625"/>
                  </a:lnTo>
                  <a:lnTo>
                    <a:pt x="1218184" y="441567"/>
                  </a:lnTo>
                  <a:lnTo>
                    <a:pt x="1252547" y="498831"/>
                  </a:lnTo>
                  <a:close/>
                </a:path>
              </a:pathLst>
            </a:custGeom>
            <a:grpFill/>
            <a:ln w="7144" cap="flat">
              <a:solidFill>
                <a:schemeClr val="bg1"/>
              </a:solidFill>
              <a:prstDash val="solid"/>
              <a:miter/>
            </a:ln>
          </p:spPr>
          <p:txBody>
            <a:bodyPr rtlCol="0" anchor="ctr"/>
            <a:lstStyle/>
            <a:p>
              <a:endParaRPr lang="en-US" sz="1092"/>
            </a:p>
          </p:txBody>
        </p:sp>
        <p:sp>
          <p:nvSpPr>
            <p:cNvPr id="136" name="Freeform: Shape 73">
              <a:extLst>
                <a:ext uri="{FF2B5EF4-FFF2-40B4-BE49-F238E27FC236}">
                  <a16:creationId xmlns:a16="http://schemas.microsoft.com/office/drawing/2014/main" id="{857B82E3-5F23-8164-C5D3-224C99355AD5}"/>
                </a:ext>
              </a:extLst>
            </p:cNvPr>
            <p:cNvSpPr/>
            <p:nvPr/>
          </p:nvSpPr>
          <p:spPr>
            <a:xfrm>
              <a:off x="7996966" y="2549756"/>
              <a:ext cx="755881" cy="752344"/>
            </a:xfrm>
            <a:custGeom>
              <a:avLst/>
              <a:gdLst>
                <a:gd name="connsiteX0" fmla="*/ 456650 w 755881"/>
                <a:gd name="connsiteY0" fmla="*/ 164557 h 752344"/>
                <a:gd name="connsiteX1" fmla="*/ 467242 w 755881"/>
                <a:gd name="connsiteY1" fmla="*/ 211654 h 752344"/>
                <a:gd name="connsiteX2" fmla="*/ 477562 w 755881"/>
                <a:gd name="connsiteY2" fmla="*/ 269102 h 752344"/>
                <a:gd name="connsiteX3" fmla="*/ 497853 w 755881"/>
                <a:gd name="connsiteY3" fmla="*/ 244524 h 752344"/>
                <a:gd name="connsiteX4" fmla="*/ 519410 w 755881"/>
                <a:gd name="connsiteY4" fmla="*/ 215268 h 752344"/>
                <a:gd name="connsiteX5" fmla="*/ 543588 w 755881"/>
                <a:gd name="connsiteY5" fmla="*/ 209405 h 752344"/>
                <a:gd name="connsiteX6" fmla="*/ 557447 w 755881"/>
                <a:gd name="connsiteY6" fmla="*/ 195546 h 752344"/>
                <a:gd name="connsiteX7" fmla="*/ 574385 w 755881"/>
                <a:gd name="connsiteY7" fmla="*/ 170909 h 752344"/>
                <a:gd name="connsiteX8" fmla="*/ 588148 w 755881"/>
                <a:gd name="connsiteY8" fmla="*/ 177068 h 752344"/>
                <a:gd name="connsiteX9" fmla="*/ 615865 w 755881"/>
                <a:gd name="connsiteY9" fmla="*/ 173989 h 752344"/>
                <a:gd name="connsiteX10" fmla="*/ 640502 w 755881"/>
                <a:gd name="connsiteY10" fmla="*/ 153971 h 752344"/>
                <a:gd name="connsiteX11" fmla="*/ 659618 w 755881"/>
                <a:gd name="connsiteY11" fmla="*/ 140129 h 752344"/>
                <a:gd name="connsiteX12" fmla="*/ 677194 w 755881"/>
                <a:gd name="connsiteY12" fmla="*/ 135509 h 752344"/>
                <a:gd name="connsiteX13" fmla="*/ 689613 w 755881"/>
                <a:gd name="connsiteY13" fmla="*/ 145191 h 752344"/>
                <a:gd name="connsiteX14" fmla="*/ 724315 w 755881"/>
                <a:gd name="connsiteY14" fmla="*/ 162542 h 752344"/>
                <a:gd name="connsiteX15" fmla="*/ 742793 w 755881"/>
                <a:gd name="connsiteY15" fmla="*/ 179480 h 752344"/>
                <a:gd name="connsiteX16" fmla="*/ 755882 w 755881"/>
                <a:gd name="connsiteY16" fmla="*/ 191799 h 752344"/>
                <a:gd name="connsiteX17" fmla="*/ 748626 w 755881"/>
                <a:gd name="connsiteY17" fmla="*/ 244709 h 752344"/>
                <a:gd name="connsiteX18" fmla="*/ 693049 w 755881"/>
                <a:gd name="connsiteY18" fmla="*/ 220504 h 752344"/>
                <a:gd name="connsiteX19" fmla="*/ 652613 w 755881"/>
                <a:gd name="connsiteY19" fmla="*/ 205055 h 752344"/>
                <a:gd name="connsiteX20" fmla="*/ 651649 w 755881"/>
                <a:gd name="connsiteY20" fmla="*/ 254379 h 752344"/>
                <a:gd name="connsiteX21" fmla="*/ 625478 w 755881"/>
                <a:gd name="connsiteY21" fmla="*/ 307117 h 752344"/>
                <a:gd name="connsiteX22" fmla="*/ 601380 w 755881"/>
                <a:gd name="connsiteY22" fmla="*/ 330231 h 752344"/>
                <a:gd name="connsiteX23" fmla="*/ 590025 w 755881"/>
                <a:gd name="connsiteY23" fmla="*/ 356419 h 752344"/>
                <a:gd name="connsiteX24" fmla="*/ 564845 w 755881"/>
                <a:gd name="connsiteY24" fmla="*/ 361182 h 752344"/>
                <a:gd name="connsiteX25" fmla="*/ 556293 w 755881"/>
                <a:gd name="connsiteY25" fmla="*/ 395490 h 752344"/>
                <a:gd name="connsiteX26" fmla="*/ 546356 w 755881"/>
                <a:gd name="connsiteY26" fmla="*/ 433110 h 752344"/>
                <a:gd name="connsiteX27" fmla="*/ 508559 w 755881"/>
                <a:gd name="connsiteY27" fmla="*/ 436356 h 752344"/>
                <a:gd name="connsiteX28" fmla="*/ 486425 w 755881"/>
                <a:gd name="connsiteY28" fmla="*/ 413126 h 752344"/>
                <a:gd name="connsiteX29" fmla="*/ 476223 w 755881"/>
                <a:gd name="connsiteY29" fmla="*/ 418454 h 752344"/>
                <a:gd name="connsiteX30" fmla="*/ 470196 w 755881"/>
                <a:gd name="connsiteY30" fmla="*/ 470553 h 752344"/>
                <a:gd name="connsiteX31" fmla="*/ 457335 w 755881"/>
                <a:gd name="connsiteY31" fmla="*/ 504219 h 752344"/>
                <a:gd name="connsiteX32" fmla="*/ 410106 w 755881"/>
                <a:gd name="connsiteY32" fmla="*/ 608565 h 752344"/>
                <a:gd name="connsiteX33" fmla="*/ 418647 w 755881"/>
                <a:gd name="connsiteY33" fmla="*/ 619621 h 752344"/>
                <a:gd name="connsiteX34" fmla="*/ 416686 w 755881"/>
                <a:gd name="connsiteY34" fmla="*/ 637800 h 752344"/>
                <a:gd name="connsiteX35" fmla="*/ 389933 w 755881"/>
                <a:gd name="connsiteY35" fmla="*/ 674799 h 752344"/>
                <a:gd name="connsiteX36" fmla="*/ 372707 w 755881"/>
                <a:gd name="connsiteY36" fmla="*/ 669615 h 752344"/>
                <a:gd name="connsiteX37" fmla="*/ 344437 w 755881"/>
                <a:gd name="connsiteY37" fmla="*/ 690186 h 752344"/>
                <a:gd name="connsiteX38" fmla="*/ 320221 w 755881"/>
                <a:gd name="connsiteY38" fmla="*/ 684736 h 752344"/>
                <a:gd name="connsiteX39" fmla="*/ 301178 w 755881"/>
                <a:gd name="connsiteY39" fmla="*/ 728128 h 752344"/>
                <a:gd name="connsiteX40" fmla="*/ 263812 w 755881"/>
                <a:gd name="connsiteY40" fmla="*/ 741156 h 752344"/>
                <a:gd name="connsiteX41" fmla="*/ 240294 w 755881"/>
                <a:gd name="connsiteY41" fmla="*/ 729258 h 752344"/>
                <a:gd name="connsiteX42" fmla="*/ 218038 w 755881"/>
                <a:gd name="connsiteY42" fmla="*/ 742396 h 752344"/>
                <a:gd name="connsiteX43" fmla="*/ 195085 w 755881"/>
                <a:gd name="connsiteY43" fmla="*/ 752344 h 752344"/>
                <a:gd name="connsiteX44" fmla="*/ 159417 w 755881"/>
                <a:gd name="connsiteY44" fmla="*/ 743875 h 752344"/>
                <a:gd name="connsiteX45" fmla="*/ 148736 w 755881"/>
                <a:gd name="connsiteY45" fmla="*/ 732747 h 752344"/>
                <a:gd name="connsiteX46" fmla="*/ 127855 w 755881"/>
                <a:gd name="connsiteY46" fmla="*/ 703950 h 752344"/>
                <a:gd name="connsiteX47" fmla="*/ 97921 w 755881"/>
                <a:gd name="connsiteY47" fmla="*/ 685013 h 752344"/>
                <a:gd name="connsiteX48" fmla="*/ 81619 w 755881"/>
                <a:gd name="connsiteY48" fmla="*/ 650502 h 752344"/>
                <a:gd name="connsiteX49" fmla="*/ 40806 w 755881"/>
                <a:gd name="connsiteY49" fmla="*/ 617467 h 752344"/>
                <a:gd name="connsiteX50" fmla="*/ 34646 w 755881"/>
                <a:gd name="connsiteY50" fmla="*/ 595910 h 752344"/>
                <a:gd name="connsiteX51" fmla="*/ 10009 w 755881"/>
                <a:gd name="connsiteY51" fmla="*/ 582051 h 752344"/>
                <a:gd name="connsiteX52" fmla="*/ 2310 w 755881"/>
                <a:gd name="connsiteY52" fmla="*/ 566653 h 752344"/>
                <a:gd name="connsiteX53" fmla="*/ 0 w 755881"/>
                <a:gd name="connsiteY53" fmla="*/ 516609 h 752344"/>
                <a:gd name="connsiteX54" fmla="*/ 20788 w 755881"/>
                <a:gd name="connsiteY54" fmla="*/ 515839 h 752344"/>
                <a:gd name="connsiteX55" fmla="*/ 39266 w 755881"/>
                <a:gd name="connsiteY55" fmla="*/ 508140 h 752344"/>
                <a:gd name="connsiteX56" fmla="*/ 40806 w 755881"/>
                <a:gd name="connsiteY56" fmla="*/ 481963 h 752344"/>
                <a:gd name="connsiteX57" fmla="*/ 56204 w 755881"/>
                <a:gd name="connsiteY57" fmla="*/ 468105 h 752344"/>
                <a:gd name="connsiteX58" fmla="*/ 57744 w 755881"/>
                <a:gd name="connsiteY58" fmla="*/ 420370 h 752344"/>
                <a:gd name="connsiteX59" fmla="*/ 66982 w 755881"/>
                <a:gd name="connsiteY59" fmla="*/ 383415 h 752344"/>
                <a:gd name="connsiteX60" fmla="*/ 79301 w 755881"/>
                <a:gd name="connsiteY60" fmla="*/ 377256 h 752344"/>
                <a:gd name="connsiteX61" fmla="*/ 91619 w 755881"/>
                <a:gd name="connsiteY61" fmla="*/ 388034 h 752344"/>
                <a:gd name="connsiteX62" fmla="*/ 96239 w 755881"/>
                <a:gd name="connsiteY62" fmla="*/ 404972 h 752344"/>
                <a:gd name="connsiteX63" fmla="*/ 113177 w 755881"/>
                <a:gd name="connsiteY63" fmla="*/ 395733 h 752344"/>
                <a:gd name="connsiteX64" fmla="*/ 117796 w 755881"/>
                <a:gd name="connsiteY64" fmla="*/ 380335 h 752344"/>
                <a:gd name="connsiteX65" fmla="*/ 107018 w 755881"/>
                <a:gd name="connsiteY65" fmla="*/ 363397 h 752344"/>
                <a:gd name="connsiteX66" fmla="*/ 107018 w 755881"/>
                <a:gd name="connsiteY66" fmla="*/ 340300 h 752344"/>
                <a:gd name="connsiteX67" fmla="*/ 116256 w 755881"/>
                <a:gd name="connsiteY67" fmla="*/ 327981 h 752344"/>
                <a:gd name="connsiteX68" fmla="*/ 137814 w 755881"/>
                <a:gd name="connsiteY68" fmla="*/ 295645 h 752344"/>
                <a:gd name="connsiteX69" fmla="*/ 150133 w 755881"/>
                <a:gd name="connsiteY69" fmla="*/ 281787 h 752344"/>
                <a:gd name="connsiteX70" fmla="*/ 170150 w 755881"/>
                <a:gd name="connsiteY70" fmla="*/ 286406 h 752344"/>
                <a:gd name="connsiteX71" fmla="*/ 191707 w 755881"/>
                <a:gd name="connsiteY71" fmla="*/ 271008 h 752344"/>
                <a:gd name="connsiteX72" fmla="*/ 220964 w 755881"/>
                <a:gd name="connsiteY72" fmla="*/ 238672 h 752344"/>
                <a:gd name="connsiteX73" fmla="*/ 242522 w 755881"/>
                <a:gd name="connsiteY73" fmla="*/ 201716 h 752344"/>
                <a:gd name="connsiteX74" fmla="*/ 245601 w 755881"/>
                <a:gd name="connsiteY74" fmla="*/ 147823 h 752344"/>
                <a:gd name="connsiteX75" fmla="*/ 250221 w 755881"/>
                <a:gd name="connsiteY75" fmla="*/ 100088 h 752344"/>
                <a:gd name="connsiteX76" fmla="*/ 250221 w 755881"/>
                <a:gd name="connsiteY76" fmla="*/ 55433 h 752344"/>
                <a:gd name="connsiteX77" fmla="*/ 239442 w 755881"/>
                <a:gd name="connsiteY77" fmla="*/ 26177 h 752344"/>
                <a:gd name="connsiteX78" fmla="*/ 248681 w 755881"/>
                <a:gd name="connsiteY78" fmla="*/ 12318 h 752344"/>
                <a:gd name="connsiteX79" fmla="*/ 260906 w 755881"/>
                <a:gd name="connsiteY79" fmla="*/ 0 h 752344"/>
                <a:gd name="connsiteX80" fmla="*/ 294160 w 755881"/>
                <a:gd name="connsiteY80" fmla="*/ 188853 h 752344"/>
                <a:gd name="connsiteX81" fmla="*/ 338271 w 755881"/>
                <a:gd name="connsiteY81" fmla="*/ 181699 h 752344"/>
                <a:gd name="connsiteX82" fmla="*/ 456650 w 755881"/>
                <a:gd name="connsiteY82" fmla="*/ 164557 h 75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55881" h="752344">
                  <a:moveTo>
                    <a:pt x="456650" y="164557"/>
                  </a:moveTo>
                  <a:lnTo>
                    <a:pt x="467242" y="211654"/>
                  </a:lnTo>
                  <a:lnTo>
                    <a:pt x="477562" y="269102"/>
                  </a:lnTo>
                  <a:lnTo>
                    <a:pt x="497853" y="244524"/>
                  </a:lnTo>
                  <a:lnTo>
                    <a:pt x="519410" y="215268"/>
                  </a:lnTo>
                  <a:lnTo>
                    <a:pt x="543588" y="209405"/>
                  </a:lnTo>
                  <a:lnTo>
                    <a:pt x="557447" y="195546"/>
                  </a:lnTo>
                  <a:lnTo>
                    <a:pt x="574385" y="170909"/>
                  </a:lnTo>
                  <a:lnTo>
                    <a:pt x="588148" y="177068"/>
                  </a:lnTo>
                  <a:lnTo>
                    <a:pt x="615865" y="173989"/>
                  </a:lnTo>
                  <a:lnTo>
                    <a:pt x="640502" y="153971"/>
                  </a:lnTo>
                  <a:lnTo>
                    <a:pt x="659618" y="140129"/>
                  </a:lnTo>
                  <a:lnTo>
                    <a:pt x="677194" y="135509"/>
                  </a:lnTo>
                  <a:lnTo>
                    <a:pt x="689613" y="145191"/>
                  </a:lnTo>
                  <a:lnTo>
                    <a:pt x="724315" y="162542"/>
                  </a:lnTo>
                  <a:lnTo>
                    <a:pt x="742793" y="179480"/>
                  </a:lnTo>
                  <a:lnTo>
                    <a:pt x="755882" y="191799"/>
                  </a:lnTo>
                  <a:lnTo>
                    <a:pt x="748626" y="244709"/>
                  </a:lnTo>
                  <a:lnTo>
                    <a:pt x="693049" y="220504"/>
                  </a:lnTo>
                  <a:lnTo>
                    <a:pt x="652613" y="205055"/>
                  </a:lnTo>
                  <a:lnTo>
                    <a:pt x="651649" y="254379"/>
                  </a:lnTo>
                  <a:lnTo>
                    <a:pt x="625478" y="307117"/>
                  </a:lnTo>
                  <a:lnTo>
                    <a:pt x="601380" y="330231"/>
                  </a:lnTo>
                  <a:lnTo>
                    <a:pt x="590025" y="356419"/>
                  </a:lnTo>
                  <a:lnTo>
                    <a:pt x="564845" y="361182"/>
                  </a:lnTo>
                  <a:lnTo>
                    <a:pt x="556293" y="395490"/>
                  </a:lnTo>
                  <a:lnTo>
                    <a:pt x="546356" y="433110"/>
                  </a:lnTo>
                  <a:lnTo>
                    <a:pt x="508559" y="436356"/>
                  </a:lnTo>
                  <a:lnTo>
                    <a:pt x="486425" y="413126"/>
                  </a:lnTo>
                  <a:lnTo>
                    <a:pt x="476223" y="418454"/>
                  </a:lnTo>
                  <a:lnTo>
                    <a:pt x="470196" y="470553"/>
                  </a:lnTo>
                  <a:lnTo>
                    <a:pt x="457335" y="504219"/>
                  </a:lnTo>
                  <a:lnTo>
                    <a:pt x="410106" y="608565"/>
                  </a:lnTo>
                  <a:lnTo>
                    <a:pt x="418647" y="619621"/>
                  </a:lnTo>
                  <a:lnTo>
                    <a:pt x="416686" y="637800"/>
                  </a:lnTo>
                  <a:lnTo>
                    <a:pt x="389933" y="674799"/>
                  </a:lnTo>
                  <a:lnTo>
                    <a:pt x="372707" y="669615"/>
                  </a:lnTo>
                  <a:lnTo>
                    <a:pt x="344437" y="690186"/>
                  </a:lnTo>
                  <a:lnTo>
                    <a:pt x="320221" y="684736"/>
                  </a:lnTo>
                  <a:lnTo>
                    <a:pt x="301178" y="728128"/>
                  </a:lnTo>
                  <a:cubicBezTo>
                    <a:pt x="301178" y="728128"/>
                    <a:pt x="270133" y="741751"/>
                    <a:pt x="263812" y="741156"/>
                  </a:cubicBezTo>
                  <a:cubicBezTo>
                    <a:pt x="262283" y="741011"/>
                    <a:pt x="240294" y="729258"/>
                    <a:pt x="240294" y="729258"/>
                  </a:cubicBezTo>
                  <a:lnTo>
                    <a:pt x="218038" y="742396"/>
                  </a:lnTo>
                  <a:lnTo>
                    <a:pt x="195085" y="752344"/>
                  </a:lnTo>
                  <a:lnTo>
                    <a:pt x="159417" y="743875"/>
                  </a:lnTo>
                  <a:lnTo>
                    <a:pt x="148736" y="732747"/>
                  </a:lnTo>
                  <a:lnTo>
                    <a:pt x="127855" y="703950"/>
                  </a:lnTo>
                  <a:lnTo>
                    <a:pt x="97921" y="685013"/>
                  </a:lnTo>
                  <a:lnTo>
                    <a:pt x="81619" y="650502"/>
                  </a:lnTo>
                  <a:lnTo>
                    <a:pt x="40806" y="617467"/>
                  </a:lnTo>
                  <a:lnTo>
                    <a:pt x="34646" y="595910"/>
                  </a:lnTo>
                  <a:lnTo>
                    <a:pt x="10009" y="582051"/>
                  </a:lnTo>
                  <a:lnTo>
                    <a:pt x="2310" y="566653"/>
                  </a:lnTo>
                  <a:lnTo>
                    <a:pt x="0" y="516609"/>
                  </a:lnTo>
                  <a:lnTo>
                    <a:pt x="20788" y="515839"/>
                  </a:lnTo>
                  <a:lnTo>
                    <a:pt x="39266" y="508140"/>
                  </a:lnTo>
                  <a:lnTo>
                    <a:pt x="40806" y="481963"/>
                  </a:lnTo>
                  <a:lnTo>
                    <a:pt x="56204" y="468105"/>
                  </a:lnTo>
                  <a:lnTo>
                    <a:pt x="57744" y="420370"/>
                  </a:lnTo>
                  <a:lnTo>
                    <a:pt x="66982" y="383415"/>
                  </a:lnTo>
                  <a:lnTo>
                    <a:pt x="79301" y="377256"/>
                  </a:lnTo>
                  <a:lnTo>
                    <a:pt x="91619" y="388034"/>
                  </a:lnTo>
                  <a:lnTo>
                    <a:pt x="96239" y="404972"/>
                  </a:lnTo>
                  <a:lnTo>
                    <a:pt x="113177" y="395733"/>
                  </a:lnTo>
                  <a:lnTo>
                    <a:pt x="117796" y="380335"/>
                  </a:lnTo>
                  <a:lnTo>
                    <a:pt x="107018" y="363397"/>
                  </a:lnTo>
                  <a:lnTo>
                    <a:pt x="107018" y="340300"/>
                  </a:lnTo>
                  <a:lnTo>
                    <a:pt x="116256" y="327981"/>
                  </a:lnTo>
                  <a:lnTo>
                    <a:pt x="137814" y="295645"/>
                  </a:lnTo>
                  <a:lnTo>
                    <a:pt x="150133" y="281787"/>
                  </a:lnTo>
                  <a:lnTo>
                    <a:pt x="170150" y="286406"/>
                  </a:lnTo>
                  <a:lnTo>
                    <a:pt x="191707" y="271008"/>
                  </a:lnTo>
                  <a:lnTo>
                    <a:pt x="220964" y="238672"/>
                  </a:lnTo>
                  <a:lnTo>
                    <a:pt x="242522" y="201716"/>
                  </a:lnTo>
                  <a:lnTo>
                    <a:pt x="245601" y="147823"/>
                  </a:lnTo>
                  <a:lnTo>
                    <a:pt x="250221" y="100088"/>
                  </a:lnTo>
                  <a:lnTo>
                    <a:pt x="250221" y="55433"/>
                  </a:lnTo>
                  <a:lnTo>
                    <a:pt x="239442" y="26177"/>
                  </a:lnTo>
                  <a:lnTo>
                    <a:pt x="248681" y="12318"/>
                  </a:lnTo>
                  <a:lnTo>
                    <a:pt x="260906" y="0"/>
                  </a:lnTo>
                  <a:lnTo>
                    <a:pt x="294160" y="188853"/>
                  </a:lnTo>
                  <a:lnTo>
                    <a:pt x="338271" y="181699"/>
                  </a:lnTo>
                  <a:lnTo>
                    <a:pt x="456650" y="164557"/>
                  </a:lnTo>
                  <a:close/>
                </a:path>
              </a:pathLst>
            </a:custGeom>
            <a:grpFill/>
            <a:ln w="7144" cap="flat">
              <a:solidFill>
                <a:schemeClr val="bg1"/>
              </a:solidFill>
              <a:prstDash val="solid"/>
              <a:miter/>
            </a:ln>
          </p:spPr>
          <p:txBody>
            <a:bodyPr rtlCol="0" anchor="ctr"/>
            <a:lstStyle/>
            <a:p>
              <a:endParaRPr lang="en-US" sz="1092"/>
            </a:p>
          </p:txBody>
        </p:sp>
        <p:sp>
          <p:nvSpPr>
            <p:cNvPr id="137" name="Freeform: Shape 74">
              <a:extLst>
                <a:ext uri="{FF2B5EF4-FFF2-40B4-BE49-F238E27FC236}">
                  <a16:creationId xmlns:a16="http://schemas.microsoft.com/office/drawing/2014/main" id="{67309E98-9A39-1008-B986-59AD1E776711}"/>
                </a:ext>
              </a:extLst>
            </p:cNvPr>
            <p:cNvSpPr/>
            <p:nvPr/>
          </p:nvSpPr>
          <p:spPr>
            <a:xfrm>
              <a:off x="7531300" y="2279602"/>
              <a:ext cx="725512" cy="783990"/>
            </a:xfrm>
            <a:custGeom>
              <a:avLst/>
              <a:gdLst>
                <a:gd name="connsiteX0" fmla="*/ 675995 w 725512"/>
                <a:gd name="connsiteY0" fmla="*/ 0 h 783990"/>
                <a:gd name="connsiteX1" fmla="*/ 617954 w 725512"/>
                <a:gd name="connsiteY1" fmla="*/ 38608 h 783990"/>
                <a:gd name="connsiteX2" fmla="*/ 580998 w 725512"/>
                <a:gd name="connsiteY2" fmla="*/ 60166 h 783990"/>
                <a:gd name="connsiteX3" fmla="*/ 548662 w 725512"/>
                <a:gd name="connsiteY3" fmla="*/ 95581 h 783990"/>
                <a:gd name="connsiteX4" fmla="*/ 510167 w 725512"/>
                <a:gd name="connsiteY4" fmla="*/ 132537 h 783990"/>
                <a:gd name="connsiteX5" fmla="*/ 479371 w 725512"/>
                <a:gd name="connsiteY5" fmla="*/ 140236 h 783990"/>
                <a:gd name="connsiteX6" fmla="*/ 451654 w 725512"/>
                <a:gd name="connsiteY6" fmla="*/ 144855 h 783990"/>
                <a:gd name="connsiteX7" fmla="*/ 399300 w 725512"/>
                <a:gd name="connsiteY7" fmla="*/ 169492 h 783990"/>
                <a:gd name="connsiteX8" fmla="*/ 379283 w 725512"/>
                <a:gd name="connsiteY8" fmla="*/ 171032 h 783990"/>
                <a:gd name="connsiteX9" fmla="*/ 346946 w 725512"/>
                <a:gd name="connsiteY9" fmla="*/ 141776 h 783990"/>
                <a:gd name="connsiteX10" fmla="*/ 297673 w 725512"/>
                <a:gd name="connsiteY10" fmla="*/ 147935 h 783990"/>
                <a:gd name="connsiteX11" fmla="*/ 273035 w 725512"/>
                <a:gd name="connsiteY11" fmla="*/ 134077 h 783990"/>
                <a:gd name="connsiteX12" fmla="*/ 250356 w 725512"/>
                <a:gd name="connsiteY12" fmla="*/ 121210 h 783990"/>
                <a:gd name="connsiteX13" fmla="*/ 203754 w 725512"/>
                <a:gd name="connsiteY13" fmla="*/ 127910 h 783990"/>
                <a:gd name="connsiteX14" fmla="*/ 106745 w 725512"/>
                <a:gd name="connsiteY14" fmla="*/ 143308 h 783990"/>
                <a:gd name="connsiteX15" fmla="*/ 0 w 725512"/>
                <a:gd name="connsiteY15" fmla="*/ 164118 h 783990"/>
                <a:gd name="connsiteX16" fmla="*/ 12318 w 725512"/>
                <a:gd name="connsiteY16" fmla="*/ 303471 h 783990"/>
                <a:gd name="connsiteX17" fmla="*/ 29256 w 725512"/>
                <a:gd name="connsiteY17" fmla="*/ 434356 h 783990"/>
                <a:gd name="connsiteX18" fmla="*/ 53893 w 725512"/>
                <a:gd name="connsiteY18" fmla="*/ 657630 h 783990"/>
                <a:gd name="connsiteX19" fmla="*/ 59283 w 725512"/>
                <a:gd name="connsiteY19" fmla="*/ 703646 h 783990"/>
                <a:gd name="connsiteX20" fmla="*/ 98548 w 725512"/>
                <a:gd name="connsiteY20" fmla="*/ 702417 h 783990"/>
                <a:gd name="connsiteX21" fmla="*/ 121645 w 725512"/>
                <a:gd name="connsiteY21" fmla="*/ 694718 h 783990"/>
                <a:gd name="connsiteX22" fmla="*/ 153686 w 725512"/>
                <a:gd name="connsiteY22" fmla="*/ 709036 h 783990"/>
                <a:gd name="connsiteX23" fmla="*/ 173407 w 725512"/>
                <a:gd name="connsiteY23" fmla="*/ 750611 h 783990"/>
                <a:gd name="connsiteX24" fmla="*/ 222356 w 725512"/>
                <a:gd name="connsiteY24" fmla="*/ 750448 h 783990"/>
                <a:gd name="connsiteX25" fmla="*/ 240374 w 725512"/>
                <a:gd name="connsiteY25" fmla="*/ 770628 h 783990"/>
                <a:gd name="connsiteX26" fmla="*/ 257149 w 725512"/>
                <a:gd name="connsiteY26" fmla="*/ 770007 h 783990"/>
                <a:gd name="connsiteX27" fmla="*/ 281328 w 725512"/>
                <a:gd name="connsiteY27" fmla="*/ 757229 h 783990"/>
                <a:gd name="connsiteX28" fmla="*/ 305180 w 725512"/>
                <a:gd name="connsiteY28" fmla="*/ 760768 h 783990"/>
                <a:gd name="connsiteX29" fmla="*/ 356818 w 725512"/>
                <a:gd name="connsiteY29" fmla="*/ 765365 h 783990"/>
                <a:gd name="connsiteX30" fmla="*/ 373267 w 725512"/>
                <a:gd name="connsiteY30" fmla="*/ 745052 h 783990"/>
                <a:gd name="connsiteX31" fmla="*/ 395610 w 725512"/>
                <a:gd name="connsiteY31" fmla="*/ 732733 h 783990"/>
                <a:gd name="connsiteX32" fmla="*/ 415331 w 725512"/>
                <a:gd name="connsiteY32" fmla="*/ 726248 h 783990"/>
                <a:gd name="connsiteX33" fmla="*/ 421490 w 725512"/>
                <a:gd name="connsiteY33" fmla="*/ 752425 h 783990"/>
                <a:gd name="connsiteX34" fmla="*/ 438428 w 725512"/>
                <a:gd name="connsiteY34" fmla="*/ 761664 h 783990"/>
                <a:gd name="connsiteX35" fmla="*/ 471534 w 725512"/>
                <a:gd name="connsiteY35" fmla="*/ 783991 h 783990"/>
                <a:gd name="connsiteX36" fmla="*/ 492322 w 725512"/>
                <a:gd name="connsiteY36" fmla="*/ 783221 h 783990"/>
                <a:gd name="connsiteX37" fmla="*/ 505020 w 725512"/>
                <a:gd name="connsiteY37" fmla="*/ 778530 h 783990"/>
                <a:gd name="connsiteX38" fmla="*/ 506779 w 725512"/>
                <a:gd name="connsiteY38" fmla="*/ 752227 h 783990"/>
                <a:gd name="connsiteX39" fmla="*/ 521880 w 725512"/>
                <a:gd name="connsiteY39" fmla="*/ 738368 h 783990"/>
                <a:gd name="connsiteX40" fmla="*/ 522824 w 725512"/>
                <a:gd name="connsiteY40" fmla="*/ 692717 h 783990"/>
                <a:gd name="connsiteX41" fmla="*/ 532577 w 725512"/>
                <a:gd name="connsiteY41" fmla="*/ 653579 h 783990"/>
                <a:gd name="connsiteX42" fmla="*/ 544953 w 725512"/>
                <a:gd name="connsiteY42" fmla="*/ 647852 h 783990"/>
                <a:gd name="connsiteX43" fmla="*/ 557539 w 725512"/>
                <a:gd name="connsiteY43" fmla="*/ 658784 h 783990"/>
                <a:gd name="connsiteX44" fmla="*/ 562665 w 725512"/>
                <a:gd name="connsiteY44" fmla="*/ 674948 h 783990"/>
                <a:gd name="connsiteX45" fmla="*/ 579039 w 725512"/>
                <a:gd name="connsiteY45" fmla="*/ 665067 h 783990"/>
                <a:gd name="connsiteX46" fmla="*/ 583221 w 725512"/>
                <a:gd name="connsiteY46" fmla="*/ 651153 h 783990"/>
                <a:gd name="connsiteX47" fmla="*/ 572584 w 725512"/>
                <a:gd name="connsiteY47" fmla="*/ 633026 h 783990"/>
                <a:gd name="connsiteX48" fmla="*/ 573216 w 725512"/>
                <a:gd name="connsiteY48" fmla="*/ 610981 h 783990"/>
                <a:gd name="connsiteX49" fmla="*/ 580349 w 725512"/>
                <a:gd name="connsiteY49" fmla="*/ 600768 h 783990"/>
                <a:gd name="connsiteX50" fmla="*/ 600855 w 725512"/>
                <a:gd name="connsiteY50" fmla="*/ 569273 h 783990"/>
                <a:gd name="connsiteX51" fmla="*/ 610858 w 725512"/>
                <a:gd name="connsiteY51" fmla="*/ 554573 h 783990"/>
                <a:gd name="connsiteX52" fmla="*/ 630875 w 725512"/>
                <a:gd name="connsiteY52" fmla="*/ 559192 h 783990"/>
                <a:gd name="connsiteX53" fmla="*/ 652433 w 725512"/>
                <a:gd name="connsiteY53" fmla="*/ 543794 h 783990"/>
                <a:gd name="connsiteX54" fmla="*/ 681690 w 725512"/>
                <a:gd name="connsiteY54" fmla="*/ 511458 h 783990"/>
                <a:gd name="connsiteX55" fmla="*/ 708088 w 725512"/>
                <a:gd name="connsiteY55" fmla="*/ 472608 h 783990"/>
                <a:gd name="connsiteX56" fmla="*/ 711139 w 725512"/>
                <a:gd name="connsiteY56" fmla="*/ 424454 h 783990"/>
                <a:gd name="connsiteX57" fmla="*/ 715759 w 725512"/>
                <a:gd name="connsiteY57" fmla="*/ 376720 h 783990"/>
                <a:gd name="connsiteX58" fmla="*/ 714075 w 725512"/>
                <a:gd name="connsiteY58" fmla="*/ 326172 h 783990"/>
                <a:gd name="connsiteX59" fmla="*/ 704980 w 725512"/>
                <a:gd name="connsiteY59" fmla="*/ 298599 h 783990"/>
                <a:gd name="connsiteX60" fmla="*/ 708325 w 725512"/>
                <a:gd name="connsiteY60" fmla="*/ 287266 h 783990"/>
                <a:gd name="connsiteX61" fmla="*/ 725512 w 725512"/>
                <a:gd name="connsiteY61" fmla="*/ 270597 h 783990"/>
                <a:gd name="connsiteX62" fmla="*/ 703712 w 725512"/>
                <a:gd name="connsiteY62" fmla="*/ 184421 h 783990"/>
                <a:gd name="connsiteX63" fmla="*/ 675995 w 725512"/>
                <a:gd name="connsiteY63" fmla="*/ 0 h 78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25512" h="783990">
                  <a:moveTo>
                    <a:pt x="675995" y="0"/>
                  </a:moveTo>
                  <a:lnTo>
                    <a:pt x="617954" y="38608"/>
                  </a:lnTo>
                  <a:lnTo>
                    <a:pt x="580998" y="60166"/>
                  </a:lnTo>
                  <a:lnTo>
                    <a:pt x="548662" y="95581"/>
                  </a:lnTo>
                  <a:lnTo>
                    <a:pt x="510167" y="132537"/>
                  </a:lnTo>
                  <a:lnTo>
                    <a:pt x="479371" y="140236"/>
                  </a:lnTo>
                  <a:lnTo>
                    <a:pt x="451654" y="144855"/>
                  </a:lnTo>
                  <a:lnTo>
                    <a:pt x="399300" y="169492"/>
                  </a:lnTo>
                  <a:lnTo>
                    <a:pt x="379283" y="171032"/>
                  </a:lnTo>
                  <a:lnTo>
                    <a:pt x="346946" y="141776"/>
                  </a:lnTo>
                  <a:lnTo>
                    <a:pt x="297673" y="147935"/>
                  </a:lnTo>
                  <a:lnTo>
                    <a:pt x="273035" y="134077"/>
                  </a:lnTo>
                  <a:lnTo>
                    <a:pt x="250356" y="121210"/>
                  </a:lnTo>
                  <a:lnTo>
                    <a:pt x="203754" y="127910"/>
                  </a:lnTo>
                  <a:lnTo>
                    <a:pt x="106745" y="143308"/>
                  </a:lnTo>
                  <a:lnTo>
                    <a:pt x="0" y="164118"/>
                  </a:lnTo>
                  <a:lnTo>
                    <a:pt x="12318" y="303471"/>
                  </a:lnTo>
                  <a:lnTo>
                    <a:pt x="29256" y="434356"/>
                  </a:lnTo>
                  <a:lnTo>
                    <a:pt x="53893" y="657630"/>
                  </a:lnTo>
                  <a:lnTo>
                    <a:pt x="59283" y="703646"/>
                  </a:lnTo>
                  <a:lnTo>
                    <a:pt x="98548" y="702417"/>
                  </a:lnTo>
                  <a:lnTo>
                    <a:pt x="121645" y="694718"/>
                  </a:lnTo>
                  <a:lnTo>
                    <a:pt x="153686" y="709036"/>
                  </a:lnTo>
                  <a:lnTo>
                    <a:pt x="173407" y="750611"/>
                  </a:lnTo>
                  <a:lnTo>
                    <a:pt x="222356" y="750448"/>
                  </a:lnTo>
                  <a:lnTo>
                    <a:pt x="240374" y="770628"/>
                  </a:lnTo>
                  <a:lnTo>
                    <a:pt x="257149" y="770007"/>
                  </a:lnTo>
                  <a:lnTo>
                    <a:pt x="281328" y="757229"/>
                  </a:lnTo>
                  <a:lnTo>
                    <a:pt x="305180" y="760768"/>
                  </a:lnTo>
                  <a:lnTo>
                    <a:pt x="356818" y="765365"/>
                  </a:lnTo>
                  <a:lnTo>
                    <a:pt x="373267" y="745052"/>
                  </a:lnTo>
                  <a:lnTo>
                    <a:pt x="395610" y="732733"/>
                  </a:lnTo>
                  <a:lnTo>
                    <a:pt x="415331" y="726248"/>
                  </a:lnTo>
                  <a:lnTo>
                    <a:pt x="421490" y="752425"/>
                  </a:lnTo>
                  <a:lnTo>
                    <a:pt x="438428" y="761664"/>
                  </a:lnTo>
                  <a:lnTo>
                    <a:pt x="471534" y="783991"/>
                  </a:lnTo>
                  <a:lnTo>
                    <a:pt x="492322" y="783221"/>
                  </a:lnTo>
                  <a:lnTo>
                    <a:pt x="505020" y="778530"/>
                  </a:lnTo>
                  <a:lnTo>
                    <a:pt x="506779" y="752227"/>
                  </a:lnTo>
                  <a:lnTo>
                    <a:pt x="521880" y="738368"/>
                  </a:lnTo>
                  <a:lnTo>
                    <a:pt x="522824" y="692717"/>
                  </a:lnTo>
                  <a:cubicBezTo>
                    <a:pt x="522824" y="692717"/>
                    <a:pt x="532577" y="653579"/>
                    <a:pt x="532577" y="653579"/>
                  </a:cubicBezTo>
                  <a:lnTo>
                    <a:pt x="544953" y="647852"/>
                  </a:lnTo>
                  <a:lnTo>
                    <a:pt x="557539" y="658784"/>
                  </a:lnTo>
                  <a:lnTo>
                    <a:pt x="562665" y="674948"/>
                  </a:lnTo>
                  <a:lnTo>
                    <a:pt x="579039" y="665067"/>
                  </a:lnTo>
                  <a:lnTo>
                    <a:pt x="583221" y="651153"/>
                  </a:lnTo>
                  <a:lnTo>
                    <a:pt x="572584" y="633026"/>
                  </a:lnTo>
                  <a:lnTo>
                    <a:pt x="573216" y="610981"/>
                  </a:lnTo>
                  <a:lnTo>
                    <a:pt x="580349" y="600768"/>
                  </a:lnTo>
                  <a:lnTo>
                    <a:pt x="600855" y="569273"/>
                  </a:lnTo>
                  <a:lnTo>
                    <a:pt x="610858" y="554573"/>
                  </a:lnTo>
                  <a:lnTo>
                    <a:pt x="630875" y="559192"/>
                  </a:lnTo>
                  <a:lnTo>
                    <a:pt x="652433" y="543794"/>
                  </a:lnTo>
                  <a:lnTo>
                    <a:pt x="681690" y="511458"/>
                  </a:lnTo>
                  <a:lnTo>
                    <a:pt x="708088" y="472608"/>
                  </a:lnTo>
                  <a:lnTo>
                    <a:pt x="711139" y="424454"/>
                  </a:lnTo>
                  <a:lnTo>
                    <a:pt x="715759" y="376720"/>
                  </a:lnTo>
                  <a:lnTo>
                    <a:pt x="714075" y="326172"/>
                  </a:lnTo>
                  <a:lnTo>
                    <a:pt x="704980" y="298599"/>
                  </a:lnTo>
                  <a:lnTo>
                    <a:pt x="708325" y="287266"/>
                  </a:lnTo>
                  <a:lnTo>
                    <a:pt x="725512" y="270597"/>
                  </a:lnTo>
                  <a:lnTo>
                    <a:pt x="703712" y="184421"/>
                  </a:lnTo>
                  <a:lnTo>
                    <a:pt x="675995" y="0"/>
                  </a:lnTo>
                  <a:close/>
                </a:path>
              </a:pathLst>
            </a:custGeom>
            <a:solidFill>
              <a:schemeClr val="tx2"/>
            </a:solidFill>
            <a:ln w="7144" cap="flat">
              <a:solidFill>
                <a:schemeClr val="bg1"/>
              </a:solidFill>
              <a:prstDash val="solid"/>
              <a:miter/>
            </a:ln>
          </p:spPr>
          <p:txBody>
            <a:bodyPr rtlCol="0" anchor="ctr"/>
            <a:lstStyle/>
            <a:p>
              <a:endParaRPr lang="en-US" sz="1092"/>
            </a:p>
          </p:txBody>
        </p:sp>
        <p:sp>
          <p:nvSpPr>
            <p:cNvPr id="138" name="Freeform: Shape 75">
              <a:extLst>
                <a:ext uri="{FF2B5EF4-FFF2-40B4-BE49-F238E27FC236}">
                  <a16:creationId xmlns:a16="http://schemas.microsoft.com/office/drawing/2014/main" id="{E977E2ED-B566-7FE2-EC76-67F1641E7E1F}"/>
                </a:ext>
              </a:extLst>
            </p:cNvPr>
            <p:cNvSpPr/>
            <p:nvPr/>
          </p:nvSpPr>
          <p:spPr>
            <a:xfrm>
              <a:off x="7104724" y="2431568"/>
              <a:ext cx="494415" cy="863808"/>
            </a:xfrm>
            <a:custGeom>
              <a:avLst/>
              <a:gdLst>
                <a:gd name="connsiteX0" fmla="*/ 0 w 494415"/>
                <a:gd name="connsiteY0" fmla="*/ 863808 h 863808"/>
                <a:gd name="connsiteX1" fmla="*/ 622 w 494415"/>
                <a:gd name="connsiteY1" fmla="*/ 836580 h 863808"/>
                <a:gd name="connsiteX2" fmla="*/ 5242 w 494415"/>
                <a:gd name="connsiteY2" fmla="*/ 793465 h 863808"/>
                <a:gd name="connsiteX3" fmla="*/ 26799 w 494415"/>
                <a:gd name="connsiteY3" fmla="*/ 765749 h 863808"/>
                <a:gd name="connsiteX4" fmla="*/ 43737 w 494415"/>
                <a:gd name="connsiteY4" fmla="*/ 728793 h 863808"/>
                <a:gd name="connsiteX5" fmla="*/ 68374 w 494415"/>
                <a:gd name="connsiteY5" fmla="*/ 688758 h 863808"/>
                <a:gd name="connsiteX6" fmla="*/ 63755 w 494415"/>
                <a:gd name="connsiteY6" fmla="*/ 633324 h 863808"/>
                <a:gd name="connsiteX7" fmla="*/ 46817 w 494415"/>
                <a:gd name="connsiteY7" fmla="*/ 607147 h 863808"/>
                <a:gd name="connsiteX8" fmla="*/ 43737 w 494415"/>
                <a:gd name="connsiteY8" fmla="*/ 576351 h 863808"/>
                <a:gd name="connsiteX9" fmla="*/ 51436 w 494415"/>
                <a:gd name="connsiteY9" fmla="*/ 523997 h 863808"/>
                <a:gd name="connsiteX10" fmla="*/ 46817 w 494415"/>
                <a:gd name="connsiteY10" fmla="*/ 457785 h 863808"/>
                <a:gd name="connsiteX11" fmla="*/ 34498 w 494415"/>
                <a:gd name="connsiteY11" fmla="*/ 305343 h 863808"/>
                <a:gd name="connsiteX12" fmla="*/ 22179 w 494415"/>
                <a:gd name="connsiteY12" fmla="*/ 159060 h 863808"/>
                <a:gd name="connsiteX13" fmla="*/ 12936 w 494415"/>
                <a:gd name="connsiteY13" fmla="*/ 47427 h 863808"/>
                <a:gd name="connsiteX14" fmla="*/ 42188 w 494415"/>
                <a:gd name="connsiteY14" fmla="*/ 55900 h 863808"/>
                <a:gd name="connsiteX15" fmla="*/ 56046 w 494415"/>
                <a:gd name="connsiteY15" fmla="*/ 65138 h 863808"/>
                <a:gd name="connsiteX16" fmla="*/ 66824 w 494415"/>
                <a:gd name="connsiteY16" fmla="*/ 62059 h 863808"/>
                <a:gd name="connsiteX17" fmla="*/ 86842 w 494415"/>
                <a:gd name="connsiteY17" fmla="*/ 43581 h 863808"/>
                <a:gd name="connsiteX18" fmla="*/ 113794 w 494415"/>
                <a:gd name="connsiteY18" fmla="*/ 28179 h 863808"/>
                <a:gd name="connsiteX19" fmla="*/ 162303 w 494415"/>
                <a:gd name="connsiteY19" fmla="*/ 26636 h 863808"/>
                <a:gd name="connsiteX20" fmla="*/ 371718 w 494415"/>
                <a:gd name="connsiteY20" fmla="*/ 5078 h 863808"/>
                <a:gd name="connsiteX21" fmla="*/ 424827 w 494415"/>
                <a:gd name="connsiteY21" fmla="*/ 0 h 863808"/>
                <a:gd name="connsiteX22" fmla="*/ 439145 w 494415"/>
                <a:gd name="connsiteY22" fmla="*/ 151983 h 863808"/>
                <a:gd name="connsiteX23" fmla="*/ 479639 w 494415"/>
                <a:gd name="connsiteY23" fmla="*/ 502899 h 863808"/>
                <a:gd name="connsiteX24" fmla="*/ 485339 w 494415"/>
                <a:gd name="connsiteY24" fmla="*/ 557873 h 863808"/>
                <a:gd name="connsiteX25" fmla="*/ 481800 w 494415"/>
                <a:gd name="connsiteY25" fmla="*/ 579431 h 863808"/>
                <a:gd name="connsiteX26" fmla="*/ 493497 w 494415"/>
                <a:gd name="connsiteY26" fmla="*/ 596531 h 863808"/>
                <a:gd name="connsiteX27" fmla="*/ 494415 w 494415"/>
                <a:gd name="connsiteY27" fmla="*/ 609605 h 863808"/>
                <a:gd name="connsiteX28" fmla="*/ 470400 w 494415"/>
                <a:gd name="connsiteY28" fmla="*/ 624841 h 863808"/>
                <a:gd name="connsiteX29" fmla="*/ 436687 w 494415"/>
                <a:gd name="connsiteY29" fmla="*/ 639617 h 863808"/>
                <a:gd name="connsiteX30" fmla="*/ 406186 w 494415"/>
                <a:gd name="connsiteY30" fmla="*/ 644858 h 863808"/>
                <a:gd name="connsiteX31" fmla="*/ 400486 w 494415"/>
                <a:gd name="connsiteY31" fmla="*/ 691216 h 863808"/>
                <a:gd name="connsiteX32" fmla="*/ 356912 w 494415"/>
                <a:gd name="connsiteY32" fmla="*/ 722767 h 863808"/>
                <a:gd name="connsiteX33" fmla="*/ 330276 w 494415"/>
                <a:gd name="connsiteY33" fmla="*/ 760966 h 863808"/>
                <a:gd name="connsiteX34" fmla="*/ 333356 w 494415"/>
                <a:gd name="connsiteY34" fmla="*/ 783605 h 863808"/>
                <a:gd name="connsiteX35" fmla="*/ 327818 w 494415"/>
                <a:gd name="connsiteY35" fmla="*/ 798218 h 863808"/>
                <a:gd name="connsiteX36" fmla="*/ 296134 w 494415"/>
                <a:gd name="connsiteY36" fmla="*/ 798218 h 863808"/>
                <a:gd name="connsiteX37" fmla="*/ 281032 w 494415"/>
                <a:gd name="connsiteY37" fmla="*/ 782820 h 863808"/>
                <a:gd name="connsiteX38" fmla="*/ 257283 w 494415"/>
                <a:gd name="connsiteY38" fmla="*/ 794842 h 863808"/>
                <a:gd name="connsiteX39" fmla="*/ 231728 w 494415"/>
                <a:gd name="connsiteY39" fmla="*/ 809160 h 863808"/>
                <a:gd name="connsiteX40" fmla="*/ 233268 w 494415"/>
                <a:gd name="connsiteY40" fmla="*/ 838253 h 863808"/>
                <a:gd name="connsiteX41" fmla="*/ 221897 w 494415"/>
                <a:gd name="connsiteY41" fmla="*/ 840711 h 863808"/>
                <a:gd name="connsiteX42" fmla="*/ 217440 w 494415"/>
                <a:gd name="connsiteY42" fmla="*/ 831013 h 863808"/>
                <a:gd name="connsiteX43" fmla="*/ 196801 w 494415"/>
                <a:gd name="connsiteY43" fmla="*/ 816696 h 863808"/>
                <a:gd name="connsiteX44" fmla="*/ 165842 w 494415"/>
                <a:gd name="connsiteY44" fmla="*/ 829473 h 863808"/>
                <a:gd name="connsiteX45" fmla="*/ 151065 w 494415"/>
                <a:gd name="connsiteY45" fmla="*/ 858108 h 863808"/>
                <a:gd name="connsiteX46" fmla="*/ 137370 w 494415"/>
                <a:gd name="connsiteY46" fmla="*/ 850409 h 863808"/>
                <a:gd name="connsiteX47" fmla="*/ 123512 w 494415"/>
                <a:gd name="connsiteY47" fmla="*/ 835174 h 863808"/>
                <a:gd name="connsiteX48" fmla="*/ 80989 w 494415"/>
                <a:gd name="connsiteY48" fmla="*/ 839793 h 863808"/>
                <a:gd name="connsiteX49" fmla="*/ 27717 w 494415"/>
                <a:gd name="connsiteY49" fmla="*/ 849032 h 863808"/>
                <a:gd name="connsiteX50" fmla="*/ 0 w 494415"/>
                <a:gd name="connsiteY50" fmla="*/ 863808 h 863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4415" h="863808">
                  <a:moveTo>
                    <a:pt x="0" y="863808"/>
                  </a:moveTo>
                  <a:lnTo>
                    <a:pt x="622" y="836580"/>
                  </a:lnTo>
                  <a:lnTo>
                    <a:pt x="5242" y="793465"/>
                  </a:lnTo>
                  <a:lnTo>
                    <a:pt x="26799" y="765749"/>
                  </a:lnTo>
                  <a:lnTo>
                    <a:pt x="43737" y="728793"/>
                  </a:lnTo>
                  <a:lnTo>
                    <a:pt x="68374" y="688758"/>
                  </a:lnTo>
                  <a:lnTo>
                    <a:pt x="63755" y="633324"/>
                  </a:lnTo>
                  <a:lnTo>
                    <a:pt x="46817" y="607147"/>
                  </a:lnTo>
                  <a:lnTo>
                    <a:pt x="43737" y="576351"/>
                  </a:lnTo>
                  <a:lnTo>
                    <a:pt x="51436" y="523997"/>
                  </a:lnTo>
                  <a:lnTo>
                    <a:pt x="46817" y="457785"/>
                  </a:lnTo>
                  <a:lnTo>
                    <a:pt x="34498" y="305343"/>
                  </a:lnTo>
                  <a:lnTo>
                    <a:pt x="22179" y="159060"/>
                  </a:lnTo>
                  <a:lnTo>
                    <a:pt x="12936" y="47427"/>
                  </a:lnTo>
                  <a:lnTo>
                    <a:pt x="42188" y="55900"/>
                  </a:lnTo>
                  <a:lnTo>
                    <a:pt x="56046" y="65138"/>
                  </a:lnTo>
                  <a:lnTo>
                    <a:pt x="66824" y="62059"/>
                  </a:lnTo>
                  <a:lnTo>
                    <a:pt x="86842" y="43581"/>
                  </a:lnTo>
                  <a:lnTo>
                    <a:pt x="113794" y="28179"/>
                  </a:lnTo>
                  <a:lnTo>
                    <a:pt x="162303" y="26636"/>
                  </a:lnTo>
                  <a:lnTo>
                    <a:pt x="371718" y="5078"/>
                  </a:lnTo>
                  <a:lnTo>
                    <a:pt x="424827" y="0"/>
                  </a:lnTo>
                  <a:lnTo>
                    <a:pt x="439145" y="151983"/>
                  </a:lnTo>
                  <a:lnTo>
                    <a:pt x="479639" y="502899"/>
                  </a:lnTo>
                  <a:lnTo>
                    <a:pt x="485339" y="557873"/>
                  </a:lnTo>
                  <a:lnTo>
                    <a:pt x="481800" y="579431"/>
                  </a:lnTo>
                  <a:lnTo>
                    <a:pt x="493497" y="596531"/>
                  </a:lnTo>
                  <a:lnTo>
                    <a:pt x="494415" y="609605"/>
                  </a:lnTo>
                  <a:lnTo>
                    <a:pt x="470400" y="624841"/>
                  </a:lnTo>
                  <a:lnTo>
                    <a:pt x="436687" y="639617"/>
                  </a:lnTo>
                  <a:lnTo>
                    <a:pt x="406186" y="644858"/>
                  </a:lnTo>
                  <a:lnTo>
                    <a:pt x="400486" y="691216"/>
                  </a:lnTo>
                  <a:lnTo>
                    <a:pt x="356912" y="722767"/>
                  </a:lnTo>
                  <a:lnTo>
                    <a:pt x="330276" y="760966"/>
                  </a:lnTo>
                  <a:lnTo>
                    <a:pt x="333356" y="783605"/>
                  </a:lnTo>
                  <a:lnTo>
                    <a:pt x="327818" y="798218"/>
                  </a:lnTo>
                  <a:lnTo>
                    <a:pt x="296134" y="798218"/>
                  </a:lnTo>
                  <a:lnTo>
                    <a:pt x="281032" y="782820"/>
                  </a:lnTo>
                  <a:lnTo>
                    <a:pt x="257283" y="794842"/>
                  </a:lnTo>
                  <a:lnTo>
                    <a:pt x="231728" y="809160"/>
                  </a:lnTo>
                  <a:lnTo>
                    <a:pt x="233268" y="838253"/>
                  </a:lnTo>
                  <a:lnTo>
                    <a:pt x="221897" y="840711"/>
                  </a:lnTo>
                  <a:lnTo>
                    <a:pt x="217440" y="831013"/>
                  </a:lnTo>
                  <a:lnTo>
                    <a:pt x="196801" y="816696"/>
                  </a:lnTo>
                  <a:lnTo>
                    <a:pt x="165842" y="829473"/>
                  </a:lnTo>
                  <a:lnTo>
                    <a:pt x="151065" y="858108"/>
                  </a:lnTo>
                  <a:lnTo>
                    <a:pt x="137370" y="850409"/>
                  </a:lnTo>
                  <a:lnTo>
                    <a:pt x="123512" y="835174"/>
                  </a:lnTo>
                  <a:lnTo>
                    <a:pt x="80989" y="839793"/>
                  </a:lnTo>
                  <a:lnTo>
                    <a:pt x="27717" y="849032"/>
                  </a:lnTo>
                  <a:lnTo>
                    <a:pt x="0" y="863808"/>
                  </a:lnTo>
                  <a:close/>
                </a:path>
              </a:pathLst>
            </a:custGeom>
            <a:grpFill/>
            <a:ln w="7144" cap="flat">
              <a:solidFill>
                <a:schemeClr val="bg1"/>
              </a:solidFill>
              <a:prstDash val="solid"/>
              <a:miter/>
            </a:ln>
          </p:spPr>
          <p:txBody>
            <a:bodyPr rtlCol="0" anchor="ctr"/>
            <a:lstStyle/>
            <a:p>
              <a:endParaRPr lang="en-US" sz="1092"/>
            </a:p>
          </p:txBody>
        </p:sp>
        <p:sp>
          <p:nvSpPr>
            <p:cNvPr id="139" name="Freeform: Shape 76">
              <a:extLst>
                <a:ext uri="{FF2B5EF4-FFF2-40B4-BE49-F238E27FC236}">
                  <a16:creationId xmlns:a16="http://schemas.microsoft.com/office/drawing/2014/main" id="{4BD8B193-1D94-C6E4-70E5-AFECEAF90AB9}"/>
                </a:ext>
              </a:extLst>
            </p:cNvPr>
            <p:cNvSpPr/>
            <p:nvPr/>
          </p:nvSpPr>
          <p:spPr>
            <a:xfrm>
              <a:off x="6511823" y="2318159"/>
              <a:ext cx="659602" cy="1177531"/>
            </a:xfrm>
            <a:custGeom>
              <a:avLst/>
              <a:gdLst>
                <a:gd name="connsiteX0" fmla="*/ 592634 w 659602"/>
                <a:gd name="connsiteY0" fmla="*/ 980752 h 1177531"/>
                <a:gd name="connsiteX1" fmla="*/ 592931 w 659602"/>
                <a:gd name="connsiteY1" fmla="*/ 949989 h 1177531"/>
                <a:gd name="connsiteX2" fmla="*/ 598336 w 659602"/>
                <a:gd name="connsiteY2" fmla="*/ 905736 h 1177531"/>
                <a:gd name="connsiteX3" fmla="*/ 620553 w 659602"/>
                <a:gd name="connsiteY3" fmla="*/ 877963 h 1177531"/>
                <a:gd name="connsiteX4" fmla="*/ 638333 w 659602"/>
                <a:gd name="connsiteY4" fmla="*/ 839141 h 1177531"/>
                <a:gd name="connsiteX5" fmla="*/ 659602 w 659602"/>
                <a:gd name="connsiteY5" fmla="*/ 801086 h 1177531"/>
                <a:gd name="connsiteX6" fmla="*/ 656064 w 659602"/>
                <a:gd name="connsiteY6" fmla="*/ 751056 h 1177531"/>
                <a:gd name="connsiteX7" fmla="*/ 636964 w 659602"/>
                <a:gd name="connsiteY7" fmla="*/ 717313 h 1177531"/>
                <a:gd name="connsiteX8" fmla="*/ 636046 w 659602"/>
                <a:gd name="connsiteY8" fmla="*/ 685436 h 1177531"/>
                <a:gd name="connsiteX9" fmla="*/ 642664 w 659602"/>
                <a:gd name="connsiteY9" fmla="*/ 635244 h 1177531"/>
                <a:gd name="connsiteX10" fmla="*/ 634803 w 659602"/>
                <a:gd name="connsiteY10" fmla="*/ 566870 h 1177531"/>
                <a:gd name="connsiteX11" fmla="*/ 624646 w 659602"/>
                <a:gd name="connsiteY11" fmla="*/ 416590 h 1177531"/>
                <a:gd name="connsiteX12" fmla="*/ 612327 w 659602"/>
                <a:gd name="connsiteY12" fmla="*/ 273550 h 1177531"/>
                <a:gd name="connsiteX13" fmla="*/ 603542 w 659602"/>
                <a:gd name="connsiteY13" fmla="*/ 162686 h 1177531"/>
                <a:gd name="connsiteX14" fmla="*/ 600946 w 659602"/>
                <a:gd name="connsiteY14" fmla="*/ 153910 h 1177531"/>
                <a:gd name="connsiteX15" fmla="*/ 593248 w 659602"/>
                <a:gd name="connsiteY15" fmla="*/ 129273 h 1177531"/>
                <a:gd name="connsiteX16" fmla="*/ 580929 w 659602"/>
                <a:gd name="connsiteY16" fmla="*/ 93857 h 1177531"/>
                <a:gd name="connsiteX17" fmla="*/ 565531 w 659602"/>
                <a:gd name="connsiteY17" fmla="*/ 76919 h 1177531"/>
                <a:gd name="connsiteX18" fmla="*/ 551673 w 659602"/>
                <a:gd name="connsiteY18" fmla="*/ 52282 h 1177531"/>
                <a:gd name="connsiteX19" fmla="*/ 549448 w 659602"/>
                <a:gd name="connsiteY19" fmla="*/ 0 h 1177531"/>
                <a:gd name="connsiteX20" fmla="*/ 113237 w 659602"/>
                <a:gd name="connsiteY20" fmla="*/ 24748 h 1177531"/>
                <a:gd name="connsiteX21" fmla="*/ 115414 w 659602"/>
                <a:gd name="connsiteY21" fmla="*/ 47341 h 1177531"/>
                <a:gd name="connsiteX22" fmla="*/ 137191 w 659602"/>
                <a:gd name="connsiteY22" fmla="*/ 53874 h 1177531"/>
                <a:gd name="connsiteX23" fmla="*/ 145901 w 659602"/>
                <a:gd name="connsiteY23" fmla="*/ 64762 h 1177531"/>
                <a:gd name="connsiteX24" fmla="*/ 150257 w 659602"/>
                <a:gd name="connsiteY24" fmla="*/ 82183 h 1177531"/>
                <a:gd name="connsiteX25" fmla="*/ 187276 w 659602"/>
                <a:gd name="connsiteY25" fmla="*/ 114848 h 1177531"/>
                <a:gd name="connsiteX26" fmla="*/ 193809 w 659602"/>
                <a:gd name="connsiteY26" fmla="*/ 136624 h 1177531"/>
                <a:gd name="connsiteX27" fmla="*/ 187276 w 659602"/>
                <a:gd name="connsiteY27" fmla="*/ 169289 h 1177531"/>
                <a:gd name="connsiteX28" fmla="*/ 169855 w 659602"/>
                <a:gd name="connsiteY28" fmla="*/ 204131 h 1177531"/>
                <a:gd name="connsiteX29" fmla="*/ 163323 w 659602"/>
                <a:gd name="connsiteY29" fmla="*/ 228084 h 1177531"/>
                <a:gd name="connsiteX30" fmla="*/ 141546 w 659602"/>
                <a:gd name="connsiteY30" fmla="*/ 245506 h 1177531"/>
                <a:gd name="connsiteX31" fmla="*/ 124125 w 659602"/>
                <a:gd name="connsiteY31" fmla="*/ 252039 h 1177531"/>
                <a:gd name="connsiteX32" fmla="*/ 74040 w 659602"/>
                <a:gd name="connsiteY32" fmla="*/ 265104 h 1177531"/>
                <a:gd name="connsiteX33" fmla="*/ 67506 w 659602"/>
                <a:gd name="connsiteY33" fmla="*/ 282525 h 1177531"/>
                <a:gd name="connsiteX34" fmla="*/ 60974 w 659602"/>
                <a:gd name="connsiteY34" fmla="*/ 302124 h 1177531"/>
                <a:gd name="connsiteX35" fmla="*/ 67506 w 659602"/>
                <a:gd name="connsiteY35" fmla="*/ 315190 h 1177531"/>
                <a:gd name="connsiteX36" fmla="*/ 84927 w 659602"/>
                <a:gd name="connsiteY36" fmla="*/ 330433 h 1177531"/>
                <a:gd name="connsiteX37" fmla="*/ 82750 w 659602"/>
                <a:gd name="connsiteY37" fmla="*/ 369631 h 1177531"/>
                <a:gd name="connsiteX38" fmla="*/ 65329 w 659602"/>
                <a:gd name="connsiteY38" fmla="*/ 384874 h 1177531"/>
                <a:gd name="connsiteX39" fmla="*/ 58796 w 659602"/>
                <a:gd name="connsiteY39" fmla="*/ 400117 h 1177531"/>
                <a:gd name="connsiteX40" fmla="*/ 58796 w 659602"/>
                <a:gd name="connsiteY40" fmla="*/ 426249 h 1177531"/>
                <a:gd name="connsiteX41" fmla="*/ 41375 w 659602"/>
                <a:gd name="connsiteY41" fmla="*/ 430604 h 1177531"/>
                <a:gd name="connsiteX42" fmla="*/ 26132 w 659602"/>
                <a:gd name="connsiteY42" fmla="*/ 441492 h 1177531"/>
                <a:gd name="connsiteX43" fmla="*/ 23954 w 659602"/>
                <a:gd name="connsiteY43" fmla="*/ 454558 h 1177531"/>
                <a:gd name="connsiteX44" fmla="*/ 26132 w 659602"/>
                <a:gd name="connsiteY44" fmla="*/ 474157 h 1177531"/>
                <a:gd name="connsiteX45" fmla="*/ 9799 w 659602"/>
                <a:gd name="connsiteY45" fmla="*/ 486678 h 1177531"/>
                <a:gd name="connsiteX46" fmla="*/ 0 w 659602"/>
                <a:gd name="connsiteY46" fmla="*/ 513354 h 1177531"/>
                <a:gd name="connsiteX47" fmla="*/ 4356 w 659602"/>
                <a:gd name="connsiteY47" fmla="*/ 548196 h 1177531"/>
                <a:gd name="connsiteX48" fmla="*/ 26132 w 659602"/>
                <a:gd name="connsiteY48" fmla="*/ 617880 h 1177531"/>
                <a:gd name="connsiteX49" fmla="*/ 95816 w 659602"/>
                <a:gd name="connsiteY49" fmla="*/ 689742 h 1177531"/>
                <a:gd name="connsiteX50" fmla="*/ 148079 w 659602"/>
                <a:gd name="connsiteY50" fmla="*/ 724584 h 1177531"/>
                <a:gd name="connsiteX51" fmla="*/ 145901 w 659602"/>
                <a:gd name="connsiteY51" fmla="*/ 765959 h 1177531"/>
                <a:gd name="connsiteX52" fmla="*/ 154612 w 659602"/>
                <a:gd name="connsiteY52" fmla="*/ 779025 h 1177531"/>
                <a:gd name="connsiteX53" fmla="*/ 215586 w 659602"/>
                <a:gd name="connsiteY53" fmla="*/ 783380 h 1177531"/>
                <a:gd name="connsiteX54" fmla="*/ 241717 w 659602"/>
                <a:gd name="connsiteY54" fmla="*/ 796446 h 1177531"/>
                <a:gd name="connsiteX55" fmla="*/ 235184 w 659602"/>
                <a:gd name="connsiteY55" fmla="*/ 831288 h 1177531"/>
                <a:gd name="connsiteX56" fmla="*/ 213408 w 659602"/>
                <a:gd name="connsiteY56" fmla="*/ 887907 h 1177531"/>
                <a:gd name="connsiteX57" fmla="*/ 206875 w 659602"/>
                <a:gd name="connsiteY57" fmla="*/ 918394 h 1177531"/>
                <a:gd name="connsiteX58" fmla="*/ 228651 w 659602"/>
                <a:gd name="connsiteY58" fmla="*/ 955413 h 1177531"/>
                <a:gd name="connsiteX59" fmla="*/ 289625 w 659602"/>
                <a:gd name="connsiteY59" fmla="*/ 1005499 h 1177531"/>
                <a:gd name="connsiteX60" fmla="*/ 333177 w 659602"/>
                <a:gd name="connsiteY60" fmla="*/ 1012032 h 1177531"/>
                <a:gd name="connsiteX61" fmla="*/ 352776 w 659602"/>
                <a:gd name="connsiteY61" fmla="*/ 1059940 h 1177531"/>
                <a:gd name="connsiteX62" fmla="*/ 372375 w 659602"/>
                <a:gd name="connsiteY62" fmla="*/ 1090426 h 1177531"/>
                <a:gd name="connsiteX63" fmla="*/ 363664 w 659602"/>
                <a:gd name="connsiteY63" fmla="*/ 1118735 h 1177531"/>
                <a:gd name="connsiteX64" fmla="*/ 378908 w 659602"/>
                <a:gd name="connsiteY64" fmla="*/ 1157933 h 1177531"/>
                <a:gd name="connsiteX65" fmla="*/ 396329 w 659602"/>
                <a:gd name="connsiteY65" fmla="*/ 1177532 h 1177531"/>
                <a:gd name="connsiteX66" fmla="*/ 409798 w 659602"/>
                <a:gd name="connsiteY66" fmla="*/ 1169143 h 1177531"/>
                <a:gd name="connsiteX67" fmla="*/ 418443 w 659602"/>
                <a:gd name="connsiteY67" fmla="*/ 1149381 h 1177531"/>
                <a:gd name="connsiteX68" fmla="*/ 439523 w 659602"/>
                <a:gd name="connsiteY68" fmla="*/ 1132739 h 1177531"/>
                <a:gd name="connsiteX69" fmla="*/ 459825 w 659602"/>
                <a:gd name="connsiteY69" fmla="*/ 1126886 h 1177531"/>
                <a:gd name="connsiteX70" fmla="*/ 484614 w 659602"/>
                <a:gd name="connsiteY70" fmla="*/ 1138124 h 1177531"/>
                <a:gd name="connsiteX71" fmla="*/ 519161 w 659602"/>
                <a:gd name="connsiteY71" fmla="*/ 1151228 h 1177531"/>
                <a:gd name="connsiteX72" fmla="*/ 530486 w 659602"/>
                <a:gd name="connsiteY72" fmla="*/ 1148387 h 1177531"/>
                <a:gd name="connsiteX73" fmla="*/ 532390 w 659602"/>
                <a:gd name="connsiteY73" fmla="*/ 1126875 h 1177531"/>
                <a:gd name="connsiteX74" fmla="*/ 520128 w 659602"/>
                <a:gd name="connsiteY74" fmla="*/ 1103903 h 1177531"/>
                <a:gd name="connsiteX75" fmla="*/ 523026 w 659602"/>
                <a:gd name="connsiteY75" fmla="*/ 1081264 h 1177531"/>
                <a:gd name="connsiteX76" fmla="*/ 540536 w 659602"/>
                <a:gd name="connsiteY76" fmla="*/ 1068430 h 1177531"/>
                <a:gd name="connsiteX77" fmla="*/ 569326 w 659602"/>
                <a:gd name="connsiteY77" fmla="*/ 1060712 h 1177531"/>
                <a:gd name="connsiteX78" fmla="*/ 581336 w 659602"/>
                <a:gd name="connsiteY78" fmla="*/ 1056345 h 1177531"/>
                <a:gd name="connsiteX79" fmla="*/ 575501 w 659602"/>
                <a:gd name="connsiteY79" fmla="*/ 1043135 h 1177531"/>
                <a:gd name="connsiteX80" fmla="*/ 567963 w 659602"/>
                <a:gd name="connsiteY80" fmla="*/ 1020709 h 1177531"/>
                <a:gd name="connsiteX81" fmla="*/ 581609 w 659602"/>
                <a:gd name="connsiteY81" fmla="*/ 1011365 h 1177531"/>
                <a:gd name="connsiteX82" fmla="*/ 592634 w 659602"/>
                <a:gd name="connsiteY82" fmla="*/ 980752 h 117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59602" h="1177531">
                  <a:moveTo>
                    <a:pt x="592634" y="980752"/>
                  </a:moveTo>
                  <a:lnTo>
                    <a:pt x="592931" y="949989"/>
                  </a:lnTo>
                  <a:lnTo>
                    <a:pt x="598336" y="905736"/>
                  </a:lnTo>
                  <a:lnTo>
                    <a:pt x="620553" y="877963"/>
                  </a:lnTo>
                  <a:lnTo>
                    <a:pt x="638333" y="839141"/>
                  </a:lnTo>
                  <a:lnTo>
                    <a:pt x="659602" y="801086"/>
                  </a:lnTo>
                  <a:lnTo>
                    <a:pt x="656064" y="751056"/>
                  </a:lnTo>
                  <a:lnTo>
                    <a:pt x="636964" y="717313"/>
                  </a:lnTo>
                  <a:lnTo>
                    <a:pt x="636046" y="685436"/>
                  </a:lnTo>
                  <a:lnTo>
                    <a:pt x="642664" y="635244"/>
                  </a:lnTo>
                  <a:lnTo>
                    <a:pt x="634803" y="566870"/>
                  </a:lnTo>
                  <a:lnTo>
                    <a:pt x="624646" y="416590"/>
                  </a:lnTo>
                  <a:lnTo>
                    <a:pt x="612327" y="273550"/>
                  </a:lnTo>
                  <a:lnTo>
                    <a:pt x="603542" y="162686"/>
                  </a:lnTo>
                  <a:lnTo>
                    <a:pt x="600946" y="153910"/>
                  </a:lnTo>
                  <a:lnTo>
                    <a:pt x="593248" y="129273"/>
                  </a:lnTo>
                  <a:lnTo>
                    <a:pt x="580929" y="93857"/>
                  </a:lnTo>
                  <a:lnTo>
                    <a:pt x="565531" y="76919"/>
                  </a:lnTo>
                  <a:lnTo>
                    <a:pt x="551673" y="52282"/>
                  </a:lnTo>
                  <a:lnTo>
                    <a:pt x="549448" y="0"/>
                  </a:lnTo>
                  <a:lnTo>
                    <a:pt x="113237" y="24748"/>
                  </a:lnTo>
                  <a:lnTo>
                    <a:pt x="115414" y="47341"/>
                  </a:lnTo>
                  <a:lnTo>
                    <a:pt x="137191" y="53874"/>
                  </a:lnTo>
                  <a:lnTo>
                    <a:pt x="145901" y="64762"/>
                  </a:lnTo>
                  <a:lnTo>
                    <a:pt x="150257" y="82183"/>
                  </a:lnTo>
                  <a:lnTo>
                    <a:pt x="187276" y="114848"/>
                  </a:lnTo>
                  <a:lnTo>
                    <a:pt x="193809" y="136624"/>
                  </a:lnTo>
                  <a:lnTo>
                    <a:pt x="187276" y="169289"/>
                  </a:lnTo>
                  <a:lnTo>
                    <a:pt x="169855" y="204131"/>
                  </a:lnTo>
                  <a:lnTo>
                    <a:pt x="163323" y="228084"/>
                  </a:lnTo>
                  <a:lnTo>
                    <a:pt x="141546" y="245506"/>
                  </a:lnTo>
                  <a:lnTo>
                    <a:pt x="124125" y="252039"/>
                  </a:lnTo>
                  <a:lnTo>
                    <a:pt x="74040" y="265104"/>
                  </a:lnTo>
                  <a:lnTo>
                    <a:pt x="67506" y="282525"/>
                  </a:lnTo>
                  <a:lnTo>
                    <a:pt x="60974" y="302124"/>
                  </a:lnTo>
                  <a:lnTo>
                    <a:pt x="67506" y="315190"/>
                  </a:lnTo>
                  <a:lnTo>
                    <a:pt x="84927" y="330433"/>
                  </a:lnTo>
                  <a:lnTo>
                    <a:pt x="82750" y="369631"/>
                  </a:lnTo>
                  <a:lnTo>
                    <a:pt x="65329" y="384874"/>
                  </a:lnTo>
                  <a:lnTo>
                    <a:pt x="58796" y="400117"/>
                  </a:lnTo>
                  <a:lnTo>
                    <a:pt x="58796" y="426249"/>
                  </a:lnTo>
                  <a:lnTo>
                    <a:pt x="41375" y="430604"/>
                  </a:lnTo>
                  <a:lnTo>
                    <a:pt x="26132" y="441492"/>
                  </a:lnTo>
                  <a:lnTo>
                    <a:pt x="23954" y="454558"/>
                  </a:lnTo>
                  <a:lnTo>
                    <a:pt x="26132" y="474157"/>
                  </a:lnTo>
                  <a:lnTo>
                    <a:pt x="9799" y="486678"/>
                  </a:lnTo>
                  <a:lnTo>
                    <a:pt x="0" y="513354"/>
                  </a:lnTo>
                  <a:lnTo>
                    <a:pt x="4356" y="548196"/>
                  </a:lnTo>
                  <a:lnTo>
                    <a:pt x="26132" y="617880"/>
                  </a:lnTo>
                  <a:lnTo>
                    <a:pt x="95816" y="689742"/>
                  </a:lnTo>
                  <a:lnTo>
                    <a:pt x="148079" y="724584"/>
                  </a:lnTo>
                  <a:lnTo>
                    <a:pt x="145901" y="765959"/>
                  </a:lnTo>
                  <a:lnTo>
                    <a:pt x="154612" y="779025"/>
                  </a:lnTo>
                  <a:lnTo>
                    <a:pt x="215586" y="783380"/>
                  </a:lnTo>
                  <a:lnTo>
                    <a:pt x="241717" y="796446"/>
                  </a:lnTo>
                  <a:lnTo>
                    <a:pt x="235184" y="831288"/>
                  </a:lnTo>
                  <a:lnTo>
                    <a:pt x="213408" y="887907"/>
                  </a:lnTo>
                  <a:lnTo>
                    <a:pt x="206875" y="918394"/>
                  </a:lnTo>
                  <a:lnTo>
                    <a:pt x="228651" y="955413"/>
                  </a:lnTo>
                  <a:lnTo>
                    <a:pt x="289625" y="1005499"/>
                  </a:lnTo>
                  <a:lnTo>
                    <a:pt x="333177" y="1012032"/>
                  </a:lnTo>
                  <a:lnTo>
                    <a:pt x="352776" y="1059940"/>
                  </a:lnTo>
                  <a:lnTo>
                    <a:pt x="372375" y="1090426"/>
                  </a:lnTo>
                  <a:lnTo>
                    <a:pt x="363664" y="1118735"/>
                  </a:lnTo>
                  <a:lnTo>
                    <a:pt x="378908" y="1157933"/>
                  </a:lnTo>
                  <a:lnTo>
                    <a:pt x="396329" y="1177532"/>
                  </a:lnTo>
                  <a:lnTo>
                    <a:pt x="409798" y="1169143"/>
                  </a:lnTo>
                  <a:lnTo>
                    <a:pt x="418443" y="1149381"/>
                  </a:lnTo>
                  <a:lnTo>
                    <a:pt x="439523" y="1132739"/>
                  </a:lnTo>
                  <a:lnTo>
                    <a:pt x="459825" y="1126886"/>
                  </a:lnTo>
                  <a:lnTo>
                    <a:pt x="484614" y="1138124"/>
                  </a:lnTo>
                  <a:lnTo>
                    <a:pt x="519161" y="1151228"/>
                  </a:lnTo>
                  <a:lnTo>
                    <a:pt x="530486" y="1148387"/>
                  </a:lnTo>
                  <a:lnTo>
                    <a:pt x="532390" y="1126875"/>
                  </a:lnTo>
                  <a:lnTo>
                    <a:pt x="520128" y="1103903"/>
                  </a:lnTo>
                  <a:lnTo>
                    <a:pt x="523026" y="1081264"/>
                  </a:lnTo>
                  <a:lnTo>
                    <a:pt x="540536" y="1068430"/>
                  </a:lnTo>
                  <a:lnTo>
                    <a:pt x="569326" y="1060712"/>
                  </a:lnTo>
                  <a:lnTo>
                    <a:pt x="581336" y="1056345"/>
                  </a:lnTo>
                  <a:lnTo>
                    <a:pt x="575501" y="1043135"/>
                  </a:lnTo>
                  <a:lnTo>
                    <a:pt x="567963" y="1020709"/>
                  </a:lnTo>
                  <a:lnTo>
                    <a:pt x="581609" y="1011365"/>
                  </a:lnTo>
                  <a:lnTo>
                    <a:pt x="592634" y="980752"/>
                  </a:lnTo>
                  <a:close/>
                </a:path>
              </a:pathLst>
            </a:custGeom>
            <a:solidFill>
              <a:schemeClr val="tx2"/>
            </a:solidFill>
            <a:ln w="7144" cap="flat">
              <a:solidFill>
                <a:schemeClr val="bg1"/>
              </a:solidFill>
              <a:prstDash val="solid"/>
              <a:miter/>
            </a:ln>
          </p:spPr>
          <p:txBody>
            <a:bodyPr rtlCol="0" anchor="ctr"/>
            <a:lstStyle/>
            <a:p>
              <a:endParaRPr lang="en-US" sz="1092"/>
            </a:p>
          </p:txBody>
        </p:sp>
        <p:sp>
          <p:nvSpPr>
            <p:cNvPr id="140" name="Freeform: Shape 77">
              <a:extLst>
                <a:ext uri="{FF2B5EF4-FFF2-40B4-BE49-F238E27FC236}">
                  <a16:creationId xmlns:a16="http://schemas.microsoft.com/office/drawing/2014/main" id="{C8133D70-0EB7-2766-51AA-F6A600303F3F}"/>
                </a:ext>
              </a:extLst>
            </p:cNvPr>
            <p:cNvSpPr/>
            <p:nvPr/>
          </p:nvSpPr>
          <p:spPr>
            <a:xfrm>
              <a:off x="9246647" y="2000098"/>
              <a:ext cx="282178" cy="278491"/>
            </a:xfrm>
            <a:custGeom>
              <a:avLst/>
              <a:gdLst>
                <a:gd name="connsiteX0" fmla="*/ 282178 w 282178"/>
                <a:gd name="connsiteY0" fmla="*/ 141721 h 278491"/>
                <a:gd name="connsiteX1" fmla="*/ 247151 w 282178"/>
                <a:gd name="connsiteY1" fmla="*/ 0 h 278491"/>
                <a:gd name="connsiteX2" fmla="*/ 202204 w 282178"/>
                <a:gd name="connsiteY2" fmla="*/ 8766 h 278491"/>
                <a:gd name="connsiteX3" fmla="*/ 0 w 282178"/>
                <a:gd name="connsiteY3" fmla="*/ 53944 h 278491"/>
                <a:gd name="connsiteX4" fmla="*/ 9527 w 282178"/>
                <a:gd name="connsiteY4" fmla="*/ 84668 h 278491"/>
                <a:gd name="connsiteX5" fmla="*/ 23385 w 282178"/>
                <a:gd name="connsiteY5" fmla="*/ 153960 h 278491"/>
                <a:gd name="connsiteX6" fmla="*/ 25069 w 282178"/>
                <a:gd name="connsiteY6" fmla="*/ 239370 h 278491"/>
                <a:gd name="connsiteX7" fmla="*/ 13448 w 282178"/>
                <a:gd name="connsiteY7" fmla="*/ 260086 h 278491"/>
                <a:gd name="connsiteX8" fmla="*/ 31743 w 282178"/>
                <a:gd name="connsiteY8" fmla="*/ 278491 h 278491"/>
                <a:gd name="connsiteX9" fmla="*/ 72430 w 282178"/>
                <a:gd name="connsiteY9" fmla="*/ 241290 h 278491"/>
                <a:gd name="connsiteX10" fmla="*/ 106306 w 282178"/>
                <a:gd name="connsiteY10" fmla="*/ 210494 h 278491"/>
                <a:gd name="connsiteX11" fmla="*/ 124784 w 282178"/>
                <a:gd name="connsiteY11" fmla="*/ 190476 h 278491"/>
                <a:gd name="connsiteX12" fmla="*/ 132483 w 282178"/>
                <a:gd name="connsiteY12" fmla="*/ 196635 h 278491"/>
                <a:gd name="connsiteX13" fmla="*/ 158660 w 282178"/>
                <a:gd name="connsiteY13" fmla="*/ 182777 h 278491"/>
                <a:gd name="connsiteX14" fmla="*/ 207934 w 282178"/>
                <a:gd name="connsiteY14" fmla="*/ 171999 h 278491"/>
                <a:gd name="connsiteX15" fmla="*/ 282178 w 282178"/>
                <a:gd name="connsiteY15" fmla="*/ 141721 h 2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178" h="278491">
                  <a:moveTo>
                    <a:pt x="282178" y="141721"/>
                  </a:moveTo>
                  <a:lnTo>
                    <a:pt x="247151" y="0"/>
                  </a:lnTo>
                  <a:lnTo>
                    <a:pt x="202204" y="8766"/>
                  </a:lnTo>
                  <a:lnTo>
                    <a:pt x="0" y="53944"/>
                  </a:lnTo>
                  <a:lnTo>
                    <a:pt x="9527" y="84668"/>
                  </a:lnTo>
                  <a:lnTo>
                    <a:pt x="23385" y="153960"/>
                  </a:lnTo>
                  <a:lnTo>
                    <a:pt x="25069" y="239370"/>
                  </a:lnTo>
                  <a:lnTo>
                    <a:pt x="13448" y="260086"/>
                  </a:lnTo>
                  <a:lnTo>
                    <a:pt x="31743" y="278491"/>
                  </a:lnTo>
                  <a:lnTo>
                    <a:pt x="72430" y="241290"/>
                  </a:lnTo>
                  <a:lnTo>
                    <a:pt x="106306" y="210494"/>
                  </a:lnTo>
                  <a:lnTo>
                    <a:pt x="124784" y="190476"/>
                  </a:lnTo>
                  <a:lnTo>
                    <a:pt x="132483" y="196635"/>
                  </a:lnTo>
                  <a:lnTo>
                    <a:pt x="158660" y="182777"/>
                  </a:lnTo>
                  <a:lnTo>
                    <a:pt x="207934" y="171999"/>
                  </a:lnTo>
                  <a:lnTo>
                    <a:pt x="282178" y="141721"/>
                  </a:lnTo>
                  <a:close/>
                </a:path>
              </a:pathLst>
            </a:custGeom>
            <a:grpFill/>
            <a:ln w="7144" cap="flat">
              <a:solidFill>
                <a:schemeClr val="bg1"/>
              </a:solidFill>
              <a:prstDash val="solid"/>
              <a:miter/>
            </a:ln>
          </p:spPr>
          <p:txBody>
            <a:bodyPr rtlCol="0" anchor="ctr"/>
            <a:lstStyle/>
            <a:p>
              <a:endParaRPr lang="en-US" sz="1092"/>
            </a:p>
          </p:txBody>
        </p:sp>
        <p:sp>
          <p:nvSpPr>
            <p:cNvPr id="141" name="Freeform: Shape 80">
              <a:extLst>
                <a:ext uri="{FF2B5EF4-FFF2-40B4-BE49-F238E27FC236}">
                  <a16:creationId xmlns:a16="http://schemas.microsoft.com/office/drawing/2014/main" id="{57E82EFA-FD66-1C63-2C51-409DBDE7E18E}"/>
                </a:ext>
              </a:extLst>
            </p:cNvPr>
            <p:cNvSpPr/>
            <p:nvPr/>
          </p:nvSpPr>
          <p:spPr>
            <a:xfrm>
              <a:off x="6262621" y="1425715"/>
              <a:ext cx="863099" cy="917797"/>
            </a:xfrm>
            <a:custGeom>
              <a:avLst/>
              <a:gdLst>
                <a:gd name="connsiteX0" fmla="*/ 799206 w 863099"/>
                <a:gd name="connsiteY0" fmla="*/ 892371 h 917797"/>
                <a:gd name="connsiteX1" fmla="*/ 798570 w 863099"/>
                <a:gd name="connsiteY1" fmla="*/ 862297 h 917797"/>
                <a:gd name="connsiteX2" fmla="*/ 787340 w 863099"/>
                <a:gd name="connsiteY2" fmla="*/ 819182 h 917797"/>
                <a:gd name="connsiteX3" fmla="*/ 781180 w 863099"/>
                <a:gd name="connsiteY3" fmla="*/ 760669 h 917797"/>
                <a:gd name="connsiteX4" fmla="*/ 770402 w 863099"/>
                <a:gd name="connsiteY4" fmla="*/ 737572 h 917797"/>
                <a:gd name="connsiteX5" fmla="*/ 779640 w 863099"/>
                <a:gd name="connsiteY5" fmla="*/ 708315 h 917797"/>
                <a:gd name="connsiteX6" fmla="*/ 787340 w 863099"/>
                <a:gd name="connsiteY6" fmla="*/ 680599 h 917797"/>
                <a:gd name="connsiteX7" fmla="*/ 801198 w 863099"/>
                <a:gd name="connsiteY7" fmla="*/ 655962 h 917797"/>
                <a:gd name="connsiteX8" fmla="*/ 795039 w 863099"/>
                <a:gd name="connsiteY8" fmla="*/ 623625 h 917797"/>
                <a:gd name="connsiteX9" fmla="*/ 788879 w 863099"/>
                <a:gd name="connsiteY9" fmla="*/ 589749 h 917797"/>
                <a:gd name="connsiteX10" fmla="*/ 793499 w 863099"/>
                <a:gd name="connsiteY10" fmla="*/ 572812 h 917797"/>
                <a:gd name="connsiteX11" fmla="*/ 811977 w 863099"/>
                <a:gd name="connsiteY11" fmla="*/ 549714 h 917797"/>
                <a:gd name="connsiteX12" fmla="*/ 813517 w 863099"/>
                <a:gd name="connsiteY12" fmla="*/ 523537 h 917797"/>
                <a:gd name="connsiteX13" fmla="*/ 805817 w 863099"/>
                <a:gd name="connsiteY13" fmla="*/ 511219 h 917797"/>
                <a:gd name="connsiteX14" fmla="*/ 811977 w 863099"/>
                <a:gd name="connsiteY14" fmla="*/ 486582 h 917797"/>
                <a:gd name="connsiteX15" fmla="*/ 807666 w 863099"/>
                <a:gd name="connsiteY15" fmla="*/ 446856 h 917797"/>
                <a:gd name="connsiteX16" fmla="*/ 833843 w 863099"/>
                <a:gd name="connsiteY16" fmla="*/ 392962 h 917797"/>
                <a:gd name="connsiteX17" fmla="*/ 861560 w 863099"/>
                <a:gd name="connsiteY17" fmla="*/ 328290 h 917797"/>
                <a:gd name="connsiteX18" fmla="*/ 863100 w 863099"/>
                <a:gd name="connsiteY18" fmla="*/ 306733 h 917797"/>
                <a:gd name="connsiteX19" fmla="*/ 860020 w 863099"/>
                <a:gd name="connsiteY19" fmla="*/ 297494 h 917797"/>
                <a:gd name="connsiteX20" fmla="*/ 852321 w 863099"/>
                <a:gd name="connsiteY20" fmla="*/ 302113 h 917797"/>
                <a:gd name="connsiteX21" fmla="*/ 812286 w 863099"/>
                <a:gd name="connsiteY21" fmla="*/ 362166 h 917797"/>
                <a:gd name="connsiteX22" fmla="*/ 786109 w 863099"/>
                <a:gd name="connsiteY22" fmla="*/ 400661 h 917797"/>
                <a:gd name="connsiteX23" fmla="*/ 767631 w 863099"/>
                <a:gd name="connsiteY23" fmla="*/ 417599 h 917797"/>
                <a:gd name="connsiteX24" fmla="*/ 759932 w 863099"/>
                <a:gd name="connsiteY24" fmla="*/ 439157 h 917797"/>
                <a:gd name="connsiteX25" fmla="*/ 741311 w 863099"/>
                <a:gd name="connsiteY25" fmla="*/ 446856 h 917797"/>
                <a:gd name="connsiteX26" fmla="*/ 730533 w 863099"/>
                <a:gd name="connsiteY26" fmla="*/ 465334 h 917797"/>
                <a:gd name="connsiteX27" fmla="*/ 716674 w 863099"/>
                <a:gd name="connsiteY27" fmla="*/ 462254 h 917797"/>
                <a:gd name="connsiteX28" fmla="*/ 715134 w 863099"/>
                <a:gd name="connsiteY28" fmla="*/ 445316 h 917797"/>
                <a:gd name="connsiteX29" fmla="*/ 727453 w 863099"/>
                <a:gd name="connsiteY29" fmla="*/ 422219 h 917797"/>
                <a:gd name="connsiteX30" fmla="*/ 747471 w 863099"/>
                <a:gd name="connsiteY30" fmla="*/ 377564 h 917797"/>
                <a:gd name="connsiteX31" fmla="*/ 764409 w 863099"/>
                <a:gd name="connsiteY31" fmla="*/ 362166 h 917797"/>
                <a:gd name="connsiteX32" fmla="*/ 773846 w 863099"/>
                <a:gd name="connsiteY32" fmla="*/ 339707 h 917797"/>
                <a:gd name="connsiteX33" fmla="*/ 749458 w 863099"/>
                <a:gd name="connsiteY33" fmla="*/ 321597 h 917797"/>
                <a:gd name="connsiteX34" fmla="*/ 730648 w 863099"/>
                <a:gd name="connsiteY34" fmla="*/ 222852 h 917797"/>
                <a:gd name="connsiteX35" fmla="*/ 696858 w 863099"/>
                <a:gd name="connsiteY35" fmla="*/ 210069 h 917797"/>
                <a:gd name="connsiteX36" fmla="*/ 678320 w 863099"/>
                <a:gd name="connsiteY36" fmla="*/ 188082 h 917797"/>
                <a:gd name="connsiteX37" fmla="*/ 562784 w 863099"/>
                <a:gd name="connsiteY37" fmla="*/ 162159 h 917797"/>
                <a:gd name="connsiteX38" fmla="*/ 535392 w 863099"/>
                <a:gd name="connsiteY38" fmla="*/ 152519 h 917797"/>
                <a:gd name="connsiteX39" fmla="*/ 457162 w 863099"/>
                <a:gd name="connsiteY39" fmla="*/ 131876 h 917797"/>
                <a:gd name="connsiteX40" fmla="*/ 381744 w 863099"/>
                <a:gd name="connsiteY40" fmla="*/ 120838 h 917797"/>
                <a:gd name="connsiteX41" fmla="*/ 345880 w 863099"/>
                <a:gd name="connsiteY41" fmla="*/ 71969 h 917797"/>
                <a:gd name="connsiteX42" fmla="*/ 338733 w 863099"/>
                <a:gd name="connsiteY42" fmla="*/ 77246 h 917797"/>
                <a:gd name="connsiteX43" fmla="*/ 327322 w 863099"/>
                <a:gd name="connsiteY43" fmla="*/ 75706 h 917797"/>
                <a:gd name="connsiteX44" fmla="*/ 321163 w 863099"/>
                <a:gd name="connsiteY44" fmla="*/ 64927 h 917797"/>
                <a:gd name="connsiteX45" fmla="*/ 308457 w 863099"/>
                <a:gd name="connsiteY45" fmla="*/ 67752 h 917797"/>
                <a:gd name="connsiteX46" fmla="*/ 297678 w 863099"/>
                <a:gd name="connsiteY46" fmla="*/ 69292 h 917797"/>
                <a:gd name="connsiteX47" fmla="*/ 280740 w 863099"/>
                <a:gd name="connsiteY47" fmla="*/ 78531 h 917797"/>
                <a:gd name="connsiteX48" fmla="*/ 271501 w 863099"/>
                <a:gd name="connsiteY48" fmla="*/ 72371 h 917797"/>
                <a:gd name="connsiteX49" fmla="*/ 277660 w 863099"/>
                <a:gd name="connsiteY49" fmla="*/ 53894 h 917797"/>
                <a:gd name="connsiteX50" fmla="*/ 296138 w 863099"/>
                <a:gd name="connsiteY50" fmla="*/ 24637 h 917797"/>
                <a:gd name="connsiteX51" fmla="*/ 306917 w 863099"/>
                <a:gd name="connsiteY51" fmla="*/ 13858 h 917797"/>
                <a:gd name="connsiteX52" fmla="*/ 288439 w 863099"/>
                <a:gd name="connsiteY52" fmla="*/ 0 h 917797"/>
                <a:gd name="connsiteX53" fmla="*/ 268421 w 863099"/>
                <a:gd name="connsiteY53" fmla="*/ 7699 h 917797"/>
                <a:gd name="connsiteX54" fmla="*/ 240705 w 863099"/>
                <a:gd name="connsiteY54" fmla="*/ 26177 h 917797"/>
                <a:gd name="connsiteX55" fmla="*/ 169873 w 863099"/>
                <a:gd name="connsiteY55" fmla="*/ 56973 h 917797"/>
                <a:gd name="connsiteX56" fmla="*/ 142156 w 863099"/>
                <a:gd name="connsiteY56" fmla="*/ 63132 h 917797"/>
                <a:gd name="connsiteX57" fmla="*/ 114440 w 863099"/>
                <a:gd name="connsiteY57" fmla="*/ 58513 h 917797"/>
                <a:gd name="connsiteX58" fmla="*/ 105089 w 863099"/>
                <a:gd name="connsiteY58" fmla="*/ 50148 h 917797"/>
                <a:gd name="connsiteX59" fmla="*/ 84927 w 863099"/>
                <a:gd name="connsiteY59" fmla="*/ 77153 h 917797"/>
                <a:gd name="connsiteX60" fmla="*/ 82750 w 863099"/>
                <a:gd name="connsiteY60" fmla="*/ 103284 h 917797"/>
                <a:gd name="connsiteX61" fmla="*/ 82750 w 863099"/>
                <a:gd name="connsiteY61" fmla="*/ 183857 h 917797"/>
                <a:gd name="connsiteX62" fmla="*/ 71861 w 863099"/>
                <a:gd name="connsiteY62" fmla="*/ 199100 h 917797"/>
                <a:gd name="connsiteX63" fmla="*/ 21776 w 863099"/>
                <a:gd name="connsiteY63" fmla="*/ 236120 h 917797"/>
                <a:gd name="connsiteX64" fmla="*/ 0 w 863099"/>
                <a:gd name="connsiteY64" fmla="*/ 292738 h 917797"/>
                <a:gd name="connsiteX65" fmla="*/ 4355 w 863099"/>
                <a:gd name="connsiteY65" fmla="*/ 294916 h 917797"/>
                <a:gd name="connsiteX66" fmla="*/ 28309 w 863099"/>
                <a:gd name="connsiteY66" fmla="*/ 314514 h 917797"/>
                <a:gd name="connsiteX67" fmla="*/ 34842 w 863099"/>
                <a:gd name="connsiteY67" fmla="*/ 345001 h 917797"/>
                <a:gd name="connsiteX68" fmla="*/ 17421 w 863099"/>
                <a:gd name="connsiteY68" fmla="*/ 375488 h 917797"/>
                <a:gd name="connsiteX69" fmla="*/ 17421 w 863099"/>
                <a:gd name="connsiteY69" fmla="*/ 412508 h 917797"/>
                <a:gd name="connsiteX70" fmla="*/ 21776 w 863099"/>
                <a:gd name="connsiteY70" fmla="*/ 475659 h 917797"/>
                <a:gd name="connsiteX71" fmla="*/ 50085 w 863099"/>
                <a:gd name="connsiteY71" fmla="*/ 503968 h 917797"/>
                <a:gd name="connsiteX72" fmla="*/ 82750 w 863099"/>
                <a:gd name="connsiteY72" fmla="*/ 503968 h 917797"/>
                <a:gd name="connsiteX73" fmla="*/ 100171 w 863099"/>
                <a:gd name="connsiteY73" fmla="*/ 534455 h 917797"/>
                <a:gd name="connsiteX74" fmla="*/ 132835 w 863099"/>
                <a:gd name="connsiteY74" fmla="*/ 538810 h 917797"/>
                <a:gd name="connsiteX75" fmla="*/ 169855 w 863099"/>
                <a:gd name="connsiteY75" fmla="*/ 593251 h 917797"/>
                <a:gd name="connsiteX76" fmla="*/ 237362 w 863099"/>
                <a:gd name="connsiteY76" fmla="*/ 632448 h 917797"/>
                <a:gd name="connsiteX77" fmla="*/ 256960 w 863099"/>
                <a:gd name="connsiteY77" fmla="*/ 658580 h 917797"/>
                <a:gd name="connsiteX78" fmla="*/ 265671 w 863099"/>
                <a:gd name="connsiteY78" fmla="*/ 729353 h 917797"/>
                <a:gd name="connsiteX79" fmla="*/ 272204 w 863099"/>
                <a:gd name="connsiteY79" fmla="*/ 760929 h 917797"/>
                <a:gd name="connsiteX80" fmla="*/ 293980 w 863099"/>
                <a:gd name="connsiteY80" fmla="*/ 776172 h 917797"/>
                <a:gd name="connsiteX81" fmla="*/ 296158 w 863099"/>
                <a:gd name="connsiteY81" fmla="*/ 789238 h 917797"/>
                <a:gd name="connsiteX82" fmla="*/ 276559 w 863099"/>
                <a:gd name="connsiteY82" fmla="*/ 821902 h 917797"/>
                <a:gd name="connsiteX83" fmla="*/ 278736 w 863099"/>
                <a:gd name="connsiteY83" fmla="*/ 852389 h 917797"/>
                <a:gd name="connsiteX84" fmla="*/ 302690 w 863099"/>
                <a:gd name="connsiteY84" fmla="*/ 889409 h 917797"/>
                <a:gd name="connsiteX85" fmla="*/ 326645 w 863099"/>
                <a:gd name="connsiteY85" fmla="*/ 900297 h 917797"/>
                <a:gd name="connsiteX86" fmla="*/ 354953 w 863099"/>
                <a:gd name="connsiteY86" fmla="*/ 904652 h 917797"/>
                <a:gd name="connsiteX87" fmla="*/ 367739 w 863099"/>
                <a:gd name="connsiteY87" fmla="*/ 917798 h 917797"/>
                <a:gd name="connsiteX88" fmla="*/ 799206 w 863099"/>
                <a:gd name="connsiteY88" fmla="*/ 892371 h 91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863099" h="917797">
                  <a:moveTo>
                    <a:pt x="799206" y="892371"/>
                  </a:moveTo>
                  <a:lnTo>
                    <a:pt x="798570" y="862297"/>
                  </a:lnTo>
                  <a:lnTo>
                    <a:pt x="787340" y="819182"/>
                  </a:lnTo>
                  <a:lnTo>
                    <a:pt x="781180" y="760669"/>
                  </a:lnTo>
                  <a:lnTo>
                    <a:pt x="770402" y="737572"/>
                  </a:lnTo>
                  <a:lnTo>
                    <a:pt x="779640" y="708315"/>
                  </a:lnTo>
                  <a:lnTo>
                    <a:pt x="787340" y="680599"/>
                  </a:lnTo>
                  <a:lnTo>
                    <a:pt x="801198" y="655962"/>
                  </a:lnTo>
                  <a:lnTo>
                    <a:pt x="795039" y="623625"/>
                  </a:lnTo>
                  <a:lnTo>
                    <a:pt x="788879" y="589749"/>
                  </a:lnTo>
                  <a:lnTo>
                    <a:pt x="793499" y="572812"/>
                  </a:lnTo>
                  <a:lnTo>
                    <a:pt x="811977" y="549714"/>
                  </a:lnTo>
                  <a:lnTo>
                    <a:pt x="813517" y="523537"/>
                  </a:lnTo>
                  <a:lnTo>
                    <a:pt x="805817" y="511219"/>
                  </a:lnTo>
                  <a:lnTo>
                    <a:pt x="811977" y="486582"/>
                  </a:lnTo>
                  <a:lnTo>
                    <a:pt x="807666" y="446856"/>
                  </a:lnTo>
                  <a:lnTo>
                    <a:pt x="833843" y="392962"/>
                  </a:lnTo>
                  <a:lnTo>
                    <a:pt x="861560" y="328290"/>
                  </a:lnTo>
                  <a:lnTo>
                    <a:pt x="863100" y="306733"/>
                  </a:lnTo>
                  <a:lnTo>
                    <a:pt x="860020" y="297494"/>
                  </a:lnTo>
                  <a:lnTo>
                    <a:pt x="852321" y="302113"/>
                  </a:lnTo>
                  <a:lnTo>
                    <a:pt x="812286" y="362166"/>
                  </a:lnTo>
                  <a:lnTo>
                    <a:pt x="786109" y="400661"/>
                  </a:lnTo>
                  <a:lnTo>
                    <a:pt x="767631" y="417599"/>
                  </a:lnTo>
                  <a:lnTo>
                    <a:pt x="759932" y="439157"/>
                  </a:lnTo>
                  <a:lnTo>
                    <a:pt x="741311" y="446856"/>
                  </a:lnTo>
                  <a:lnTo>
                    <a:pt x="730533" y="465334"/>
                  </a:lnTo>
                  <a:lnTo>
                    <a:pt x="716674" y="462254"/>
                  </a:lnTo>
                  <a:lnTo>
                    <a:pt x="715134" y="445316"/>
                  </a:lnTo>
                  <a:lnTo>
                    <a:pt x="727453" y="422219"/>
                  </a:lnTo>
                  <a:lnTo>
                    <a:pt x="747471" y="377564"/>
                  </a:lnTo>
                  <a:lnTo>
                    <a:pt x="764409" y="362166"/>
                  </a:lnTo>
                  <a:lnTo>
                    <a:pt x="773846" y="339707"/>
                  </a:lnTo>
                  <a:lnTo>
                    <a:pt x="749458" y="321597"/>
                  </a:lnTo>
                  <a:lnTo>
                    <a:pt x="730648" y="222852"/>
                  </a:lnTo>
                  <a:lnTo>
                    <a:pt x="696858" y="210069"/>
                  </a:lnTo>
                  <a:lnTo>
                    <a:pt x="678320" y="188082"/>
                  </a:lnTo>
                  <a:lnTo>
                    <a:pt x="562784" y="162159"/>
                  </a:lnTo>
                  <a:lnTo>
                    <a:pt x="535392" y="152519"/>
                  </a:lnTo>
                  <a:lnTo>
                    <a:pt x="457162" y="131876"/>
                  </a:lnTo>
                  <a:lnTo>
                    <a:pt x="381744" y="120838"/>
                  </a:lnTo>
                  <a:lnTo>
                    <a:pt x="345880" y="71969"/>
                  </a:lnTo>
                  <a:lnTo>
                    <a:pt x="338733" y="77246"/>
                  </a:lnTo>
                  <a:lnTo>
                    <a:pt x="327322" y="75706"/>
                  </a:lnTo>
                  <a:lnTo>
                    <a:pt x="321163" y="64927"/>
                  </a:lnTo>
                  <a:lnTo>
                    <a:pt x="308457" y="67752"/>
                  </a:lnTo>
                  <a:lnTo>
                    <a:pt x="297678" y="69292"/>
                  </a:lnTo>
                  <a:lnTo>
                    <a:pt x="280740" y="78531"/>
                  </a:lnTo>
                  <a:lnTo>
                    <a:pt x="271501" y="72371"/>
                  </a:lnTo>
                  <a:lnTo>
                    <a:pt x="277660" y="53894"/>
                  </a:lnTo>
                  <a:lnTo>
                    <a:pt x="296138" y="24637"/>
                  </a:lnTo>
                  <a:lnTo>
                    <a:pt x="306917" y="13858"/>
                  </a:lnTo>
                  <a:lnTo>
                    <a:pt x="288439" y="0"/>
                  </a:lnTo>
                  <a:lnTo>
                    <a:pt x="268421" y="7699"/>
                  </a:lnTo>
                  <a:lnTo>
                    <a:pt x="240705" y="26177"/>
                  </a:lnTo>
                  <a:lnTo>
                    <a:pt x="169873" y="56973"/>
                  </a:lnTo>
                  <a:lnTo>
                    <a:pt x="142156" y="63132"/>
                  </a:lnTo>
                  <a:lnTo>
                    <a:pt x="114440" y="58513"/>
                  </a:lnTo>
                  <a:lnTo>
                    <a:pt x="105089" y="50148"/>
                  </a:lnTo>
                  <a:lnTo>
                    <a:pt x="84927" y="77153"/>
                  </a:lnTo>
                  <a:lnTo>
                    <a:pt x="82750" y="103284"/>
                  </a:lnTo>
                  <a:lnTo>
                    <a:pt x="82750" y="183857"/>
                  </a:lnTo>
                  <a:lnTo>
                    <a:pt x="71861" y="199100"/>
                  </a:lnTo>
                  <a:lnTo>
                    <a:pt x="21776" y="236120"/>
                  </a:lnTo>
                  <a:lnTo>
                    <a:pt x="0" y="292738"/>
                  </a:lnTo>
                  <a:lnTo>
                    <a:pt x="4355" y="294916"/>
                  </a:lnTo>
                  <a:lnTo>
                    <a:pt x="28309" y="314514"/>
                  </a:lnTo>
                  <a:lnTo>
                    <a:pt x="34842" y="345001"/>
                  </a:lnTo>
                  <a:lnTo>
                    <a:pt x="17421" y="375488"/>
                  </a:lnTo>
                  <a:lnTo>
                    <a:pt x="17421" y="412508"/>
                  </a:lnTo>
                  <a:lnTo>
                    <a:pt x="21776" y="475659"/>
                  </a:lnTo>
                  <a:lnTo>
                    <a:pt x="50085" y="503968"/>
                  </a:lnTo>
                  <a:lnTo>
                    <a:pt x="82750" y="503968"/>
                  </a:lnTo>
                  <a:lnTo>
                    <a:pt x="100171" y="534455"/>
                  </a:lnTo>
                  <a:lnTo>
                    <a:pt x="132835" y="538810"/>
                  </a:lnTo>
                  <a:lnTo>
                    <a:pt x="169855" y="593251"/>
                  </a:lnTo>
                  <a:lnTo>
                    <a:pt x="237362" y="632448"/>
                  </a:lnTo>
                  <a:lnTo>
                    <a:pt x="256960" y="658580"/>
                  </a:lnTo>
                  <a:lnTo>
                    <a:pt x="265671" y="729353"/>
                  </a:lnTo>
                  <a:lnTo>
                    <a:pt x="272204" y="760929"/>
                  </a:lnTo>
                  <a:lnTo>
                    <a:pt x="293980" y="776172"/>
                  </a:lnTo>
                  <a:lnTo>
                    <a:pt x="296158" y="789238"/>
                  </a:lnTo>
                  <a:lnTo>
                    <a:pt x="276559" y="821902"/>
                  </a:lnTo>
                  <a:lnTo>
                    <a:pt x="278736" y="852389"/>
                  </a:lnTo>
                  <a:lnTo>
                    <a:pt x="302690" y="889409"/>
                  </a:lnTo>
                  <a:lnTo>
                    <a:pt x="326645" y="900297"/>
                  </a:lnTo>
                  <a:lnTo>
                    <a:pt x="354953" y="904652"/>
                  </a:lnTo>
                  <a:lnTo>
                    <a:pt x="367739" y="917798"/>
                  </a:lnTo>
                  <a:lnTo>
                    <a:pt x="799206" y="892371"/>
                  </a:lnTo>
                  <a:close/>
                </a:path>
              </a:pathLst>
            </a:custGeom>
            <a:grpFill/>
            <a:ln w="7144" cap="flat">
              <a:solidFill>
                <a:schemeClr val="bg1"/>
              </a:solidFill>
              <a:prstDash val="solid"/>
              <a:miter/>
            </a:ln>
          </p:spPr>
          <p:txBody>
            <a:bodyPr rtlCol="0" anchor="ctr"/>
            <a:lstStyle/>
            <a:p>
              <a:endParaRPr lang="en-US" sz="1092"/>
            </a:p>
          </p:txBody>
        </p:sp>
        <p:sp>
          <p:nvSpPr>
            <p:cNvPr id="142" name="Freeform: Shape 81">
              <a:extLst>
                <a:ext uri="{FF2B5EF4-FFF2-40B4-BE49-F238E27FC236}">
                  <a16:creationId xmlns:a16="http://schemas.microsoft.com/office/drawing/2014/main" id="{BC522F7D-BAF0-8F8C-5C46-B1117E5E6670}"/>
                </a:ext>
              </a:extLst>
            </p:cNvPr>
            <p:cNvSpPr/>
            <p:nvPr/>
          </p:nvSpPr>
          <p:spPr>
            <a:xfrm>
              <a:off x="7801194" y="3241505"/>
              <a:ext cx="1477616" cy="644699"/>
            </a:xfrm>
            <a:custGeom>
              <a:avLst/>
              <a:gdLst>
                <a:gd name="connsiteX0" fmla="*/ 1355330 w 1477616"/>
                <a:gd name="connsiteY0" fmla="*/ 0 h 644699"/>
                <a:gd name="connsiteX1" fmla="*/ 1375189 w 1477616"/>
                <a:gd name="connsiteY1" fmla="*/ 46838 h 644699"/>
                <a:gd name="connsiteX2" fmla="*/ 1409065 w 1477616"/>
                <a:gd name="connsiteY2" fmla="*/ 108430 h 644699"/>
                <a:gd name="connsiteX3" fmla="*/ 1432163 w 1477616"/>
                <a:gd name="connsiteY3" fmla="*/ 131527 h 644699"/>
                <a:gd name="connsiteX4" fmla="*/ 1438322 w 1477616"/>
                <a:gd name="connsiteY4" fmla="*/ 153085 h 644699"/>
                <a:gd name="connsiteX5" fmla="*/ 1415225 w 1477616"/>
                <a:gd name="connsiteY5" fmla="*/ 154625 h 644699"/>
                <a:gd name="connsiteX6" fmla="*/ 1422924 w 1477616"/>
                <a:gd name="connsiteY6" fmla="*/ 160784 h 644699"/>
                <a:gd name="connsiteX7" fmla="*/ 1419844 w 1477616"/>
                <a:gd name="connsiteY7" fmla="*/ 200819 h 644699"/>
                <a:gd name="connsiteX8" fmla="*/ 1395207 w 1477616"/>
                <a:gd name="connsiteY8" fmla="*/ 213138 h 644699"/>
                <a:gd name="connsiteX9" fmla="*/ 1389048 w 1477616"/>
                <a:gd name="connsiteY9" fmla="*/ 233156 h 644699"/>
                <a:gd name="connsiteX10" fmla="*/ 1376729 w 1477616"/>
                <a:gd name="connsiteY10" fmla="*/ 260872 h 644699"/>
                <a:gd name="connsiteX11" fmla="*/ 1341314 w 1477616"/>
                <a:gd name="connsiteY11" fmla="*/ 276270 h 644699"/>
                <a:gd name="connsiteX12" fmla="*/ 1318216 w 1477616"/>
                <a:gd name="connsiteY12" fmla="*/ 273191 h 644699"/>
                <a:gd name="connsiteX13" fmla="*/ 1304358 w 1477616"/>
                <a:gd name="connsiteY13" fmla="*/ 271651 h 644699"/>
                <a:gd name="connsiteX14" fmla="*/ 1288960 w 1477616"/>
                <a:gd name="connsiteY14" fmla="*/ 259332 h 644699"/>
                <a:gd name="connsiteX15" fmla="*/ 1292039 w 1477616"/>
                <a:gd name="connsiteY15" fmla="*/ 271651 h 644699"/>
                <a:gd name="connsiteX16" fmla="*/ 1292039 w 1477616"/>
                <a:gd name="connsiteY16" fmla="*/ 280890 h 644699"/>
                <a:gd name="connsiteX17" fmla="*/ 1310517 w 1477616"/>
                <a:gd name="connsiteY17" fmla="*/ 280890 h 644699"/>
                <a:gd name="connsiteX18" fmla="*/ 1318216 w 1477616"/>
                <a:gd name="connsiteY18" fmla="*/ 293208 h 644699"/>
                <a:gd name="connsiteX19" fmla="*/ 1299738 w 1477616"/>
                <a:gd name="connsiteY19" fmla="*/ 353261 h 644699"/>
                <a:gd name="connsiteX20" fmla="*/ 1339774 w 1477616"/>
                <a:gd name="connsiteY20" fmla="*/ 353261 h 644699"/>
                <a:gd name="connsiteX21" fmla="*/ 1345933 w 1477616"/>
                <a:gd name="connsiteY21" fmla="*/ 368659 h 644699"/>
                <a:gd name="connsiteX22" fmla="*/ 1367490 w 1477616"/>
                <a:gd name="connsiteY22" fmla="*/ 347102 h 644699"/>
                <a:gd name="connsiteX23" fmla="*/ 1379809 w 1477616"/>
                <a:gd name="connsiteY23" fmla="*/ 342482 h 644699"/>
                <a:gd name="connsiteX24" fmla="*/ 1361331 w 1477616"/>
                <a:gd name="connsiteY24" fmla="*/ 376358 h 644699"/>
                <a:gd name="connsiteX25" fmla="*/ 1332075 w 1477616"/>
                <a:gd name="connsiteY25" fmla="*/ 422553 h 644699"/>
                <a:gd name="connsiteX26" fmla="*/ 1319756 w 1477616"/>
                <a:gd name="connsiteY26" fmla="*/ 422553 h 644699"/>
                <a:gd name="connsiteX27" fmla="*/ 1308977 w 1477616"/>
                <a:gd name="connsiteY27" fmla="*/ 417934 h 644699"/>
                <a:gd name="connsiteX28" fmla="*/ 1282800 w 1477616"/>
                <a:gd name="connsiteY28" fmla="*/ 424093 h 644699"/>
                <a:gd name="connsiteX29" fmla="*/ 1233527 w 1477616"/>
                <a:gd name="connsiteY29" fmla="*/ 447190 h 644699"/>
                <a:gd name="connsiteX30" fmla="*/ 1171934 w 1477616"/>
                <a:gd name="connsiteY30" fmla="*/ 498004 h 644699"/>
                <a:gd name="connsiteX31" fmla="*/ 1139597 w 1477616"/>
                <a:gd name="connsiteY31" fmla="*/ 542658 h 644699"/>
                <a:gd name="connsiteX32" fmla="*/ 1121120 w 1477616"/>
                <a:gd name="connsiteY32" fmla="*/ 604251 h 644699"/>
                <a:gd name="connsiteX33" fmla="*/ 1116501 w 1477616"/>
                <a:gd name="connsiteY33" fmla="*/ 627348 h 644699"/>
                <a:gd name="connsiteX34" fmla="*/ 1071846 w 1477616"/>
                <a:gd name="connsiteY34" fmla="*/ 631968 h 644699"/>
                <a:gd name="connsiteX35" fmla="*/ 1019905 w 1477616"/>
                <a:gd name="connsiteY35" fmla="*/ 644699 h 644699"/>
                <a:gd name="connsiteX36" fmla="*/ 925165 w 1477616"/>
                <a:gd name="connsiteY36" fmla="*/ 566570 h 644699"/>
                <a:gd name="connsiteX37" fmla="*/ 805059 w 1477616"/>
                <a:gd name="connsiteY37" fmla="*/ 494199 h 644699"/>
                <a:gd name="connsiteX38" fmla="*/ 777342 w 1477616"/>
                <a:gd name="connsiteY38" fmla="*/ 486500 h 644699"/>
                <a:gd name="connsiteX39" fmla="*/ 657237 w 1477616"/>
                <a:gd name="connsiteY39" fmla="*/ 500358 h 644699"/>
                <a:gd name="connsiteX40" fmla="*/ 616503 w 1477616"/>
                <a:gd name="connsiteY40" fmla="*/ 507503 h 644699"/>
                <a:gd name="connsiteX41" fmla="*/ 601105 w 1477616"/>
                <a:gd name="connsiteY41" fmla="*/ 476707 h 644699"/>
                <a:gd name="connsiteX42" fmla="*/ 572813 w 1477616"/>
                <a:gd name="connsiteY42" fmla="*/ 456545 h 644699"/>
                <a:gd name="connsiteX43" fmla="*/ 415751 w 1477616"/>
                <a:gd name="connsiteY43" fmla="*/ 461165 h 644699"/>
                <a:gd name="connsiteX44" fmla="*/ 346459 w 1477616"/>
                <a:gd name="connsiteY44" fmla="*/ 468864 h 644699"/>
                <a:gd name="connsiteX45" fmla="*/ 260229 w 1477616"/>
                <a:gd name="connsiteY45" fmla="*/ 511979 h 644699"/>
                <a:gd name="connsiteX46" fmla="*/ 201716 w 1477616"/>
                <a:gd name="connsiteY46" fmla="*/ 536616 h 644699"/>
                <a:gd name="connsiteX47" fmla="*/ 0 w 1477616"/>
                <a:gd name="connsiteY47" fmla="*/ 561253 h 644699"/>
                <a:gd name="connsiteX48" fmla="*/ 4764 w 1477616"/>
                <a:gd name="connsiteY48" fmla="*/ 522636 h 644699"/>
                <a:gd name="connsiteX49" fmla="*/ 21702 w 1477616"/>
                <a:gd name="connsiteY49" fmla="*/ 508777 h 644699"/>
                <a:gd name="connsiteX50" fmla="*/ 47878 w 1477616"/>
                <a:gd name="connsiteY50" fmla="*/ 502618 h 644699"/>
                <a:gd name="connsiteX51" fmla="*/ 54038 w 1477616"/>
                <a:gd name="connsiteY51" fmla="*/ 467202 h 644699"/>
                <a:gd name="connsiteX52" fmla="*/ 94073 w 1477616"/>
                <a:gd name="connsiteY52" fmla="*/ 441025 h 644699"/>
                <a:gd name="connsiteX53" fmla="*/ 131029 w 1477616"/>
                <a:gd name="connsiteY53" fmla="*/ 427167 h 644699"/>
                <a:gd name="connsiteX54" fmla="*/ 171064 w 1477616"/>
                <a:gd name="connsiteY54" fmla="*/ 393291 h 644699"/>
                <a:gd name="connsiteX55" fmla="*/ 212639 w 1477616"/>
                <a:gd name="connsiteY55" fmla="*/ 373273 h 644699"/>
                <a:gd name="connsiteX56" fmla="*/ 218798 w 1477616"/>
                <a:gd name="connsiteY56" fmla="*/ 344017 h 644699"/>
                <a:gd name="connsiteX57" fmla="*/ 255754 w 1477616"/>
                <a:gd name="connsiteY57" fmla="*/ 307061 h 644699"/>
                <a:gd name="connsiteX58" fmla="*/ 261913 w 1477616"/>
                <a:gd name="connsiteY58" fmla="*/ 305521 h 644699"/>
                <a:gd name="connsiteX59" fmla="*/ 269612 w 1477616"/>
                <a:gd name="connsiteY59" fmla="*/ 316300 h 644699"/>
                <a:gd name="connsiteX60" fmla="*/ 288090 w 1477616"/>
                <a:gd name="connsiteY60" fmla="*/ 319380 h 644699"/>
                <a:gd name="connsiteX61" fmla="*/ 309647 w 1477616"/>
                <a:gd name="connsiteY61" fmla="*/ 285504 h 644699"/>
                <a:gd name="connsiteX62" fmla="*/ 329665 w 1477616"/>
                <a:gd name="connsiteY62" fmla="*/ 279344 h 644699"/>
                <a:gd name="connsiteX63" fmla="*/ 351223 w 1477616"/>
                <a:gd name="connsiteY63" fmla="*/ 282424 h 644699"/>
                <a:gd name="connsiteX64" fmla="*/ 366621 w 1477616"/>
                <a:gd name="connsiteY64" fmla="*/ 248548 h 644699"/>
                <a:gd name="connsiteX65" fmla="*/ 394338 w 1477616"/>
                <a:gd name="connsiteY65" fmla="*/ 223911 h 644699"/>
                <a:gd name="connsiteX66" fmla="*/ 398957 w 1477616"/>
                <a:gd name="connsiteY66" fmla="*/ 203893 h 644699"/>
                <a:gd name="connsiteX67" fmla="*/ 400743 w 1477616"/>
                <a:gd name="connsiteY67" fmla="*/ 169144 h 644699"/>
                <a:gd name="connsiteX68" fmla="*/ 441477 w 1477616"/>
                <a:gd name="connsiteY68" fmla="*/ 168930 h 644699"/>
                <a:gd name="connsiteX69" fmla="*/ 510043 w 1477616"/>
                <a:gd name="connsiteY69" fmla="*/ 160778 h 644699"/>
                <a:gd name="connsiteX70" fmla="*/ 660131 w 1477616"/>
                <a:gd name="connsiteY70" fmla="*/ 139324 h 644699"/>
                <a:gd name="connsiteX71" fmla="*/ 804302 w 1477616"/>
                <a:gd name="connsiteY71" fmla="*/ 119449 h 644699"/>
                <a:gd name="connsiteX72" fmla="*/ 1010427 w 1477616"/>
                <a:gd name="connsiteY72" fmla="*/ 74497 h 644699"/>
                <a:gd name="connsiteX73" fmla="*/ 1200769 w 1477616"/>
                <a:gd name="connsiteY73" fmla="*/ 33935 h 644699"/>
                <a:gd name="connsiteX74" fmla="*/ 1307229 w 1477616"/>
                <a:gd name="connsiteY74" fmla="*/ 11019 h 644699"/>
                <a:gd name="connsiteX75" fmla="*/ 1355330 w 1477616"/>
                <a:gd name="connsiteY75" fmla="*/ 0 h 644699"/>
                <a:gd name="connsiteX76" fmla="*/ 1396006 w 1477616"/>
                <a:gd name="connsiteY76" fmla="*/ 316293 h 644699"/>
                <a:gd name="connsiteX77" fmla="*/ 1420643 w 1477616"/>
                <a:gd name="connsiteY77" fmla="*/ 292425 h 644699"/>
                <a:gd name="connsiteX78" fmla="*/ 1450670 w 1477616"/>
                <a:gd name="connsiteY78" fmla="*/ 267788 h 644699"/>
                <a:gd name="connsiteX79" fmla="*/ 1465298 w 1477616"/>
                <a:gd name="connsiteY79" fmla="*/ 261629 h 644699"/>
                <a:gd name="connsiteX80" fmla="*/ 1466838 w 1477616"/>
                <a:gd name="connsiteY80" fmla="*/ 242381 h 644699"/>
                <a:gd name="connsiteX81" fmla="*/ 1460678 w 1477616"/>
                <a:gd name="connsiteY81" fmla="*/ 183868 h 644699"/>
                <a:gd name="connsiteX82" fmla="*/ 1446820 w 1477616"/>
                <a:gd name="connsiteY82" fmla="*/ 161540 h 644699"/>
                <a:gd name="connsiteX83" fmla="*/ 1440660 w 1477616"/>
                <a:gd name="connsiteY83" fmla="*/ 143833 h 644699"/>
                <a:gd name="connsiteX84" fmla="*/ 1447590 w 1477616"/>
                <a:gd name="connsiteY84" fmla="*/ 141523 h 644699"/>
                <a:gd name="connsiteX85" fmla="*/ 1473767 w 1477616"/>
                <a:gd name="connsiteY85" fmla="*/ 193877 h 644699"/>
                <a:gd name="connsiteX86" fmla="*/ 1477616 w 1477616"/>
                <a:gd name="connsiteY86" fmla="*/ 236222 h 644699"/>
                <a:gd name="connsiteX87" fmla="*/ 1476077 w 1477616"/>
                <a:gd name="connsiteY87" fmla="*/ 268558 h 644699"/>
                <a:gd name="connsiteX88" fmla="*/ 1443740 w 1477616"/>
                <a:gd name="connsiteY88" fmla="*/ 283186 h 644699"/>
                <a:gd name="connsiteX89" fmla="*/ 1416793 w 1477616"/>
                <a:gd name="connsiteY89" fmla="*/ 306284 h 644699"/>
                <a:gd name="connsiteX90" fmla="*/ 1406015 w 1477616"/>
                <a:gd name="connsiteY90" fmla="*/ 317832 h 644699"/>
                <a:gd name="connsiteX91" fmla="*/ 1396006 w 1477616"/>
                <a:gd name="connsiteY91" fmla="*/ 316293 h 644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477616" h="644699">
                  <a:moveTo>
                    <a:pt x="1355330" y="0"/>
                  </a:moveTo>
                  <a:lnTo>
                    <a:pt x="1375189" y="46838"/>
                  </a:lnTo>
                  <a:lnTo>
                    <a:pt x="1409065" y="108430"/>
                  </a:lnTo>
                  <a:lnTo>
                    <a:pt x="1432163" y="131527"/>
                  </a:lnTo>
                  <a:lnTo>
                    <a:pt x="1438322" y="153085"/>
                  </a:lnTo>
                  <a:lnTo>
                    <a:pt x="1415225" y="154625"/>
                  </a:lnTo>
                  <a:lnTo>
                    <a:pt x="1422924" y="160784"/>
                  </a:lnTo>
                  <a:lnTo>
                    <a:pt x="1419844" y="200819"/>
                  </a:lnTo>
                  <a:lnTo>
                    <a:pt x="1395207" y="213138"/>
                  </a:lnTo>
                  <a:lnTo>
                    <a:pt x="1389048" y="233156"/>
                  </a:lnTo>
                  <a:lnTo>
                    <a:pt x="1376729" y="260872"/>
                  </a:lnTo>
                  <a:lnTo>
                    <a:pt x="1341314" y="276270"/>
                  </a:lnTo>
                  <a:lnTo>
                    <a:pt x="1318216" y="273191"/>
                  </a:lnTo>
                  <a:lnTo>
                    <a:pt x="1304358" y="271651"/>
                  </a:lnTo>
                  <a:lnTo>
                    <a:pt x="1288960" y="259332"/>
                  </a:lnTo>
                  <a:lnTo>
                    <a:pt x="1292039" y="271651"/>
                  </a:lnTo>
                  <a:lnTo>
                    <a:pt x="1292039" y="280890"/>
                  </a:lnTo>
                  <a:lnTo>
                    <a:pt x="1310517" y="280890"/>
                  </a:lnTo>
                  <a:lnTo>
                    <a:pt x="1318216" y="293208"/>
                  </a:lnTo>
                  <a:lnTo>
                    <a:pt x="1299738" y="353261"/>
                  </a:lnTo>
                  <a:lnTo>
                    <a:pt x="1339774" y="353261"/>
                  </a:lnTo>
                  <a:lnTo>
                    <a:pt x="1345933" y="368659"/>
                  </a:lnTo>
                  <a:lnTo>
                    <a:pt x="1367490" y="347102"/>
                  </a:lnTo>
                  <a:lnTo>
                    <a:pt x="1379809" y="342482"/>
                  </a:lnTo>
                  <a:lnTo>
                    <a:pt x="1361331" y="376358"/>
                  </a:lnTo>
                  <a:lnTo>
                    <a:pt x="1332075" y="422553"/>
                  </a:lnTo>
                  <a:lnTo>
                    <a:pt x="1319756" y="422553"/>
                  </a:lnTo>
                  <a:lnTo>
                    <a:pt x="1308977" y="417934"/>
                  </a:lnTo>
                  <a:lnTo>
                    <a:pt x="1282800" y="424093"/>
                  </a:lnTo>
                  <a:lnTo>
                    <a:pt x="1233527" y="447190"/>
                  </a:lnTo>
                  <a:lnTo>
                    <a:pt x="1171934" y="498004"/>
                  </a:lnTo>
                  <a:lnTo>
                    <a:pt x="1139597" y="542658"/>
                  </a:lnTo>
                  <a:lnTo>
                    <a:pt x="1121120" y="604251"/>
                  </a:lnTo>
                  <a:lnTo>
                    <a:pt x="1116501" y="627348"/>
                  </a:lnTo>
                  <a:lnTo>
                    <a:pt x="1071846" y="631968"/>
                  </a:lnTo>
                  <a:lnTo>
                    <a:pt x="1019905" y="644699"/>
                  </a:lnTo>
                  <a:lnTo>
                    <a:pt x="925165" y="566570"/>
                  </a:lnTo>
                  <a:lnTo>
                    <a:pt x="805059" y="494199"/>
                  </a:lnTo>
                  <a:lnTo>
                    <a:pt x="777342" y="486500"/>
                  </a:lnTo>
                  <a:lnTo>
                    <a:pt x="657237" y="500358"/>
                  </a:lnTo>
                  <a:lnTo>
                    <a:pt x="616503" y="507503"/>
                  </a:lnTo>
                  <a:lnTo>
                    <a:pt x="601105" y="476707"/>
                  </a:lnTo>
                  <a:lnTo>
                    <a:pt x="572813" y="456545"/>
                  </a:lnTo>
                  <a:lnTo>
                    <a:pt x="415751" y="461165"/>
                  </a:lnTo>
                  <a:lnTo>
                    <a:pt x="346459" y="468864"/>
                  </a:lnTo>
                  <a:lnTo>
                    <a:pt x="260229" y="511979"/>
                  </a:lnTo>
                  <a:lnTo>
                    <a:pt x="201716" y="536616"/>
                  </a:lnTo>
                  <a:lnTo>
                    <a:pt x="0" y="561253"/>
                  </a:lnTo>
                  <a:lnTo>
                    <a:pt x="4764" y="522636"/>
                  </a:lnTo>
                  <a:lnTo>
                    <a:pt x="21702" y="508777"/>
                  </a:lnTo>
                  <a:lnTo>
                    <a:pt x="47878" y="502618"/>
                  </a:lnTo>
                  <a:lnTo>
                    <a:pt x="54038" y="467202"/>
                  </a:lnTo>
                  <a:lnTo>
                    <a:pt x="94073" y="441025"/>
                  </a:lnTo>
                  <a:lnTo>
                    <a:pt x="131029" y="427167"/>
                  </a:lnTo>
                  <a:lnTo>
                    <a:pt x="171064" y="393291"/>
                  </a:lnTo>
                  <a:lnTo>
                    <a:pt x="212639" y="373273"/>
                  </a:lnTo>
                  <a:lnTo>
                    <a:pt x="218798" y="344017"/>
                  </a:lnTo>
                  <a:lnTo>
                    <a:pt x="255754" y="307061"/>
                  </a:lnTo>
                  <a:lnTo>
                    <a:pt x="261913" y="305521"/>
                  </a:lnTo>
                  <a:cubicBezTo>
                    <a:pt x="261913" y="305521"/>
                    <a:pt x="261913" y="316300"/>
                    <a:pt x="269612" y="316300"/>
                  </a:cubicBezTo>
                  <a:cubicBezTo>
                    <a:pt x="277312" y="316300"/>
                    <a:pt x="288090" y="319380"/>
                    <a:pt x="288090" y="319380"/>
                  </a:cubicBezTo>
                  <a:lnTo>
                    <a:pt x="309647" y="285504"/>
                  </a:lnTo>
                  <a:lnTo>
                    <a:pt x="329665" y="279344"/>
                  </a:lnTo>
                  <a:lnTo>
                    <a:pt x="351223" y="282424"/>
                  </a:lnTo>
                  <a:lnTo>
                    <a:pt x="366621" y="248548"/>
                  </a:lnTo>
                  <a:lnTo>
                    <a:pt x="394338" y="223911"/>
                  </a:lnTo>
                  <a:lnTo>
                    <a:pt x="398957" y="203893"/>
                  </a:lnTo>
                  <a:lnTo>
                    <a:pt x="400743" y="169144"/>
                  </a:lnTo>
                  <a:lnTo>
                    <a:pt x="441477" y="168930"/>
                  </a:lnTo>
                  <a:lnTo>
                    <a:pt x="510043" y="160778"/>
                  </a:lnTo>
                  <a:lnTo>
                    <a:pt x="660131" y="139324"/>
                  </a:lnTo>
                  <a:lnTo>
                    <a:pt x="804302" y="119449"/>
                  </a:lnTo>
                  <a:lnTo>
                    <a:pt x="1010427" y="74497"/>
                  </a:lnTo>
                  <a:lnTo>
                    <a:pt x="1200769" y="33935"/>
                  </a:lnTo>
                  <a:lnTo>
                    <a:pt x="1307229" y="11019"/>
                  </a:lnTo>
                  <a:lnTo>
                    <a:pt x="1355330" y="0"/>
                  </a:lnTo>
                  <a:close/>
                  <a:moveTo>
                    <a:pt x="1396006" y="316293"/>
                  </a:moveTo>
                  <a:lnTo>
                    <a:pt x="1420643" y="292425"/>
                  </a:lnTo>
                  <a:lnTo>
                    <a:pt x="1450670" y="267788"/>
                  </a:lnTo>
                  <a:lnTo>
                    <a:pt x="1465298" y="261629"/>
                  </a:lnTo>
                  <a:lnTo>
                    <a:pt x="1466838" y="242381"/>
                  </a:lnTo>
                  <a:lnTo>
                    <a:pt x="1460678" y="183868"/>
                  </a:lnTo>
                  <a:lnTo>
                    <a:pt x="1446820" y="161540"/>
                  </a:lnTo>
                  <a:lnTo>
                    <a:pt x="1440660" y="143833"/>
                  </a:lnTo>
                  <a:lnTo>
                    <a:pt x="1447590" y="141523"/>
                  </a:lnTo>
                  <a:lnTo>
                    <a:pt x="1473767" y="193877"/>
                  </a:lnTo>
                  <a:lnTo>
                    <a:pt x="1477616" y="236222"/>
                  </a:lnTo>
                  <a:lnTo>
                    <a:pt x="1476077" y="268558"/>
                  </a:lnTo>
                  <a:lnTo>
                    <a:pt x="1443740" y="283186"/>
                  </a:lnTo>
                  <a:lnTo>
                    <a:pt x="1416793" y="306284"/>
                  </a:lnTo>
                  <a:lnTo>
                    <a:pt x="1406015" y="317832"/>
                  </a:lnTo>
                  <a:lnTo>
                    <a:pt x="1396006" y="316293"/>
                  </a:lnTo>
                  <a:close/>
                </a:path>
              </a:pathLst>
            </a:custGeom>
            <a:grpFill/>
            <a:ln w="7144" cap="flat">
              <a:solidFill>
                <a:schemeClr val="bg1"/>
              </a:solidFill>
              <a:prstDash val="solid"/>
              <a:miter/>
            </a:ln>
          </p:spPr>
          <p:txBody>
            <a:bodyPr rtlCol="0" anchor="ctr"/>
            <a:lstStyle/>
            <a:p>
              <a:endParaRPr lang="en-US" sz="1092"/>
            </a:p>
          </p:txBody>
        </p:sp>
        <p:sp>
          <p:nvSpPr>
            <p:cNvPr id="143" name="Freeform: Shape 82">
              <a:extLst>
                <a:ext uri="{FF2B5EF4-FFF2-40B4-BE49-F238E27FC236}">
                  <a16:creationId xmlns:a16="http://schemas.microsoft.com/office/drawing/2014/main" id="{F8E8088F-77DA-385C-1DAE-68FF600BD04C}"/>
                </a:ext>
              </a:extLst>
            </p:cNvPr>
            <p:cNvSpPr/>
            <p:nvPr/>
          </p:nvSpPr>
          <p:spPr>
            <a:xfrm>
              <a:off x="8849314" y="2784261"/>
              <a:ext cx="41263" cy="43176"/>
            </a:xfrm>
            <a:custGeom>
              <a:avLst/>
              <a:gdLst>
                <a:gd name="connsiteX0" fmla="*/ 29441 w 41263"/>
                <a:gd name="connsiteY0" fmla="*/ 43176 h 43176"/>
                <a:gd name="connsiteX1" fmla="*/ 11741 w 41263"/>
                <a:gd name="connsiteY1" fmla="*/ 25801 h 43176"/>
                <a:gd name="connsiteX2" fmla="*/ 0 w 41263"/>
                <a:gd name="connsiteY2" fmla="*/ 19264 h 43176"/>
                <a:gd name="connsiteX3" fmla="*/ 13745 w 41263"/>
                <a:gd name="connsiteY3" fmla="*/ 0 h 43176"/>
                <a:gd name="connsiteX4" fmla="*/ 41264 w 41263"/>
                <a:gd name="connsiteY4" fmla="*/ 18559 h 43176"/>
                <a:gd name="connsiteX5" fmla="*/ 29441 w 41263"/>
                <a:gd name="connsiteY5" fmla="*/ 43176 h 4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63" h="43176">
                  <a:moveTo>
                    <a:pt x="29441" y="43176"/>
                  </a:moveTo>
                  <a:lnTo>
                    <a:pt x="11741" y="25801"/>
                  </a:lnTo>
                  <a:lnTo>
                    <a:pt x="0" y="19264"/>
                  </a:lnTo>
                  <a:lnTo>
                    <a:pt x="13745" y="0"/>
                  </a:lnTo>
                  <a:lnTo>
                    <a:pt x="41264" y="18559"/>
                  </a:lnTo>
                  <a:lnTo>
                    <a:pt x="29441" y="43176"/>
                  </a:lnTo>
                  <a:close/>
                </a:path>
              </a:pathLst>
            </a:custGeom>
            <a:grpFill/>
            <a:ln w="7144" cap="flat">
              <a:solidFill>
                <a:schemeClr val="bg1"/>
              </a:solidFill>
              <a:prstDash val="solid"/>
              <a:miter/>
            </a:ln>
          </p:spPr>
          <p:txBody>
            <a:bodyPr rtlCol="0" anchor="ctr"/>
            <a:lstStyle/>
            <a:p>
              <a:endParaRPr lang="en-US" sz="1092"/>
            </a:p>
          </p:txBody>
        </p:sp>
        <p:sp>
          <p:nvSpPr>
            <p:cNvPr id="144" name="Freeform: Shape 83">
              <a:extLst>
                <a:ext uri="{FF2B5EF4-FFF2-40B4-BE49-F238E27FC236}">
                  <a16:creationId xmlns:a16="http://schemas.microsoft.com/office/drawing/2014/main" id="{54002885-B1F7-49B4-DD91-7855A152CE39}"/>
                </a:ext>
              </a:extLst>
            </p:cNvPr>
            <p:cNvSpPr/>
            <p:nvPr/>
          </p:nvSpPr>
          <p:spPr>
            <a:xfrm>
              <a:off x="9239807" y="1793744"/>
              <a:ext cx="577072" cy="310981"/>
            </a:xfrm>
            <a:custGeom>
              <a:avLst/>
              <a:gdLst>
                <a:gd name="connsiteX0" fmla="*/ 532431 w 577072"/>
                <a:gd name="connsiteY0" fmla="*/ 294650 h 310981"/>
                <a:gd name="connsiteX1" fmla="*/ 553119 w 577072"/>
                <a:gd name="connsiteY1" fmla="*/ 288117 h 310981"/>
                <a:gd name="connsiteX2" fmla="*/ 557475 w 577072"/>
                <a:gd name="connsiteY2" fmla="*/ 271784 h 310981"/>
                <a:gd name="connsiteX3" fmla="*/ 567274 w 577072"/>
                <a:gd name="connsiteY3" fmla="*/ 272873 h 310981"/>
                <a:gd name="connsiteX4" fmla="*/ 577073 w 577072"/>
                <a:gd name="connsiteY4" fmla="*/ 294650 h 310981"/>
                <a:gd name="connsiteX5" fmla="*/ 565096 w 577072"/>
                <a:gd name="connsiteY5" fmla="*/ 299005 h 310981"/>
                <a:gd name="connsiteX6" fmla="*/ 528077 w 577072"/>
                <a:gd name="connsiteY6" fmla="*/ 300094 h 310981"/>
                <a:gd name="connsiteX7" fmla="*/ 532431 w 577072"/>
                <a:gd name="connsiteY7" fmla="*/ 294650 h 310981"/>
                <a:gd name="connsiteX8" fmla="*/ 443149 w 577072"/>
                <a:gd name="connsiteY8" fmla="*/ 302271 h 310981"/>
                <a:gd name="connsiteX9" fmla="*/ 464925 w 577072"/>
                <a:gd name="connsiteY9" fmla="*/ 277229 h 310981"/>
                <a:gd name="connsiteX10" fmla="*/ 480168 w 577072"/>
                <a:gd name="connsiteY10" fmla="*/ 277229 h 310981"/>
                <a:gd name="connsiteX11" fmla="*/ 497589 w 577072"/>
                <a:gd name="connsiteY11" fmla="*/ 291383 h 310981"/>
                <a:gd name="connsiteX12" fmla="*/ 474725 w 577072"/>
                <a:gd name="connsiteY12" fmla="*/ 301183 h 310981"/>
                <a:gd name="connsiteX13" fmla="*/ 454037 w 577072"/>
                <a:gd name="connsiteY13" fmla="*/ 310982 h 310981"/>
                <a:gd name="connsiteX14" fmla="*/ 443149 w 577072"/>
                <a:gd name="connsiteY14" fmla="*/ 302271 h 310981"/>
                <a:gd name="connsiteX15" fmla="*/ 111687 w 577072"/>
                <a:gd name="connsiteY15" fmla="*/ 92834 h 310981"/>
                <a:gd name="connsiteX16" fmla="*/ 279774 w 577072"/>
                <a:gd name="connsiteY16" fmla="*/ 48631 h 310981"/>
                <a:gd name="connsiteX17" fmla="*/ 301331 w 577072"/>
                <a:gd name="connsiteY17" fmla="*/ 42472 h 310981"/>
                <a:gd name="connsiteX18" fmla="*/ 319562 w 577072"/>
                <a:gd name="connsiteY18" fmla="*/ 15843 h 310981"/>
                <a:gd name="connsiteX19" fmla="*/ 355155 w 577072"/>
                <a:gd name="connsiteY19" fmla="*/ 0 h 310981"/>
                <a:gd name="connsiteX20" fmla="*/ 382675 w 577072"/>
                <a:gd name="connsiteY20" fmla="*/ 42032 h 310981"/>
                <a:gd name="connsiteX21" fmla="*/ 359578 w 577072"/>
                <a:gd name="connsiteY21" fmla="*/ 91306 h 310981"/>
                <a:gd name="connsiteX22" fmla="*/ 356499 w 577072"/>
                <a:gd name="connsiteY22" fmla="*/ 105165 h 310981"/>
                <a:gd name="connsiteX23" fmla="*/ 374976 w 577072"/>
                <a:gd name="connsiteY23" fmla="*/ 129802 h 310981"/>
                <a:gd name="connsiteX24" fmla="*/ 385755 w 577072"/>
                <a:gd name="connsiteY24" fmla="*/ 122103 h 310981"/>
                <a:gd name="connsiteX25" fmla="*/ 402693 w 577072"/>
                <a:gd name="connsiteY25" fmla="*/ 122103 h 310981"/>
                <a:gd name="connsiteX26" fmla="*/ 424250 w 577072"/>
                <a:gd name="connsiteY26" fmla="*/ 146740 h 310981"/>
                <a:gd name="connsiteX27" fmla="*/ 461206 w 577072"/>
                <a:gd name="connsiteY27" fmla="*/ 203713 h 310981"/>
                <a:gd name="connsiteX28" fmla="*/ 495082 w 577072"/>
                <a:gd name="connsiteY28" fmla="*/ 208332 h 310981"/>
                <a:gd name="connsiteX29" fmla="*/ 516639 w 577072"/>
                <a:gd name="connsiteY29" fmla="*/ 199094 h 310981"/>
                <a:gd name="connsiteX30" fmla="*/ 533577 w 577072"/>
                <a:gd name="connsiteY30" fmla="*/ 182155 h 310981"/>
                <a:gd name="connsiteX31" fmla="*/ 525878 w 577072"/>
                <a:gd name="connsiteY31" fmla="*/ 155979 h 310981"/>
                <a:gd name="connsiteX32" fmla="*/ 505860 w 577072"/>
                <a:gd name="connsiteY32" fmla="*/ 140581 h 310981"/>
                <a:gd name="connsiteX33" fmla="*/ 492002 w 577072"/>
                <a:gd name="connsiteY33" fmla="*/ 148279 h 310981"/>
                <a:gd name="connsiteX34" fmla="*/ 482764 w 577072"/>
                <a:gd name="connsiteY34" fmla="*/ 135961 h 310981"/>
                <a:gd name="connsiteX35" fmla="*/ 487382 w 577072"/>
                <a:gd name="connsiteY35" fmla="*/ 131342 h 310981"/>
                <a:gd name="connsiteX36" fmla="*/ 507400 w 577072"/>
                <a:gd name="connsiteY36" fmla="*/ 129802 h 310981"/>
                <a:gd name="connsiteX37" fmla="*/ 524338 w 577072"/>
                <a:gd name="connsiteY37" fmla="*/ 137501 h 310981"/>
                <a:gd name="connsiteX38" fmla="*/ 542816 w 577072"/>
                <a:gd name="connsiteY38" fmla="*/ 160598 h 310981"/>
                <a:gd name="connsiteX39" fmla="*/ 552055 w 577072"/>
                <a:gd name="connsiteY39" fmla="*/ 188315 h 310981"/>
                <a:gd name="connsiteX40" fmla="*/ 555135 w 577072"/>
                <a:gd name="connsiteY40" fmla="*/ 211412 h 310981"/>
                <a:gd name="connsiteX41" fmla="*/ 515099 w 577072"/>
                <a:gd name="connsiteY41" fmla="*/ 225270 h 310981"/>
                <a:gd name="connsiteX42" fmla="*/ 478144 w 577072"/>
                <a:gd name="connsiteY42" fmla="*/ 243748 h 310981"/>
                <a:gd name="connsiteX43" fmla="*/ 441188 w 577072"/>
                <a:gd name="connsiteY43" fmla="*/ 286863 h 310981"/>
                <a:gd name="connsiteX44" fmla="*/ 422710 w 577072"/>
                <a:gd name="connsiteY44" fmla="*/ 300721 h 310981"/>
                <a:gd name="connsiteX45" fmla="*/ 422710 w 577072"/>
                <a:gd name="connsiteY45" fmla="*/ 291483 h 310981"/>
                <a:gd name="connsiteX46" fmla="*/ 445808 w 577072"/>
                <a:gd name="connsiteY46" fmla="*/ 277624 h 310981"/>
                <a:gd name="connsiteX47" fmla="*/ 450427 w 577072"/>
                <a:gd name="connsiteY47" fmla="*/ 260686 h 310981"/>
                <a:gd name="connsiteX48" fmla="*/ 442728 w 577072"/>
                <a:gd name="connsiteY48" fmla="*/ 231430 h 310981"/>
                <a:gd name="connsiteX49" fmla="*/ 415011 w 577072"/>
                <a:gd name="connsiteY49" fmla="*/ 245288 h 310981"/>
                <a:gd name="connsiteX50" fmla="*/ 407312 w 577072"/>
                <a:gd name="connsiteY50" fmla="*/ 259146 h 310981"/>
                <a:gd name="connsiteX51" fmla="*/ 411932 w 577072"/>
                <a:gd name="connsiteY51" fmla="*/ 280704 h 310981"/>
                <a:gd name="connsiteX52" fmla="*/ 392250 w 577072"/>
                <a:gd name="connsiteY52" fmla="*/ 290233 h 310981"/>
                <a:gd name="connsiteX53" fmla="*/ 366083 w 577072"/>
                <a:gd name="connsiteY53" fmla="*/ 247112 h 310981"/>
                <a:gd name="connsiteX54" fmla="*/ 333747 w 577072"/>
                <a:gd name="connsiteY54" fmla="*/ 205537 h 310981"/>
                <a:gd name="connsiteX55" fmla="*/ 314025 w 577072"/>
                <a:gd name="connsiteY55" fmla="*/ 188273 h 310981"/>
                <a:gd name="connsiteX56" fmla="*/ 251796 w 577072"/>
                <a:gd name="connsiteY56" fmla="*/ 206144 h 310981"/>
                <a:gd name="connsiteX57" fmla="*/ 203291 w 577072"/>
                <a:gd name="connsiteY57" fmla="*/ 216153 h 310981"/>
                <a:gd name="connsiteX58" fmla="*/ 6361 w 577072"/>
                <a:gd name="connsiteY58" fmla="*/ 259893 h 310981"/>
                <a:gd name="connsiteX59" fmla="*/ 0 w 577072"/>
                <a:gd name="connsiteY59" fmla="*/ 214480 h 310981"/>
                <a:gd name="connsiteX60" fmla="*/ 6160 w 577072"/>
                <a:gd name="connsiteY60" fmla="*/ 113622 h 310981"/>
                <a:gd name="connsiteX61" fmla="*/ 47015 w 577072"/>
                <a:gd name="connsiteY61" fmla="*/ 105152 h 310981"/>
                <a:gd name="connsiteX62" fmla="*/ 111687 w 577072"/>
                <a:gd name="connsiteY62" fmla="*/ 92834 h 31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7072" h="310981">
                  <a:moveTo>
                    <a:pt x="532431" y="294650"/>
                  </a:moveTo>
                  <a:lnTo>
                    <a:pt x="553119" y="288117"/>
                  </a:lnTo>
                  <a:lnTo>
                    <a:pt x="557475" y="271784"/>
                  </a:lnTo>
                  <a:lnTo>
                    <a:pt x="567274" y="272873"/>
                  </a:lnTo>
                  <a:lnTo>
                    <a:pt x="577073" y="294650"/>
                  </a:lnTo>
                  <a:lnTo>
                    <a:pt x="565096" y="299005"/>
                  </a:lnTo>
                  <a:lnTo>
                    <a:pt x="528077" y="300094"/>
                  </a:lnTo>
                  <a:lnTo>
                    <a:pt x="532431" y="294650"/>
                  </a:lnTo>
                  <a:close/>
                  <a:moveTo>
                    <a:pt x="443149" y="302271"/>
                  </a:moveTo>
                  <a:lnTo>
                    <a:pt x="464925" y="277229"/>
                  </a:lnTo>
                  <a:lnTo>
                    <a:pt x="480168" y="277229"/>
                  </a:lnTo>
                  <a:lnTo>
                    <a:pt x="497589" y="291383"/>
                  </a:lnTo>
                  <a:lnTo>
                    <a:pt x="474725" y="301183"/>
                  </a:lnTo>
                  <a:lnTo>
                    <a:pt x="454037" y="310982"/>
                  </a:lnTo>
                  <a:lnTo>
                    <a:pt x="443149" y="302271"/>
                  </a:lnTo>
                  <a:close/>
                  <a:moveTo>
                    <a:pt x="111687" y="92834"/>
                  </a:moveTo>
                  <a:lnTo>
                    <a:pt x="279774" y="48631"/>
                  </a:lnTo>
                  <a:lnTo>
                    <a:pt x="301331" y="42472"/>
                  </a:lnTo>
                  <a:lnTo>
                    <a:pt x="319562" y="15843"/>
                  </a:lnTo>
                  <a:lnTo>
                    <a:pt x="355155" y="0"/>
                  </a:lnTo>
                  <a:lnTo>
                    <a:pt x="382675" y="42032"/>
                  </a:lnTo>
                  <a:lnTo>
                    <a:pt x="359578" y="91306"/>
                  </a:lnTo>
                  <a:lnTo>
                    <a:pt x="356499" y="105165"/>
                  </a:lnTo>
                  <a:lnTo>
                    <a:pt x="374976" y="129802"/>
                  </a:lnTo>
                  <a:lnTo>
                    <a:pt x="385755" y="122103"/>
                  </a:lnTo>
                  <a:lnTo>
                    <a:pt x="402693" y="122103"/>
                  </a:lnTo>
                  <a:lnTo>
                    <a:pt x="424250" y="146740"/>
                  </a:lnTo>
                  <a:lnTo>
                    <a:pt x="461206" y="203713"/>
                  </a:lnTo>
                  <a:lnTo>
                    <a:pt x="495082" y="208332"/>
                  </a:lnTo>
                  <a:lnTo>
                    <a:pt x="516639" y="199094"/>
                  </a:lnTo>
                  <a:lnTo>
                    <a:pt x="533577" y="182155"/>
                  </a:lnTo>
                  <a:lnTo>
                    <a:pt x="525878" y="155979"/>
                  </a:lnTo>
                  <a:lnTo>
                    <a:pt x="505860" y="140581"/>
                  </a:lnTo>
                  <a:lnTo>
                    <a:pt x="492002" y="148279"/>
                  </a:lnTo>
                  <a:lnTo>
                    <a:pt x="482764" y="135961"/>
                  </a:lnTo>
                  <a:lnTo>
                    <a:pt x="487382" y="131342"/>
                  </a:lnTo>
                  <a:lnTo>
                    <a:pt x="507400" y="129802"/>
                  </a:lnTo>
                  <a:lnTo>
                    <a:pt x="524338" y="137501"/>
                  </a:lnTo>
                  <a:lnTo>
                    <a:pt x="542816" y="160598"/>
                  </a:lnTo>
                  <a:lnTo>
                    <a:pt x="552055" y="188315"/>
                  </a:lnTo>
                  <a:lnTo>
                    <a:pt x="555135" y="211412"/>
                  </a:lnTo>
                  <a:lnTo>
                    <a:pt x="515099" y="225270"/>
                  </a:lnTo>
                  <a:lnTo>
                    <a:pt x="478144" y="243748"/>
                  </a:lnTo>
                  <a:lnTo>
                    <a:pt x="441188" y="286863"/>
                  </a:lnTo>
                  <a:lnTo>
                    <a:pt x="422710" y="300721"/>
                  </a:lnTo>
                  <a:lnTo>
                    <a:pt x="422710" y="291483"/>
                  </a:lnTo>
                  <a:lnTo>
                    <a:pt x="445808" y="277624"/>
                  </a:lnTo>
                  <a:lnTo>
                    <a:pt x="450427" y="260686"/>
                  </a:lnTo>
                  <a:lnTo>
                    <a:pt x="442728" y="231430"/>
                  </a:lnTo>
                  <a:lnTo>
                    <a:pt x="415011" y="245288"/>
                  </a:lnTo>
                  <a:lnTo>
                    <a:pt x="407312" y="259146"/>
                  </a:lnTo>
                  <a:lnTo>
                    <a:pt x="411932" y="280704"/>
                  </a:lnTo>
                  <a:lnTo>
                    <a:pt x="392250" y="290233"/>
                  </a:lnTo>
                  <a:lnTo>
                    <a:pt x="366083" y="247112"/>
                  </a:lnTo>
                  <a:lnTo>
                    <a:pt x="333747" y="205537"/>
                  </a:lnTo>
                  <a:lnTo>
                    <a:pt x="314025" y="188273"/>
                  </a:lnTo>
                  <a:lnTo>
                    <a:pt x="251796" y="206144"/>
                  </a:lnTo>
                  <a:lnTo>
                    <a:pt x="203291" y="216153"/>
                  </a:lnTo>
                  <a:lnTo>
                    <a:pt x="6361" y="259893"/>
                  </a:lnTo>
                  <a:lnTo>
                    <a:pt x="0" y="214480"/>
                  </a:lnTo>
                  <a:lnTo>
                    <a:pt x="6160" y="113622"/>
                  </a:lnTo>
                  <a:lnTo>
                    <a:pt x="47015" y="105152"/>
                  </a:lnTo>
                  <a:lnTo>
                    <a:pt x="111687" y="92834"/>
                  </a:lnTo>
                  <a:close/>
                </a:path>
              </a:pathLst>
            </a:custGeom>
            <a:grpFill/>
            <a:ln w="7144" cap="flat">
              <a:solidFill>
                <a:schemeClr val="bg1"/>
              </a:solidFill>
              <a:prstDash val="solid"/>
              <a:miter/>
            </a:ln>
          </p:spPr>
          <p:txBody>
            <a:bodyPr rtlCol="0" anchor="ctr"/>
            <a:lstStyle/>
            <a:p>
              <a:endParaRPr lang="en-US" sz="1092"/>
            </a:p>
          </p:txBody>
        </p:sp>
        <p:sp>
          <p:nvSpPr>
            <p:cNvPr id="145" name="Freeform: Shape 84">
              <a:extLst>
                <a:ext uri="{FF2B5EF4-FFF2-40B4-BE49-F238E27FC236}">
                  <a16:creationId xmlns:a16="http://schemas.microsoft.com/office/drawing/2014/main" id="{530C1880-3B0D-A83A-E520-07B7DC29626B}"/>
                </a:ext>
              </a:extLst>
            </p:cNvPr>
            <p:cNvSpPr/>
            <p:nvPr/>
          </p:nvSpPr>
          <p:spPr>
            <a:xfrm>
              <a:off x="6770563" y="3409013"/>
              <a:ext cx="1432110" cy="493017"/>
            </a:xfrm>
            <a:custGeom>
              <a:avLst/>
              <a:gdLst>
                <a:gd name="connsiteX0" fmla="*/ 1068619 w 1432110"/>
                <a:gd name="connsiteY0" fmla="*/ 60507 h 493017"/>
                <a:gd name="connsiteX1" fmla="*/ 574337 w 1432110"/>
                <a:gd name="connsiteY1" fmla="*/ 108241 h 493017"/>
                <a:gd name="connsiteX2" fmla="*/ 424227 w 1432110"/>
                <a:gd name="connsiteY2" fmla="*/ 125179 h 493017"/>
                <a:gd name="connsiteX3" fmla="*/ 380211 w 1432110"/>
                <a:gd name="connsiteY3" fmla="*/ 130063 h 493017"/>
                <a:gd name="connsiteX4" fmla="*/ 343365 w 1432110"/>
                <a:gd name="connsiteY4" fmla="*/ 129798 h 493017"/>
                <a:gd name="connsiteX5" fmla="*/ 341259 w 1432110"/>
                <a:gd name="connsiteY5" fmla="*/ 168859 h 493017"/>
                <a:gd name="connsiteX6" fmla="*/ 263294 w 1432110"/>
                <a:gd name="connsiteY6" fmla="*/ 171374 h 493017"/>
                <a:gd name="connsiteX7" fmla="*/ 197082 w 1432110"/>
                <a:gd name="connsiteY7" fmla="*/ 177533 h 493017"/>
                <a:gd name="connsiteX8" fmla="*/ 120017 w 1432110"/>
                <a:gd name="connsiteY8" fmla="*/ 176353 h 493017"/>
                <a:gd name="connsiteX9" fmla="*/ 106550 w 1432110"/>
                <a:gd name="connsiteY9" fmla="*/ 243722 h 493017"/>
                <a:gd name="connsiteX10" fmla="*/ 90393 w 1432110"/>
                <a:gd name="connsiteY10" fmla="*/ 295920 h 493017"/>
                <a:gd name="connsiteX11" fmla="*/ 59026 w 1432110"/>
                <a:gd name="connsiteY11" fmla="*/ 322121 h 493017"/>
                <a:gd name="connsiteX12" fmla="*/ 46179 w 1432110"/>
                <a:gd name="connsiteY12" fmla="*/ 363851 h 493017"/>
                <a:gd name="connsiteX13" fmla="*/ 43100 w 1432110"/>
                <a:gd name="connsiteY13" fmla="*/ 388488 h 493017"/>
                <a:gd name="connsiteX14" fmla="*/ 4604 w 1432110"/>
                <a:gd name="connsiteY14" fmla="*/ 410045 h 493017"/>
                <a:gd name="connsiteX15" fmla="*/ 18463 w 1432110"/>
                <a:gd name="connsiteY15" fmla="*/ 443921 h 493017"/>
                <a:gd name="connsiteX16" fmla="*/ 9224 w 1432110"/>
                <a:gd name="connsiteY16" fmla="*/ 485497 h 493017"/>
                <a:gd name="connsiteX17" fmla="*/ 0 w 1432110"/>
                <a:gd name="connsiteY17" fmla="*/ 493018 h 493017"/>
                <a:gd name="connsiteX18" fmla="*/ 1030210 w 1432110"/>
                <a:gd name="connsiteY18" fmla="*/ 393886 h 493017"/>
                <a:gd name="connsiteX19" fmla="*/ 1034051 w 1432110"/>
                <a:gd name="connsiteY19" fmla="*/ 356215 h 493017"/>
                <a:gd name="connsiteX20" fmla="*/ 1051299 w 1432110"/>
                <a:gd name="connsiteY20" fmla="*/ 342019 h 493017"/>
                <a:gd name="connsiteX21" fmla="*/ 1078294 w 1432110"/>
                <a:gd name="connsiteY21" fmla="*/ 334881 h 493017"/>
                <a:gd name="connsiteX22" fmla="*/ 1084694 w 1432110"/>
                <a:gd name="connsiteY22" fmla="*/ 299477 h 493017"/>
                <a:gd name="connsiteX23" fmla="*/ 1123733 w 1432110"/>
                <a:gd name="connsiteY23" fmla="*/ 273712 h 493017"/>
                <a:gd name="connsiteX24" fmla="*/ 1162280 w 1432110"/>
                <a:gd name="connsiteY24" fmla="*/ 259481 h 493017"/>
                <a:gd name="connsiteX25" fmla="*/ 1201176 w 1432110"/>
                <a:gd name="connsiteY25" fmla="*/ 225474 h 493017"/>
                <a:gd name="connsiteX26" fmla="*/ 1243430 w 1432110"/>
                <a:gd name="connsiteY26" fmla="*/ 206181 h 493017"/>
                <a:gd name="connsiteX27" fmla="*/ 1248395 w 1432110"/>
                <a:gd name="connsiteY27" fmla="*/ 176965 h 493017"/>
                <a:gd name="connsiteX28" fmla="*/ 1287110 w 1432110"/>
                <a:gd name="connsiteY28" fmla="*/ 139008 h 493017"/>
                <a:gd name="connsiteX29" fmla="*/ 1292357 w 1432110"/>
                <a:gd name="connsiteY29" fmla="*/ 137920 h 493017"/>
                <a:gd name="connsiteX30" fmla="*/ 1300353 w 1432110"/>
                <a:gd name="connsiteY30" fmla="*/ 148699 h 493017"/>
                <a:gd name="connsiteX31" fmla="*/ 1318831 w 1432110"/>
                <a:gd name="connsiteY31" fmla="*/ 152076 h 493017"/>
                <a:gd name="connsiteX32" fmla="*/ 1340389 w 1432110"/>
                <a:gd name="connsiteY32" fmla="*/ 117902 h 493017"/>
                <a:gd name="connsiteX33" fmla="*/ 1360109 w 1432110"/>
                <a:gd name="connsiteY33" fmla="*/ 111743 h 493017"/>
                <a:gd name="connsiteX34" fmla="*/ 1381779 w 1432110"/>
                <a:gd name="connsiteY34" fmla="*/ 114555 h 493017"/>
                <a:gd name="connsiteX35" fmla="*/ 1397003 w 1432110"/>
                <a:gd name="connsiteY35" fmla="*/ 80905 h 493017"/>
                <a:gd name="connsiteX36" fmla="*/ 1425151 w 1432110"/>
                <a:gd name="connsiteY36" fmla="*/ 55721 h 493017"/>
                <a:gd name="connsiteX37" fmla="*/ 1429168 w 1432110"/>
                <a:gd name="connsiteY37" fmla="*/ 37252 h 493017"/>
                <a:gd name="connsiteX38" fmla="*/ 1432111 w 1432110"/>
                <a:gd name="connsiteY38" fmla="*/ 1903 h 493017"/>
                <a:gd name="connsiteX39" fmla="*/ 1411665 w 1432110"/>
                <a:gd name="connsiteY39" fmla="*/ 0 h 493017"/>
                <a:gd name="connsiteX40" fmla="*/ 1386884 w 1432110"/>
                <a:gd name="connsiteY40" fmla="*/ 19320 h 493017"/>
                <a:gd name="connsiteX41" fmla="*/ 1320273 w 1432110"/>
                <a:gd name="connsiteY41" fmla="*/ 19596 h 493017"/>
                <a:gd name="connsiteX42" fmla="*/ 1145400 w 1432110"/>
                <a:gd name="connsiteY42" fmla="*/ 42331 h 493017"/>
                <a:gd name="connsiteX43" fmla="*/ 1068619 w 1432110"/>
                <a:gd name="connsiteY43" fmla="*/ 60507 h 49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432110" h="493017">
                  <a:moveTo>
                    <a:pt x="1068619" y="60507"/>
                  </a:moveTo>
                  <a:lnTo>
                    <a:pt x="574337" y="108241"/>
                  </a:lnTo>
                  <a:lnTo>
                    <a:pt x="424227" y="125179"/>
                  </a:lnTo>
                  <a:lnTo>
                    <a:pt x="380211" y="130063"/>
                  </a:lnTo>
                  <a:lnTo>
                    <a:pt x="343365" y="129798"/>
                  </a:lnTo>
                  <a:lnTo>
                    <a:pt x="341259" y="168859"/>
                  </a:lnTo>
                  <a:lnTo>
                    <a:pt x="263294" y="171374"/>
                  </a:lnTo>
                  <a:lnTo>
                    <a:pt x="197082" y="177533"/>
                  </a:lnTo>
                  <a:lnTo>
                    <a:pt x="120017" y="176353"/>
                  </a:lnTo>
                  <a:lnTo>
                    <a:pt x="106550" y="243722"/>
                  </a:lnTo>
                  <a:lnTo>
                    <a:pt x="90393" y="295920"/>
                  </a:lnTo>
                  <a:lnTo>
                    <a:pt x="59026" y="322121"/>
                  </a:lnTo>
                  <a:lnTo>
                    <a:pt x="46179" y="363851"/>
                  </a:lnTo>
                  <a:lnTo>
                    <a:pt x="43100" y="388488"/>
                  </a:lnTo>
                  <a:lnTo>
                    <a:pt x="4604" y="410045"/>
                  </a:lnTo>
                  <a:lnTo>
                    <a:pt x="18463" y="443921"/>
                  </a:lnTo>
                  <a:lnTo>
                    <a:pt x="9224" y="485497"/>
                  </a:lnTo>
                  <a:lnTo>
                    <a:pt x="0" y="493018"/>
                  </a:lnTo>
                  <a:lnTo>
                    <a:pt x="1030210" y="393886"/>
                  </a:lnTo>
                  <a:lnTo>
                    <a:pt x="1034051" y="356215"/>
                  </a:lnTo>
                  <a:lnTo>
                    <a:pt x="1051299" y="342019"/>
                  </a:lnTo>
                  <a:lnTo>
                    <a:pt x="1078294" y="334881"/>
                  </a:lnTo>
                  <a:lnTo>
                    <a:pt x="1084694" y="299477"/>
                  </a:lnTo>
                  <a:lnTo>
                    <a:pt x="1123733" y="273712"/>
                  </a:lnTo>
                  <a:lnTo>
                    <a:pt x="1162280" y="259481"/>
                  </a:lnTo>
                  <a:lnTo>
                    <a:pt x="1201176" y="225474"/>
                  </a:lnTo>
                  <a:lnTo>
                    <a:pt x="1243430" y="206181"/>
                  </a:lnTo>
                  <a:lnTo>
                    <a:pt x="1248395" y="176965"/>
                  </a:lnTo>
                  <a:lnTo>
                    <a:pt x="1287110" y="139008"/>
                  </a:lnTo>
                  <a:lnTo>
                    <a:pt x="1292357" y="137920"/>
                  </a:lnTo>
                  <a:cubicBezTo>
                    <a:pt x="1292357" y="137920"/>
                    <a:pt x="1292654" y="148699"/>
                    <a:pt x="1300353" y="148699"/>
                  </a:cubicBezTo>
                  <a:cubicBezTo>
                    <a:pt x="1308052" y="148699"/>
                    <a:pt x="1318831" y="152076"/>
                    <a:pt x="1318831" y="152076"/>
                  </a:cubicBezTo>
                  <a:lnTo>
                    <a:pt x="1340389" y="117902"/>
                  </a:lnTo>
                  <a:lnTo>
                    <a:pt x="1360109" y="111743"/>
                  </a:lnTo>
                  <a:lnTo>
                    <a:pt x="1381779" y="114555"/>
                  </a:lnTo>
                  <a:lnTo>
                    <a:pt x="1397003" y="80905"/>
                  </a:lnTo>
                  <a:lnTo>
                    <a:pt x="1425151" y="55721"/>
                  </a:lnTo>
                  <a:lnTo>
                    <a:pt x="1429168" y="37252"/>
                  </a:lnTo>
                  <a:lnTo>
                    <a:pt x="1432111" y="1903"/>
                  </a:lnTo>
                  <a:lnTo>
                    <a:pt x="1411665" y="0"/>
                  </a:lnTo>
                  <a:lnTo>
                    <a:pt x="1386884" y="19320"/>
                  </a:lnTo>
                  <a:lnTo>
                    <a:pt x="1320273" y="19596"/>
                  </a:lnTo>
                  <a:lnTo>
                    <a:pt x="1145400" y="42331"/>
                  </a:lnTo>
                  <a:lnTo>
                    <a:pt x="1068619" y="60507"/>
                  </a:lnTo>
                  <a:close/>
                </a:path>
              </a:pathLst>
            </a:custGeom>
            <a:grpFill/>
            <a:ln w="7144" cap="flat">
              <a:solidFill>
                <a:schemeClr val="bg1"/>
              </a:solidFill>
              <a:prstDash val="solid"/>
              <a:miter/>
            </a:ln>
          </p:spPr>
          <p:txBody>
            <a:bodyPr rtlCol="0" anchor="ctr"/>
            <a:lstStyle/>
            <a:p>
              <a:endParaRPr lang="en-US" sz="1092"/>
            </a:p>
          </p:txBody>
        </p:sp>
        <p:sp>
          <p:nvSpPr>
            <p:cNvPr id="146" name="Freeform: Shape 85">
              <a:extLst>
                <a:ext uri="{FF2B5EF4-FFF2-40B4-BE49-F238E27FC236}">
                  <a16:creationId xmlns:a16="http://schemas.microsoft.com/office/drawing/2014/main" id="{9898A0F4-B6E1-7E2B-511C-D46725529718}"/>
                </a:ext>
              </a:extLst>
            </p:cNvPr>
            <p:cNvSpPr/>
            <p:nvPr/>
          </p:nvSpPr>
          <p:spPr>
            <a:xfrm>
              <a:off x="6049930" y="3603674"/>
              <a:ext cx="809575" cy="711544"/>
            </a:xfrm>
            <a:custGeom>
              <a:avLst/>
              <a:gdLst>
                <a:gd name="connsiteX0" fmla="*/ 809575 w 809575"/>
                <a:gd name="connsiteY0" fmla="*/ 102055 h 711544"/>
                <a:gd name="connsiteX1" fmla="*/ 771667 w 809575"/>
                <a:gd name="connsiteY1" fmla="*/ 108881 h 711544"/>
                <a:gd name="connsiteX2" fmla="*/ 722973 w 809575"/>
                <a:gd name="connsiteY2" fmla="*/ 102842 h 711544"/>
                <a:gd name="connsiteX3" fmla="*/ 726981 w 809575"/>
                <a:gd name="connsiteY3" fmla="*/ 87583 h 711544"/>
                <a:gd name="connsiteX4" fmla="*/ 755363 w 809575"/>
                <a:gd name="connsiteY4" fmla="*/ 63135 h 711544"/>
                <a:gd name="connsiteX5" fmla="*/ 764349 w 809575"/>
                <a:gd name="connsiteY5" fmla="*/ 28309 h 711544"/>
                <a:gd name="connsiteX6" fmla="*/ 746928 w 809575"/>
                <a:gd name="connsiteY6" fmla="*/ 0 h 711544"/>
                <a:gd name="connsiteX7" fmla="*/ 0 w 809575"/>
                <a:gd name="connsiteY7" fmla="*/ 23954 h 711544"/>
                <a:gd name="connsiteX8" fmla="*/ 15244 w 809575"/>
                <a:gd name="connsiteY8" fmla="*/ 89283 h 711544"/>
                <a:gd name="connsiteX9" fmla="*/ 15243 w 809575"/>
                <a:gd name="connsiteY9" fmla="*/ 167678 h 711544"/>
                <a:gd name="connsiteX10" fmla="*/ 28309 w 809575"/>
                <a:gd name="connsiteY10" fmla="*/ 272205 h 711544"/>
                <a:gd name="connsiteX11" fmla="*/ 30487 w 809575"/>
                <a:gd name="connsiteY11" fmla="*/ 632602 h 711544"/>
                <a:gd name="connsiteX12" fmla="*/ 52263 w 809575"/>
                <a:gd name="connsiteY12" fmla="*/ 651111 h 711544"/>
                <a:gd name="connsiteX13" fmla="*/ 80572 w 809575"/>
                <a:gd name="connsiteY13" fmla="*/ 638046 h 711544"/>
                <a:gd name="connsiteX14" fmla="*/ 106704 w 809575"/>
                <a:gd name="connsiteY14" fmla="*/ 648934 h 711544"/>
                <a:gd name="connsiteX15" fmla="*/ 113184 w 809575"/>
                <a:gd name="connsiteY15" fmla="*/ 711545 h 711544"/>
                <a:gd name="connsiteX16" fmla="*/ 642977 w 809575"/>
                <a:gd name="connsiteY16" fmla="*/ 700680 h 711544"/>
                <a:gd name="connsiteX17" fmla="*/ 653889 w 809575"/>
                <a:gd name="connsiteY17" fmla="*/ 680770 h 711544"/>
                <a:gd name="connsiteX18" fmla="*/ 651159 w 809575"/>
                <a:gd name="connsiteY18" fmla="*/ 646961 h 711544"/>
                <a:gd name="connsiteX19" fmla="*/ 633769 w 809575"/>
                <a:gd name="connsiteY19" fmla="*/ 618651 h 711544"/>
                <a:gd name="connsiteX20" fmla="*/ 648997 w 809575"/>
                <a:gd name="connsiteY20" fmla="*/ 604505 h 711544"/>
                <a:gd name="connsiteX21" fmla="*/ 633769 w 809575"/>
                <a:gd name="connsiteY21" fmla="*/ 580583 h 711544"/>
                <a:gd name="connsiteX22" fmla="*/ 640287 w 809575"/>
                <a:gd name="connsiteY22" fmla="*/ 556677 h 711544"/>
                <a:gd name="connsiteX23" fmla="*/ 653321 w 809575"/>
                <a:gd name="connsiteY23" fmla="*/ 503285 h 711544"/>
                <a:gd name="connsiteX24" fmla="*/ 677306 w 809575"/>
                <a:gd name="connsiteY24" fmla="*/ 483638 h 711544"/>
                <a:gd name="connsiteX25" fmla="*/ 670774 w 809575"/>
                <a:gd name="connsiteY25" fmla="*/ 461878 h 711544"/>
                <a:gd name="connsiteX26" fmla="*/ 705616 w 809575"/>
                <a:gd name="connsiteY26" fmla="*/ 410712 h 711544"/>
                <a:gd name="connsiteX27" fmla="*/ 731747 w 809575"/>
                <a:gd name="connsiteY27" fmla="*/ 397677 h 711544"/>
                <a:gd name="connsiteX28" fmla="*/ 730666 w 809575"/>
                <a:gd name="connsiteY28" fmla="*/ 383451 h 711544"/>
                <a:gd name="connsiteX29" fmla="*/ 727376 w 809575"/>
                <a:gd name="connsiteY29" fmla="*/ 366062 h 711544"/>
                <a:gd name="connsiteX30" fmla="*/ 754588 w 809575"/>
                <a:gd name="connsiteY30" fmla="*/ 312734 h 711544"/>
                <a:gd name="connsiteX31" fmla="*/ 777478 w 809575"/>
                <a:gd name="connsiteY31" fmla="*/ 300765 h 711544"/>
                <a:gd name="connsiteX32" fmla="*/ 781136 w 809575"/>
                <a:gd name="connsiteY32" fmla="*/ 268117 h 711544"/>
                <a:gd name="connsiteX33" fmla="*/ 798002 w 809575"/>
                <a:gd name="connsiteY33" fmla="*/ 256290 h 711544"/>
                <a:gd name="connsiteX34" fmla="*/ 768060 w 809575"/>
                <a:gd name="connsiteY34" fmla="*/ 251677 h 711544"/>
                <a:gd name="connsiteX35" fmla="*/ 755282 w 809575"/>
                <a:gd name="connsiteY35" fmla="*/ 213478 h 711544"/>
                <a:gd name="connsiteX36" fmla="*/ 781991 w 809575"/>
                <a:gd name="connsiteY36" fmla="*/ 190839 h 711544"/>
                <a:gd name="connsiteX37" fmla="*/ 787233 w 809575"/>
                <a:gd name="connsiteY37" fmla="*/ 171606 h 711544"/>
                <a:gd name="connsiteX38" fmla="*/ 799420 w 809575"/>
                <a:gd name="connsiteY38" fmla="*/ 133063 h 711544"/>
                <a:gd name="connsiteX39" fmla="*/ 809575 w 809575"/>
                <a:gd name="connsiteY39" fmla="*/ 102055 h 71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09575" h="711544">
                  <a:moveTo>
                    <a:pt x="809575" y="102055"/>
                  </a:moveTo>
                  <a:lnTo>
                    <a:pt x="771667" y="108881"/>
                  </a:lnTo>
                  <a:lnTo>
                    <a:pt x="722973" y="102842"/>
                  </a:lnTo>
                  <a:lnTo>
                    <a:pt x="726981" y="87583"/>
                  </a:lnTo>
                  <a:lnTo>
                    <a:pt x="755363" y="63135"/>
                  </a:lnTo>
                  <a:lnTo>
                    <a:pt x="764349" y="28309"/>
                  </a:lnTo>
                  <a:lnTo>
                    <a:pt x="746928" y="0"/>
                  </a:lnTo>
                  <a:lnTo>
                    <a:pt x="0" y="23954"/>
                  </a:lnTo>
                  <a:lnTo>
                    <a:pt x="15244" y="89283"/>
                  </a:lnTo>
                  <a:lnTo>
                    <a:pt x="15243" y="167678"/>
                  </a:lnTo>
                  <a:lnTo>
                    <a:pt x="28309" y="272205"/>
                  </a:lnTo>
                  <a:lnTo>
                    <a:pt x="30487" y="632602"/>
                  </a:lnTo>
                  <a:lnTo>
                    <a:pt x="52263" y="651111"/>
                  </a:lnTo>
                  <a:lnTo>
                    <a:pt x="80572" y="638046"/>
                  </a:lnTo>
                  <a:lnTo>
                    <a:pt x="106704" y="648934"/>
                  </a:lnTo>
                  <a:lnTo>
                    <a:pt x="113184" y="711545"/>
                  </a:lnTo>
                  <a:lnTo>
                    <a:pt x="642977" y="700680"/>
                  </a:lnTo>
                  <a:lnTo>
                    <a:pt x="653889" y="680770"/>
                  </a:lnTo>
                  <a:lnTo>
                    <a:pt x="651159" y="646961"/>
                  </a:lnTo>
                  <a:lnTo>
                    <a:pt x="633769" y="618651"/>
                  </a:lnTo>
                  <a:lnTo>
                    <a:pt x="648997" y="604505"/>
                  </a:lnTo>
                  <a:lnTo>
                    <a:pt x="633769" y="580583"/>
                  </a:lnTo>
                  <a:lnTo>
                    <a:pt x="640287" y="556677"/>
                  </a:lnTo>
                  <a:lnTo>
                    <a:pt x="653321" y="503285"/>
                  </a:lnTo>
                  <a:lnTo>
                    <a:pt x="677306" y="483638"/>
                  </a:lnTo>
                  <a:lnTo>
                    <a:pt x="670774" y="461878"/>
                  </a:lnTo>
                  <a:lnTo>
                    <a:pt x="705616" y="410712"/>
                  </a:lnTo>
                  <a:lnTo>
                    <a:pt x="731747" y="397677"/>
                  </a:lnTo>
                  <a:lnTo>
                    <a:pt x="730666" y="383451"/>
                  </a:lnTo>
                  <a:lnTo>
                    <a:pt x="727376" y="366062"/>
                  </a:lnTo>
                  <a:lnTo>
                    <a:pt x="754588" y="312734"/>
                  </a:lnTo>
                  <a:lnTo>
                    <a:pt x="777478" y="300765"/>
                  </a:lnTo>
                  <a:lnTo>
                    <a:pt x="781136" y="268117"/>
                  </a:lnTo>
                  <a:lnTo>
                    <a:pt x="798002" y="256290"/>
                  </a:lnTo>
                  <a:lnTo>
                    <a:pt x="768060" y="251677"/>
                  </a:lnTo>
                  <a:lnTo>
                    <a:pt x="755282" y="213478"/>
                  </a:lnTo>
                  <a:lnTo>
                    <a:pt x="781991" y="190839"/>
                  </a:lnTo>
                  <a:lnTo>
                    <a:pt x="787233" y="171606"/>
                  </a:lnTo>
                  <a:lnTo>
                    <a:pt x="799420" y="133063"/>
                  </a:lnTo>
                  <a:lnTo>
                    <a:pt x="809575" y="102055"/>
                  </a:lnTo>
                  <a:close/>
                </a:path>
              </a:pathLst>
            </a:custGeom>
            <a:grpFill/>
            <a:ln w="7144" cap="flat">
              <a:solidFill>
                <a:schemeClr val="bg1"/>
              </a:solidFill>
              <a:prstDash val="solid"/>
              <a:miter/>
            </a:ln>
          </p:spPr>
          <p:txBody>
            <a:bodyPr rtlCol="0" anchor="ctr"/>
            <a:lstStyle/>
            <a:p>
              <a:endParaRPr lang="en-US" sz="1092"/>
            </a:p>
          </p:txBody>
        </p:sp>
        <p:sp>
          <p:nvSpPr>
            <p:cNvPr id="147" name="Freeform: Shape 86">
              <a:extLst>
                <a:ext uri="{FF2B5EF4-FFF2-40B4-BE49-F238E27FC236}">
                  <a16:creationId xmlns:a16="http://schemas.microsoft.com/office/drawing/2014/main" id="{1F7B556B-CE4C-B5F7-D46C-98FA2267FF56}"/>
                </a:ext>
              </a:extLst>
            </p:cNvPr>
            <p:cNvSpPr/>
            <p:nvPr/>
          </p:nvSpPr>
          <p:spPr>
            <a:xfrm>
              <a:off x="5852798" y="2750245"/>
              <a:ext cx="1084657" cy="961479"/>
            </a:xfrm>
            <a:custGeom>
              <a:avLst/>
              <a:gdLst>
                <a:gd name="connsiteX0" fmla="*/ 669670 w 1084657"/>
                <a:gd name="connsiteY0" fmla="*/ 51182 h 961479"/>
                <a:gd name="connsiteX1" fmla="*/ 645668 w 1084657"/>
                <a:gd name="connsiteY1" fmla="*/ 21776 h 961479"/>
                <a:gd name="connsiteX2" fmla="*/ 634779 w 1084657"/>
                <a:gd name="connsiteY2" fmla="*/ 0 h 961479"/>
                <a:gd name="connsiteX3" fmla="*/ 21777 w 1084657"/>
                <a:gd name="connsiteY3" fmla="*/ 22865 h 961479"/>
                <a:gd name="connsiteX4" fmla="*/ 0 w 1084657"/>
                <a:gd name="connsiteY4" fmla="*/ 23954 h 961479"/>
                <a:gd name="connsiteX5" fmla="*/ 11977 w 1084657"/>
                <a:gd name="connsiteY5" fmla="*/ 47908 h 961479"/>
                <a:gd name="connsiteX6" fmla="*/ 9799 w 1084657"/>
                <a:gd name="connsiteY6" fmla="*/ 69684 h 961479"/>
                <a:gd name="connsiteX7" fmla="*/ 33753 w 1084657"/>
                <a:gd name="connsiteY7" fmla="*/ 106704 h 961479"/>
                <a:gd name="connsiteX8" fmla="*/ 63151 w 1084657"/>
                <a:gd name="connsiteY8" fmla="*/ 145901 h 961479"/>
                <a:gd name="connsiteX9" fmla="*/ 92549 w 1084657"/>
                <a:gd name="connsiteY9" fmla="*/ 172033 h 961479"/>
                <a:gd name="connsiteX10" fmla="*/ 113135 w 1084657"/>
                <a:gd name="connsiteY10" fmla="*/ 174210 h 961479"/>
                <a:gd name="connsiteX11" fmla="*/ 127391 w 1084657"/>
                <a:gd name="connsiteY11" fmla="*/ 182921 h 961479"/>
                <a:gd name="connsiteX12" fmla="*/ 127391 w 1084657"/>
                <a:gd name="connsiteY12" fmla="*/ 211230 h 961479"/>
                <a:gd name="connsiteX13" fmla="*/ 109971 w 1084657"/>
                <a:gd name="connsiteY13" fmla="*/ 226474 h 961479"/>
                <a:gd name="connsiteX14" fmla="*/ 105615 w 1084657"/>
                <a:gd name="connsiteY14" fmla="*/ 248250 h 961479"/>
                <a:gd name="connsiteX15" fmla="*/ 125214 w 1084657"/>
                <a:gd name="connsiteY15" fmla="*/ 280915 h 961479"/>
                <a:gd name="connsiteX16" fmla="*/ 149168 w 1084657"/>
                <a:gd name="connsiteY16" fmla="*/ 309224 h 961479"/>
                <a:gd name="connsiteX17" fmla="*/ 173122 w 1084657"/>
                <a:gd name="connsiteY17" fmla="*/ 326645 h 961479"/>
                <a:gd name="connsiteX18" fmla="*/ 186187 w 1084657"/>
                <a:gd name="connsiteY18" fmla="*/ 437704 h 961479"/>
                <a:gd name="connsiteX19" fmla="*/ 189180 w 1084657"/>
                <a:gd name="connsiteY19" fmla="*/ 781292 h 961479"/>
                <a:gd name="connsiteX20" fmla="*/ 191357 w 1084657"/>
                <a:gd name="connsiteY20" fmla="*/ 825933 h 961479"/>
                <a:gd name="connsiteX21" fmla="*/ 195712 w 1084657"/>
                <a:gd name="connsiteY21" fmla="*/ 877211 h 961479"/>
                <a:gd name="connsiteX22" fmla="*/ 409387 w 1084657"/>
                <a:gd name="connsiteY22" fmla="*/ 868954 h 961479"/>
                <a:gd name="connsiteX23" fmla="*/ 630424 w 1084657"/>
                <a:gd name="connsiteY23" fmla="*/ 862422 h 961479"/>
                <a:gd name="connsiteX24" fmla="*/ 828588 w 1084657"/>
                <a:gd name="connsiteY24" fmla="*/ 854792 h 961479"/>
                <a:gd name="connsiteX25" fmla="*/ 939600 w 1084657"/>
                <a:gd name="connsiteY25" fmla="*/ 852598 h 961479"/>
                <a:gd name="connsiteX26" fmla="*/ 960264 w 1084657"/>
                <a:gd name="connsiteY26" fmla="*/ 885231 h 961479"/>
                <a:gd name="connsiteX27" fmla="*/ 953746 w 1084657"/>
                <a:gd name="connsiteY27" fmla="*/ 916735 h 961479"/>
                <a:gd name="connsiteX28" fmla="*/ 924341 w 1084657"/>
                <a:gd name="connsiteY28" fmla="*/ 939624 h 961479"/>
                <a:gd name="connsiteX29" fmla="*/ 918889 w 1084657"/>
                <a:gd name="connsiteY29" fmla="*/ 957124 h 961479"/>
                <a:gd name="connsiteX30" fmla="*/ 970119 w 1084657"/>
                <a:gd name="connsiteY30" fmla="*/ 961480 h 961479"/>
                <a:gd name="connsiteX31" fmla="*/ 1007218 w 1084657"/>
                <a:gd name="connsiteY31" fmla="*/ 954947 h 961479"/>
                <a:gd name="connsiteX32" fmla="*/ 1023574 w 1084657"/>
                <a:gd name="connsiteY32" fmla="*/ 902620 h 961479"/>
                <a:gd name="connsiteX33" fmla="*/ 1029779 w 1084657"/>
                <a:gd name="connsiteY33" fmla="*/ 846834 h 961479"/>
                <a:gd name="connsiteX34" fmla="*/ 1049763 w 1084657"/>
                <a:gd name="connsiteY34" fmla="*/ 822496 h 961479"/>
                <a:gd name="connsiteX35" fmla="*/ 1074490 w 1084657"/>
                <a:gd name="connsiteY35" fmla="*/ 808334 h 961479"/>
                <a:gd name="connsiteX36" fmla="*/ 1074980 w 1084657"/>
                <a:gd name="connsiteY36" fmla="*/ 779280 h 961479"/>
                <a:gd name="connsiteX37" fmla="*/ 1084658 w 1084657"/>
                <a:gd name="connsiteY37" fmla="*/ 760835 h 961479"/>
                <a:gd name="connsiteX38" fmla="*/ 1068520 w 1084657"/>
                <a:gd name="connsiteY38" fmla="*/ 736606 h 961479"/>
                <a:gd name="connsiteX39" fmla="*/ 1055843 w 1084657"/>
                <a:gd name="connsiteY39" fmla="*/ 745981 h 961479"/>
                <a:gd name="connsiteX40" fmla="*/ 1036863 w 1084657"/>
                <a:gd name="connsiteY40" fmla="*/ 724766 h 961479"/>
                <a:gd name="connsiteX41" fmla="*/ 1024623 w 1084657"/>
                <a:gd name="connsiteY41" fmla="*/ 679437 h 961479"/>
                <a:gd name="connsiteX42" fmla="*/ 1032253 w 1084657"/>
                <a:gd name="connsiteY42" fmla="*/ 655451 h 961479"/>
                <a:gd name="connsiteX43" fmla="*/ 1013735 w 1084657"/>
                <a:gd name="connsiteY43" fmla="*/ 622802 h 961479"/>
                <a:gd name="connsiteX44" fmla="*/ 996298 w 1084657"/>
                <a:gd name="connsiteY44" fmla="*/ 579218 h 961479"/>
                <a:gd name="connsiteX45" fmla="*/ 950584 w 1084657"/>
                <a:gd name="connsiteY45" fmla="*/ 571604 h 961479"/>
                <a:gd name="connsiteX46" fmla="*/ 884206 w 1084657"/>
                <a:gd name="connsiteY46" fmla="*/ 518276 h 961479"/>
                <a:gd name="connsiteX47" fmla="*/ 867834 w 1084657"/>
                <a:gd name="connsiteY47" fmla="*/ 479095 h 961479"/>
                <a:gd name="connsiteX48" fmla="*/ 875448 w 1084657"/>
                <a:gd name="connsiteY48" fmla="*/ 448608 h 961479"/>
                <a:gd name="connsiteX49" fmla="*/ 895062 w 1084657"/>
                <a:gd name="connsiteY49" fmla="*/ 390908 h 961479"/>
                <a:gd name="connsiteX50" fmla="*/ 899434 w 1084657"/>
                <a:gd name="connsiteY50" fmla="*/ 363632 h 961479"/>
                <a:gd name="connsiteX51" fmla="*/ 880868 w 1084657"/>
                <a:gd name="connsiteY51" fmla="*/ 353809 h 961479"/>
                <a:gd name="connsiteX52" fmla="*/ 815571 w 1084657"/>
                <a:gd name="connsiteY52" fmla="*/ 346211 h 961479"/>
                <a:gd name="connsiteX53" fmla="*/ 805779 w 1084657"/>
                <a:gd name="connsiteY53" fmla="*/ 329903 h 961479"/>
                <a:gd name="connsiteX54" fmla="*/ 804714 w 1084657"/>
                <a:gd name="connsiteY54" fmla="*/ 289609 h 961479"/>
                <a:gd name="connsiteX55" fmla="*/ 752451 w 1084657"/>
                <a:gd name="connsiteY55" fmla="*/ 256929 h 961479"/>
                <a:gd name="connsiteX56" fmla="*/ 686009 w 1084657"/>
                <a:gd name="connsiteY56" fmla="*/ 182905 h 961479"/>
                <a:gd name="connsiteX57" fmla="*/ 664233 w 1084657"/>
                <a:gd name="connsiteY57" fmla="*/ 113221 h 961479"/>
                <a:gd name="connsiteX58" fmla="*/ 662040 w 1084657"/>
                <a:gd name="connsiteY58" fmla="*/ 72975 h 961479"/>
                <a:gd name="connsiteX59" fmla="*/ 669670 w 1084657"/>
                <a:gd name="connsiteY59" fmla="*/ 51182 h 96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84657" h="961479">
                  <a:moveTo>
                    <a:pt x="669670" y="51182"/>
                  </a:moveTo>
                  <a:lnTo>
                    <a:pt x="645668" y="21776"/>
                  </a:lnTo>
                  <a:lnTo>
                    <a:pt x="634779" y="0"/>
                  </a:lnTo>
                  <a:lnTo>
                    <a:pt x="21777" y="22865"/>
                  </a:lnTo>
                  <a:lnTo>
                    <a:pt x="0" y="23954"/>
                  </a:lnTo>
                  <a:lnTo>
                    <a:pt x="11977" y="47908"/>
                  </a:lnTo>
                  <a:lnTo>
                    <a:pt x="9799" y="69684"/>
                  </a:lnTo>
                  <a:lnTo>
                    <a:pt x="33753" y="106704"/>
                  </a:lnTo>
                  <a:lnTo>
                    <a:pt x="63151" y="145901"/>
                  </a:lnTo>
                  <a:lnTo>
                    <a:pt x="92549" y="172033"/>
                  </a:lnTo>
                  <a:lnTo>
                    <a:pt x="113135" y="174210"/>
                  </a:lnTo>
                  <a:lnTo>
                    <a:pt x="127391" y="182921"/>
                  </a:lnTo>
                  <a:lnTo>
                    <a:pt x="127391" y="211230"/>
                  </a:lnTo>
                  <a:lnTo>
                    <a:pt x="109971" y="226474"/>
                  </a:lnTo>
                  <a:lnTo>
                    <a:pt x="105615" y="248250"/>
                  </a:lnTo>
                  <a:lnTo>
                    <a:pt x="125214" y="280915"/>
                  </a:lnTo>
                  <a:lnTo>
                    <a:pt x="149168" y="309224"/>
                  </a:lnTo>
                  <a:lnTo>
                    <a:pt x="173122" y="326645"/>
                  </a:lnTo>
                  <a:lnTo>
                    <a:pt x="186187" y="437704"/>
                  </a:lnTo>
                  <a:lnTo>
                    <a:pt x="189180" y="781292"/>
                  </a:lnTo>
                  <a:lnTo>
                    <a:pt x="191357" y="825933"/>
                  </a:lnTo>
                  <a:lnTo>
                    <a:pt x="195712" y="877211"/>
                  </a:lnTo>
                  <a:lnTo>
                    <a:pt x="409387" y="868954"/>
                  </a:lnTo>
                  <a:lnTo>
                    <a:pt x="630424" y="862422"/>
                  </a:lnTo>
                  <a:lnTo>
                    <a:pt x="828588" y="854792"/>
                  </a:lnTo>
                  <a:lnTo>
                    <a:pt x="939600" y="852598"/>
                  </a:lnTo>
                  <a:lnTo>
                    <a:pt x="960264" y="885231"/>
                  </a:lnTo>
                  <a:lnTo>
                    <a:pt x="953746" y="916735"/>
                  </a:lnTo>
                  <a:lnTo>
                    <a:pt x="924341" y="939624"/>
                  </a:lnTo>
                  <a:lnTo>
                    <a:pt x="918889" y="957124"/>
                  </a:lnTo>
                  <a:lnTo>
                    <a:pt x="970119" y="961480"/>
                  </a:lnTo>
                  <a:lnTo>
                    <a:pt x="1007218" y="954947"/>
                  </a:lnTo>
                  <a:lnTo>
                    <a:pt x="1023574" y="902620"/>
                  </a:lnTo>
                  <a:lnTo>
                    <a:pt x="1029779" y="846834"/>
                  </a:lnTo>
                  <a:lnTo>
                    <a:pt x="1049763" y="822496"/>
                  </a:lnTo>
                  <a:lnTo>
                    <a:pt x="1074490" y="808334"/>
                  </a:lnTo>
                  <a:lnTo>
                    <a:pt x="1074980" y="779280"/>
                  </a:lnTo>
                  <a:lnTo>
                    <a:pt x="1084658" y="760835"/>
                  </a:lnTo>
                  <a:lnTo>
                    <a:pt x="1068520" y="736606"/>
                  </a:lnTo>
                  <a:lnTo>
                    <a:pt x="1055843" y="745981"/>
                  </a:lnTo>
                  <a:lnTo>
                    <a:pt x="1036863" y="724766"/>
                  </a:lnTo>
                  <a:lnTo>
                    <a:pt x="1024623" y="679437"/>
                  </a:lnTo>
                  <a:lnTo>
                    <a:pt x="1032253" y="655451"/>
                  </a:lnTo>
                  <a:lnTo>
                    <a:pt x="1013735" y="622802"/>
                  </a:lnTo>
                  <a:lnTo>
                    <a:pt x="996298" y="579218"/>
                  </a:lnTo>
                  <a:lnTo>
                    <a:pt x="950584" y="571604"/>
                  </a:lnTo>
                  <a:lnTo>
                    <a:pt x="884206" y="518276"/>
                  </a:lnTo>
                  <a:lnTo>
                    <a:pt x="867834" y="479095"/>
                  </a:lnTo>
                  <a:lnTo>
                    <a:pt x="875448" y="448608"/>
                  </a:lnTo>
                  <a:lnTo>
                    <a:pt x="895062" y="390908"/>
                  </a:lnTo>
                  <a:lnTo>
                    <a:pt x="899434" y="363632"/>
                  </a:lnTo>
                  <a:lnTo>
                    <a:pt x="880868" y="353809"/>
                  </a:lnTo>
                  <a:lnTo>
                    <a:pt x="815571" y="346211"/>
                  </a:lnTo>
                  <a:lnTo>
                    <a:pt x="805779" y="329903"/>
                  </a:lnTo>
                  <a:lnTo>
                    <a:pt x="804714" y="289609"/>
                  </a:lnTo>
                  <a:lnTo>
                    <a:pt x="752451" y="256929"/>
                  </a:lnTo>
                  <a:lnTo>
                    <a:pt x="686009" y="182905"/>
                  </a:lnTo>
                  <a:lnTo>
                    <a:pt x="664233" y="113221"/>
                  </a:lnTo>
                  <a:lnTo>
                    <a:pt x="662040" y="72975"/>
                  </a:lnTo>
                  <a:lnTo>
                    <a:pt x="669670" y="51182"/>
                  </a:lnTo>
                  <a:close/>
                </a:path>
              </a:pathLst>
            </a:custGeom>
            <a:grpFill/>
            <a:ln w="7144" cap="flat">
              <a:solidFill>
                <a:schemeClr val="bg1"/>
              </a:solidFill>
              <a:prstDash val="solid"/>
              <a:miter/>
            </a:ln>
          </p:spPr>
          <p:txBody>
            <a:bodyPr rtlCol="0" anchor="ctr"/>
            <a:lstStyle/>
            <a:p>
              <a:endParaRPr lang="en-US" sz="1092"/>
            </a:p>
          </p:txBody>
        </p:sp>
        <p:sp>
          <p:nvSpPr>
            <p:cNvPr id="148" name="Freeform: Shape 87">
              <a:extLst>
                <a:ext uri="{FF2B5EF4-FFF2-40B4-BE49-F238E27FC236}">
                  <a16:creationId xmlns:a16="http://schemas.microsoft.com/office/drawing/2014/main" id="{385A5C43-9BD5-6E11-83A2-EEAD0EED9C28}"/>
                </a:ext>
              </a:extLst>
            </p:cNvPr>
            <p:cNvSpPr/>
            <p:nvPr/>
          </p:nvSpPr>
          <p:spPr>
            <a:xfrm>
              <a:off x="7606909" y="3777261"/>
              <a:ext cx="889427" cy="935224"/>
            </a:xfrm>
            <a:custGeom>
              <a:avLst/>
              <a:gdLst>
                <a:gd name="connsiteX0" fmla="*/ 0 w 889427"/>
                <a:gd name="connsiteY0" fmla="*/ 47519 h 935224"/>
                <a:gd name="connsiteX1" fmla="*/ 0 w 889427"/>
                <a:gd name="connsiteY1" fmla="*/ 68307 h 935224"/>
                <a:gd name="connsiteX2" fmla="*/ 1540 w 889427"/>
                <a:gd name="connsiteY2" fmla="*/ 88325 h 935224"/>
                <a:gd name="connsiteX3" fmla="*/ 7699 w 889427"/>
                <a:gd name="connsiteY3" fmla="*/ 120661 h 935224"/>
                <a:gd name="connsiteX4" fmla="*/ 40035 w 889427"/>
                <a:gd name="connsiteY4" fmla="*/ 196112 h 935224"/>
                <a:gd name="connsiteX5" fmla="*/ 63133 w 889427"/>
                <a:gd name="connsiteY5" fmla="*/ 290041 h 935224"/>
                <a:gd name="connsiteX6" fmla="*/ 76991 w 889427"/>
                <a:gd name="connsiteY6" fmla="*/ 348554 h 935224"/>
                <a:gd name="connsiteX7" fmla="*/ 92389 w 889427"/>
                <a:gd name="connsiteY7" fmla="*/ 394749 h 935224"/>
                <a:gd name="connsiteX8" fmla="*/ 106248 w 889427"/>
                <a:gd name="connsiteY8" fmla="*/ 460961 h 935224"/>
                <a:gd name="connsiteX9" fmla="*/ 126265 w 889427"/>
                <a:gd name="connsiteY9" fmla="*/ 521014 h 935224"/>
                <a:gd name="connsiteX10" fmla="*/ 150902 w 889427"/>
                <a:gd name="connsiteY10" fmla="*/ 553350 h 935224"/>
                <a:gd name="connsiteX11" fmla="*/ 155521 w 889427"/>
                <a:gd name="connsiteY11" fmla="*/ 585686 h 935224"/>
                <a:gd name="connsiteX12" fmla="*/ 173999 w 889427"/>
                <a:gd name="connsiteY12" fmla="*/ 593385 h 935224"/>
                <a:gd name="connsiteX13" fmla="*/ 175539 w 889427"/>
                <a:gd name="connsiteY13" fmla="*/ 613403 h 935224"/>
                <a:gd name="connsiteX14" fmla="*/ 158601 w 889427"/>
                <a:gd name="connsiteY14" fmla="*/ 659597 h 935224"/>
                <a:gd name="connsiteX15" fmla="*/ 153982 w 889427"/>
                <a:gd name="connsiteY15" fmla="*/ 690394 h 935224"/>
                <a:gd name="connsiteX16" fmla="*/ 152442 w 889427"/>
                <a:gd name="connsiteY16" fmla="*/ 708872 h 935224"/>
                <a:gd name="connsiteX17" fmla="*/ 167840 w 889427"/>
                <a:gd name="connsiteY17" fmla="*/ 750447 h 935224"/>
                <a:gd name="connsiteX18" fmla="*/ 170920 w 889427"/>
                <a:gd name="connsiteY18" fmla="*/ 801261 h 935224"/>
                <a:gd name="connsiteX19" fmla="*/ 163221 w 889427"/>
                <a:gd name="connsiteY19" fmla="*/ 824358 h 935224"/>
                <a:gd name="connsiteX20" fmla="*/ 169380 w 889427"/>
                <a:gd name="connsiteY20" fmla="*/ 832057 h 935224"/>
                <a:gd name="connsiteX21" fmla="*/ 183238 w 889427"/>
                <a:gd name="connsiteY21" fmla="*/ 839756 h 935224"/>
                <a:gd name="connsiteX22" fmla="*/ 185188 w 889427"/>
                <a:gd name="connsiteY22" fmla="*/ 870409 h 935224"/>
                <a:gd name="connsiteX23" fmla="*/ 206458 w 889427"/>
                <a:gd name="connsiteY23" fmla="*/ 902313 h 935224"/>
                <a:gd name="connsiteX24" fmla="*/ 227893 w 889427"/>
                <a:gd name="connsiteY24" fmla="*/ 922906 h 935224"/>
                <a:gd name="connsiteX25" fmla="*/ 303344 w 889427"/>
                <a:gd name="connsiteY25" fmla="*/ 924446 h 935224"/>
                <a:gd name="connsiteX26" fmla="*/ 406403 w 889427"/>
                <a:gd name="connsiteY26" fmla="*/ 918287 h 935224"/>
                <a:gd name="connsiteX27" fmla="*/ 611308 w 889427"/>
                <a:gd name="connsiteY27" fmla="*/ 905968 h 935224"/>
                <a:gd name="connsiteX28" fmla="*/ 663178 w 889427"/>
                <a:gd name="connsiteY28" fmla="*/ 899545 h 935224"/>
                <a:gd name="connsiteX29" fmla="*/ 706777 w 889427"/>
                <a:gd name="connsiteY29" fmla="*/ 899809 h 935224"/>
                <a:gd name="connsiteX30" fmla="*/ 708317 w 889427"/>
                <a:gd name="connsiteY30" fmla="*/ 927526 h 935224"/>
                <a:gd name="connsiteX31" fmla="*/ 732954 w 889427"/>
                <a:gd name="connsiteY31" fmla="*/ 935225 h 935224"/>
                <a:gd name="connsiteX32" fmla="*/ 736033 w 889427"/>
                <a:gd name="connsiteY32" fmla="*/ 893650 h 935224"/>
                <a:gd name="connsiteX33" fmla="*/ 720635 w 889427"/>
                <a:gd name="connsiteY33" fmla="*/ 850535 h 935224"/>
                <a:gd name="connsiteX34" fmla="*/ 731414 w 889427"/>
                <a:gd name="connsiteY34" fmla="*/ 835137 h 935224"/>
                <a:gd name="connsiteX35" fmla="*/ 786847 w 889427"/>
                <a:gd name="connsiteY35" fmla="*/ 842836 h 935224"/>
                <a:gd name="connsiteX36" fmla="*/ 834257 w 889427"/>
                <a:gd name="connsiteY36" fmla="*/ 845863 h 935224"/>
                <a:gd name="connsiteX37" fmla="*/ 826871 w 889427"/>
                <a:gd name="connsiteY37" fmla="*/ 785867 h 935224"/>
                <a:gd name="connsiteX38" fmla="*/ 848428 w 889427"/>
                <a:gd name="connsiteY38" fmla="*/ 690398 h 935224"/>
                <a:gd name="connsiteX39" fmla="*/ 862287 w 889427"/>
                <a:gd name="connsiteY39" fmla="*/ 650363 h 935224"/>
                <a:gd name="connsiteX40" fmla="*/ 857667 w 889427"/>
                <a:gd name="connsiteY40" fmla="*/ 625726 h 935224"/>
                <a:gd name="connsiteX41" fmla="*/ 889428 w 889427"/>
                <a:gd name="connsiteY41" fmla="*/ 566249 h 935224"/>
                <a:gd name="connsiteX42" fmla="*/ 884567 w 889427"/>
                <a:gd name="connsiteY42" fmla="*/ 553374 h 935224"/>
                <a:gd name="connsiteX43" fmla="*/ 866342 w 889427"/>
                <a:gd name="connsiteY43" fmla="*/ 560085 h 935224"/>
                <a:gd name="connsiteX44" fmla="*/ 841704 w 889427"/>
                <a:gd name="connsiteY44" fmla="*/ 547767 h 935224"/>
                <a:gd name="connsiteX45" fmla="*/ 835546 w 889427"/>
                <a:gd name="connsiteY45" fmla="*/ 527749 h 935224"/>
                <a:gd name="connsiteX46" fmla="*/ 823227 w 889427"/>
                <a:gd name="connsiteY46" fmla="*/ 493873 h 935224"/>
                <a:gd name="connsiteX47" fmla="*/ 801669 w 889427"/>
                <a:gd name="connsiteY47" fmla="*/ 473855 h 935224"/>
                <a:gd name="connsiteX48" fmla="*/ 777032 w 889427"/>
                <a:gd name="connsiteY48" fmla="*/ 467696 h 935224"/>
                <a:gd name="connsiteX49" fmla="*/ 761634 w 889427"/>
                <a:gd name="connsiteY49" fmla="*/ 421502 h 935224"/>
                <a:gd name="connsiteX50" fmla="*/ 733773 w 889427"/>
                <a:gd name="connsiteY50" fmla="*/ 361161 h 935224"/>
                <a:gd name="connsiteX51" fmla="*/ 693738 w 889427"/>
                <a:gd name="connsiteY51" fmla="*/ 342683 h 935224"/>
                <a:gd name="connsiteX52" fmla="*/ 673721 w 889427"/>
                <a:gd name="connsiteY52" fmla="*/ 324205 h 935224"/>
                <a:gd name="connsiteX53" fmla="*/ 661402 w 889427"/>
                <a:gd name="connsiteY53" fmla="*/ 299568 h 935224"/>
                <a:gd name="connsiteX54" fmla="*/ 641384 w 889427"/>
                <a:gd name="connsiteY54" fmla="*/ 281090 h 935224"/>
                <a:gd name="connsiteX55" fmla="*/ 619827 w 889427"/>
                <a:gd name="connsiteY55" fmla="*/ 268771 h 935224"/>
                <a:gd name="connsiteX56" fmla="*/ 598269 w 889427"/>
                <a:gd name="connsiteY56" fmla="*/ 241055 h 935224"/>
                <a:gd name="connsiteX57" fmla="*/ 569013 w 889427"/>
                <a:gd name="connsiteY57" fmla="*/ 219497 h 935224"/>
                <a:gd name="connsiteX58" fmla="*/ 525898 w 889427"/>
                <a:gd name="connsiteY58" fmla="*/ 202559 h 935224"/>
                <a:gd name="connsiteX59" fmla="*/ 521279 w 889427"/>
                <a:gd name="connsiteY59" fmla="*/ 188701 h 935224"/>
                <a:gd name="connsiteX60" fmla="*/ 498181 w 889427"/>
                <a:gd name="connsiteY60" fmla="*/ 160984 h 935224"/>
                <a:gd name="connsiteX61" fmla="*/ 493562 w 889427"/>
                <a:gd name="connsiteY61" fmla="*/ 147126 h 935224"/>
                <a:gd name="connsiteX62" fmla="*/ 461225 w 889427"/>
                <a:gd name="connsiteY62" fmla="*/ 99782 h 935224"/>
                <a:gd name="connsiteX63" fmla="*/ 427699 w 889427"/>
                <a:gd name="connsiteY63" fmla="*/ 100727 h 935224"/>
                <a:gd name="connsiteX64" fmla="*/ 391933 w 889427"/>
                <a:gd name="connsiteY64" fmla="*/ 78284 h 935224"/>
                <a:gd name="connsiteX65" fmla="*/ 378424 w 889427"/>
                <a:gd name="connsiteY65" fmla="*/ 65966 h 935224"/>
                <a:gd name="connsiteX66" fmla="*/ 375345 w 889427"/>
                <a:gd name="connsiteY66" fmla="*/ 49028 h 935224"/>
                <a:gd name="connsiteX67" fmla="*/ 383639 w 889427"/>
                <a:gd name="connsiteY67" fmla="*/ 30550 h 935224"/>
                <a:gd name="connsiteX68" fmla="*/ 404847 w 889427"/>
                <a:gd name="connsiteY68" fmla="*/ 19976 h 935224"/>
                <a:gd name="connsiteX69" fmla="*/ 398809 w 889427"/>
                <a:gd name="connsiteY69" fmla="*/ 0 h 935224"/>
                <a:gd name="connsiteX70" fmla="*/ 0 w 889427"/>
                <a:gd name="connsiteY70" fmla="*/ 47519 h 93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889427" h="935224">
                  <a:moveTo>
                    <a:pt x="0" y="47519"/>
                  </a:moveTo>
                  <a:lnTo>
                    <a:pt x="0" y="68307"/>
                  </a:lnTo>
                  <a:lnTo>
                    <a:pt x="1540" y="88325"/>
                  </a:lnTo>
                  <a:lnTo>
                    <a:pt x="7699" y="120661"/>
                  </a:lnTo>
                  <a:lnTo>
                    <a:pt x="40035" y="196112"/>
                  </a:lnTo>
                  <a:lnTo>
                    <a:pt x="63133" y="290041"/>
                  </a:lnTo>
                  <a:lnTo>
                    <a:pt x="76991" y="348554"/>
                  </a:lnTo>
                  <a:lnTo>
                    <a:pt x="92389" y="394749"/>
                  </a:lnTo>
                  <a:lnTo>
                    <a:pt x="106248" y="460961"/>
                  </a:lnTo>
                  <a:lnTo>
                    <a:pt x="126265" y="521014"/>
                  </a:lnTo>
                  <a:lnTo>
                    <a:pt x="150902" y="553350"/>
                  </a:lnTo>
                  <a:lnTo>
                    <a:pt x="155521" y="585686"/>
                  </a:lnTo>
                  <a:lnTo>
                    <a:pt x="173999" y="593385"/>
                  </a:lnTo>
                  <a:lnTo>
                    <a:pt x="175539" y="613403"/>
                  </a:lnTo>
                  <a:lnTo>
                    <a:pt x="158601" y="659597"/>
                  </a:lnTo>
                  <a:lnTo>
                    <a:pt x="153982" y="690394"/>
                  </a:lnTo>
                  <a:lnTo>
                    <a:pt x="152442" y="708872"/>
                  </a:lnTo>
                  <a:lnTo>
                    <a:pt x="167840" y="750447"/>
                  </a:lnTo>
                  <a:lnTo>
                    <a:pt x="170920" y="801261"/>
                  </a:lnTo>
                  <a:lnTo>
                    <a:pt x="163221" y="824358"/>
                  </a:lnTo>
                  <a:lnTo>
                    <a:pt x="169380" y="832057"/>
                  </a:lnTo>
                  <a:lnTo>
                    <a:pt x="183238" y="839756"/>
                  </a:lnTo>
                  <a:lnTo>
                    <a:pt x="185188" y="870409"/>
                  </a:lnTo>
                  <a:lnTo>
                    <a:pt x="206458" y="902313"/>
                  </a:lnTo>
                  <a:lnTo>
                    <a:pt x="227893" y="922906"/>
                  </a:lnTo>
                  <a:lnTo>
                    <a:pt x="303344" y="924446"/>
                  </a:lnTo>
                  <a:lnTo>
                    <a:pt x="406403" y="918287"/>
                  </a:lnTo>
                  <a:lnTo>
                    <a:pt x="611308" y="905968"/>
                  </a:lnTo>
                  <a:lnTo>
                    <a:pt x="663178" y="899545"/>
                  </a:lnTo>
                  <a:lnTo>
                    <a:pt x="706777" y="899809"/>
                  </a:lnTo>
                  <a:lnTo>
                    <a:pt x="708317" y="927526"/>
                  </a:lnTo>
                  <a:lnTo>
                    <a:pt x="732954" y="935225"/>
                  </a:lnTo>
                  <a:lnTo>
                    <a:pt x="736033" y="893650"/>
                  </a:lnTo>
                  <a:lnTo>
                    <a:pt x="720635" y="850535"/>
                  </a:lnTo>
                  <a:lnTo>
                    <a:pt x="731414" y="835137"/>
                  </a:lnTo>
                  <a:lnTo>
                    <a:pt x="786847" y="842836"/>
                  </a:lnTo>
                  <a:lnTo>
                    <a:pt x="834257" y="845863"/>
                  </a:lnTo>
                  <a:lnTo>
                    <a:pt x="826871" y="785867"/>
                  </a:lnTo>
                  <a:lnTo>
                    <a:pt x="848428" y="690398"/>
                  </a:lnTo>
                  <a:lnTo>
                    <a:pt x="862287" y="650363"/>
                  </a:lnTo>
                  <a:lnTo>
                    <a:pt x="857667" y="625726"/>
                  </a:lnTo>
                  <a:lnTo>
                    <a:pt x="889428" y="566249"/>
                  </a:lnTo>
                  <a:lnTo>
                    <a:pt x="884567" y="553374"/>
                  </a:lnTo>
                  <a:lnTo>
                    <a:pt x="866342" y="560085"/>
                  </a:lnTo>
                  <a:lnTo>
                    <a:pt x="841704" y="547767"/>
                  </a:lnTo>
                  <a:lnTo>
                    <a:pt x="835546" y="527749"/>
                  </a:lnTo>
                  <a:lnTo>
                    <a:pt x="823227" y="493873"/>
                  </a:lnTo>
                  <a:lnTo>
                    <a:pt x="801669" y="473855"/>
                  </a:lnTo>
                  <a:lnTo>
                    <a:pt x="777032" y="467696"/>
                  </a:lnTo>
                  <a:lnTo>
                    <a:pt x="761634" y="421502"/>
                  </a:lnTo>
                  <a:lnTo>
                    <a:pt x="733773" y="361161"/>
                  </a:lnTo>
                  <a:lnTo>
                    <a:pt x="693738" y="342683"/>
                  </a:lnTo>
                  <a:lnTo>
                    <a:pt x="673721" y="324205"/>
                  </a:lnTo>
                  <a:lnTo>
                    <a:pt x="661402" y="299568"/>
                  </a:lnTo>
                  <a:lnTo>
                    <a:pt x="641384" y="281090"/>
                  </a:lnTo>
                  <a:lnTo>
                    <a:pt x="619827" y="268771"/>
                  </a:lnTo>
                  <a:lnTo>
                    <a:pt x="598269" y="241055"/>
                  </a:lnTo>
                  <a:lnTo>
                    <a:pt x="569013" y="219497"/>
                  </a:lnTo>
                  <a:lnTo>
                    <a:pt x="525898" y="202559"/>
                  </a:lnTo>
                  <a:lnTo>
                    <a:pt x="521279" y="188701"/>
                  </a:lnTo>
                  <a:lnTo>
                    <a:pt x="498181" y="160984"/>
                  </a:lnTo>
                  <a:lnTo>
                    <a:pt x="493562" y="147126"/>
                  </a:lnTo>
                  <a:lnTo>
                    <a:pt x="461225" y="99782"/>
                  </a:lnTo>
                  <a:lnTo>
                    <a:pt x="427699" y="100727"/>
                  </a:lnTo>
                  <a:lnTo>
                    <a:pt x="391933" y="78284"/>
                  </a:lnTo>
                  <a:lnTo>
                    <a:pt x="378424" y="65966"/>
                  </a:lnTo>
                  <a:lnTo>
                    <a:pt x="375345" y="49028"/>
                  </a:lnTo>
                  <a:lnTo>
                    <a:pt x="383639" y="30550"/>
                  </a:lnTo>
                  <a:lnTo>
                    <a:pt x="404847" y="19976"/>
                  </a:lnTo>
                  <a:lnTo>
                    <a:pt x="398809" y="0"/>
                  </a:lnTo>
                  <a:lnTo>
                    <a:pt x="0" y="47519"/>
                  </a:lnTo>
                  <a:close/>
                </a:path>
              </a:pathLst>
            </a:custGeom>
            <a:solidFill>
              <a:schemeClr val="tx2"/>
            </a:solidFill>
            <a:ln w="7144" cap="flat">
              <a:solidFill>
                <a:schemeClr val="bg1"/>
              </a:solidFill>
              <a:prstDash val="solid"/>
              <a:miter/>
            </a:ln>
          </p:spPr>
          <p:txBody>
            <a:bodyPr rtlCol="0" anchor="ctr"/>
            <a:lstStyle/>
            <a:p>
              <a:endParaRPr lang="en-US" sz="1092"/>
            </a:p>
          </p:txBody>
        </p:sp>
        <p:sp>
          <p:nvSpPr>
            <p:cNvPr id="149" name="Freeform: Shape 88">
              <a:extLst>
                <a:ext uri="{FF2B5EF4-FFF2-40B4-BE49-F238E27FC236}">
                  <a16:creationId xmlns:a16="http://schemas.microsoft.com/office/drawing/2014/main" id="{52DD191F-3A40-D5EF-F76C-8EB5C1D91654}"/>
                </a:ext>
              </a:extLst>
            </p:cNvPr>
            <p:cNvSpPr/>
            <p:nvPr/>
          </p:nvSpPr>
          <p:spPr>
            <a:xfrm>
              <a:off x="7982821" y="3698265"/>
              <a:ext cx="840011" cy="636889"/>
            </a:xfrm>
            <a:custGeom>
              <a:avLst/>
              <a:gdLst>
                <a:gd name="connsiteX0" fmla="*/ 506589 w 840011"/>
                <a:gd name="connsiteY0" fmla="*/ 627655 h 636889"/>
                <a:gd name="connsiteX1" fmla="*/ 489662 w 840011"/>
                <a:gd name="connsiteY1" fmla="*/ 636889 h 636889"/>
                <a:gd name="connsiteX2" fmla="*/ 465025 w 840011"/>
                <a:gd name="connsiteY2" fmla="*/ 624571 h 636889"/>
                <a:gd name="connsiteX3" fmla="*/ 458866 w 840011"/>
                <a:gd name="connsiteY3" fmla="*/ 604553 h 636889"/>
                <a:gd name="connsiteX4" fmla="*/ 446547 w 840011"/>
                <a:gd name="connsiteY4" fmla="*/ 570677 h 636889"/>
                <a:gd name="connsiteX5" fmla="*/ 424990 w 840011"/>
                <a:gd name="connsiteY5" fmla="*/ 550659 h 636889"/>
                <a:gd name="connsiteX6" fmla="*/ 400353 w 840011"/>
                <a:gd name="connsiteY6" fmla="*/ 544500 h 636889"/>
                <a:gd name="connsiteX7" fmla="*/ 384954 w 840011"/>
                <a:gd name="connsiteY7" fmla="*/ 498306 h 636889"/>
                <a:gd name="connsiteX8" fmla="*/ 358778 w 840011"/>
                <a:gd name="connsiteY8" fmla="*/ 441333 h 636889"/>
                <a:gd name="connsiteX9" fmla="*/ 318742 w 840011"/>
                <a:gd name="connsiteY9" fmla="*/ 422855 h 636889"/>
                <a:gd name="connsiteX10" fmla="*/ 298725 w 840011"/>
                <a:gd name="connsiteY10" fmla="*/ 404377 h 636889"/>
                <a:gd name="connsiteX11" fmla="*/ 286406 w 840011"/>
                <a:gd name="connsiteY11" fmla="*/ 379740 h 636889"/>
                <a:gd name="connsiteX12" fmla="*/ 266388 w 840011"/>
                <a:gd name="connsiteY12" fmla="*/ 361262 h 636889"/>
                <a:gd name="connsiteX13" fmla="*/ 244831 w 840011"/>
                <a:gd name="connsiteY13" fmla="*/ 348943 h 636889"/>
                <a:gd name="connsiteX14" fmla="*/ 223274 w 840011"/>
                <a:gd name="connsiteY14" fmla="*/ 321227 h 636889"/>
                <a:gd name="connsiteX15" fmla="*/ 194017 w 840011"/>
                <a:gd name="connsiteY15" fmla="*/ 299669 h 636889"/>
                <a:gd name="connsiteX16" fmla="*/ 150902 w 840011"/>
                <a:gd name="connsiteY16" fmla="*/ 282731 h 636889"/>
                <a:gd name="connsiteX17" fmla="*/ 146283 w 840011"/>
                <a:gd name="connsiteY17" fmla="*/ 268873 h 636889"/>
                <a:gd name="connsiteX18" fmla="*/ 123186 w 840011"/>
                <a:gd name="connsiteY18" fmla="*/ 241156 h 636889"/>
                <a:gd name="connsiteX19" fmla="*/ 118566 w 840011"/>
                <a:gd name="connsiteY19" fmla="*/ 227298 h 636889"/>
                <a:gd name="connsiteX20" fmla="*/ 86230 w 840011"/>
                <a:gd name="connsiteY20" fmla="*/ 178024 h 636889"/>
                <a:gd name="connsiteX21" fmla="*/ 53894 w 840011"/>
                <a:gd name="connsiteY21" fmla="*/ 179563 h 636889"/>
                <a:gd name="connsiteX22" fmla="*/ 15398 w 840011"/>
                <a:gd name="connsiteY22" fmla="*/ 156466 h 636889"/>
                <a:gd name="connsiteX23" fmla="*/ 3079 w 840011"/>
                <a:gd name="connsiteY23" fmla="*/ 144148 h 636889"/>
                <a:gd name="connsiteX24" fmla="*/ 0 w 840011"/>
                <a:gd name="connsiteY24" fmla="*/ 127210 h 636889"/>
                <a:gd name="connsiteX25" fmla="*/ 7699 w 840011"/>
                <a:gd name="connsiteY25" fmla="*/ 108732 h 636889"/>
                <a:gd name="connsiteX26" fmla="*/ 29256 w 840011"/>
                <a:gd name="connsiteY26" fmla="*/ 99493 h 636889"/>
                <a:gd name="connsiteX27" fmla="*/ 24391 w 840011"/>
                <a:gd name="connsiteY27" fmla="*/ 77689 h 636889"/>
                <a:gd name="connsiteX28" fmla="*/ 79332 w 840011"/>
                <a:gd name="connsiteY28" fmla="*/ 55434 h 636889"/>
                <a:gd name="connsiteX29" fmla="*/ 166157 w 840011"/>
                <a:gd name="connsiteY29" fmla="*/ 11723 h 636889"/>
                <a:gd name="connsiteX30" fmla="*/ 240212 w 840011"/>
                <a:gd name="connsiteY30" fmla="*/ 4024 h 636889"/>
                <a:gd name="connsiteX31" fmla="*/ 393701 w 840011"/>
                <a:gd name="connsiteY31" fmla="*/ 0 h 636889"/>
                <a:gd name="connsiteX32" fmla="*/ 418831 w 840011"/>
                <a:gd name="connsiteY32" fmla="*/ 17882 h 636889"/>
                <a:gd name="connsiteX33" fmla="*/ 434824 w 840011"/>
                <a:gd name="connsiteY33" fmla="*/ 49870 h 636889"/>
                <a:gd name="connsiteX34" fmla="*/ 475804 w 840011"/>
                <a:gd name="connsiteY34" fmla="*/ 44060 h 636889"/>
                <a:gd name="connsiteX35" fmla="*/ 595910 w 840011"/>
                <a:gd name="connsiteY35" fmla="*/ 30201 h 636889"/>
                <a:gd name="connsiteX36" fmla="*/ 623627 w 840011"/>
                <a:gd name="connsiteY36" fmla="*/ 37900 h 636889"/>
                <a:gd name="connsiteX37" fmla="*/ 743732 w 840011"/>
                <a:gd name="connsiteY37" fmla="*/ 110271 h 636889"/>
                <a:gd name="connsiteX38" fmla="*/ 840012 w 840011"/>
                <a:gd name="connsiteY38" fmla="*/ 187631 h 636889"/>
                <a:gd name="connsiteX39" fmla="*/ 788375 w 840011"/>
                <a:gd name="connsiteY39" fmla="*/ 239621 h 636889"/>
                <a:gd name="connsiteX40" fmla="*/ 763738 w 840011"/>
                <a:gd name="connsiteY40" fmla="*/ 298134 h 636889"/>
                <a:gd name="connsiteX41" fmla="*/ 759119 w 840011"/>
                <a:gd name="connsiteY41" fmla="*/ 358187 h 636889"/>
                <a:gd name="connsiteX42" fmla="*/ 743720 w 840011"/>
                <a:gd name="connsiteY42" fmla="*/ 365886 h 636889"/>
                <a:gd name="connsiteX43" fmla="*/ 732942 w 840011"/>
                <a:gd name="connsiteY43" fmla="*/ 392063 h 636889"/>
                <a:gd name="connsiteX44" fmla="*/ 709844 w 840011"/>
                <a:gd name="connsiteY44" fmla="*/ 398223 h 636889"/>
                <a:gd name="connsiteX45" fmla="*/ 689827 w 840011"/>
                <a:gd name="connsiteY45" fmla="*/ 432098 h 636889"/>
                <a:gd name="connsiteX46" fmla="*/ 663650 w 840011"/>
                <a:gd name="connsiteY46" fmla="*/ 458275 h 636889"/>
                <a:gd name="connsiteX47" fmla="*/ 642093 w 840011"/>
                <a:gd name="connsiteY47" fmla="*/ 490611 h 636889"/>
                <a:gd name="connsiteX48" fmla="*/ 626694 w 840011"/>
                <a:gd name="connsiteY48" fmla="*/ 498310 h 636889"/>
                <a:gd name="connsiteX49" fmla="*/ 592818 w 840011"/>
                <a:gd name="connsiteY49" fmla="*/ 530646 h 636889"/>
                <a:gd name="connsiteX50" fmla="*/ 565102 w 840011"/>
                <a:gd name="connsiteY50" fmla="*/ 532186 h 636889"/>
                <a:gd name="connsiteX51" fmla="*/ 574341 w 840011"/>
                <a:gd name="connsiteY51" fmla="*/ 562983 h 636889"/>
                <a:gd name="connsiteX52" fmla="*/ 526606 w 840011"/>
                <a:gd name="connsiteY52" fmla="*/ 615337 h 636889"/>
                <a:gd name="connsiteX53" fmla="*/ 506589 w 840011"/>
                <a:gd name="connsiteY53" fmla="*/ 627655 h 63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40011" h="636889">
                  <a:moveTo>
                    <a:pt x="506589" y="627655"/>
                  </a:moveTo>
                  <a:lnTo>
                    <a:pt x="489662" y="636889"/>
                  </a:lnTo>
                  <a:lnTo>
                    <a:pt x="465025" y="624571"/>
                  </a:lnTo>
                  <a:lnTo>
                    <a:pt x="458866" y="604553"/>
                  </a:lnTo>
                  <a:lnTo>
                    <a:pt x="446547" y="570677"/>
                  </a:lnTo>
                  <a:lnTo>
                    <a:pt x="424990" y="550659"/>
                  </a:lnTo>
                  <a:lnTo>
                    <a:pt x="400353" y="544500"/>
                  </a:lnTo>
                  <a:lnTo>
                    <a:pt x="384954" y="498306"/>
                  </a:lnTo>
                  <a:lnTo>
                    <a:pt x="358778" y="441333"/>
                  </a:lnTo>
                  <a:lnTo>
                    <a:pt x="318742" y="422855"/>
                  </a:lnTo>
                  <a:lnTo>
                    <a:pt x="298725" y="404377"/>
                  </a:lnTo>
                  <a:lnTo>
                    <a:pt x="286406" y="379740"/>
                  </a:lnTo>
                  <a:lnTo>
                    <a:pt x="266388" y="361262"/>
                  </a:lnTo>
                  <a:lnTo>
                    <a:pt x="244831" y="348943"/>
                  </a:lnTo>
                  <a:lnTo>
                    <a:pt x="223274" y="321227"/>
                  </a:lnTo>
                  <a:lnTo>
                    <a:pt x="194017" y="299669"/>
                  </a:lnTo>
                  <a:lnTo>
                    <a:pt x="150902" y="282731"/>
                  </a:lnTo>
                  <a:lnTo>
                    <a:pt x="146283" y="268873"/>
                  </a:lnTo>
                  <a:lnTo>
                    <a:pt x="123186" y="241156"/>
                  </a:lnTo>
                  <a:lnTo>
                    <a:pt x="118566" y="227298"/>
                  </a:lnTo>
                  <a:lnTo>
                    <a:pt x="86230" y="178024"/>
                  </a:lnTo>
                  <a:lnTo>
                    <a:pt x="53894" y="179563"/>
                  </a:lnTo>
                  <a:lnTo>
                    <a:pt x="15398" y="156466"/>
                  </a:lnTo>
                  <a:lnTo>
                    <a:pt x="3079" y="144148"/>
                  </a:lnTo>
                  <a:lnTo>
                    <a:pt x="0" y="127210"/>
                  </a:lnTo>
                  <a:lnTo>
                    <a:pt x="7699" y="108732"/>
                  </a:lnTo>
                  <a:lnTo>
                    <a:pt x="29256" y="99493"/>
                  </a:lnTo>
                  <a:lnTo>
                    <a:pt x="24391" y="77689"/>
                  </a:lnTo>
                  <a:lnTo>
                    <a:pt x="79332" y="55434"/>
                  </a:lnTo>
                  <a:lnTo>
                    <a:pt x="166157" y="11723"/>
                  </a:lnTo>
                  <a:lnTo>
                    <a:pt x="240212" y="4024"/>
                  </a:lnTo>
                  <a:lnTo>
                    <a:pt x="393701" y="0"/>
                  </a:lnTo>
                  <a:lnTo>
                    <a:pt x="418831" y="17882"/>
                  </a:lnTo>
                  <a:lnTo>
                    <a:pt x="434824" y="49870"/>
                  </a:lnTo>
                  <a:lnTo>
                    <a:pt x="475804" y="44060"/>
                  </a:lnTo>
                  <a:lnTo>
                    <a:pt x="595910" y="30201"/>
                  </a:lnTo>
                  <a:lnTo>
                    <a:pt x="623627" y="37900"/>
                  </a:lnTo>
                  <a:lnTo>
                    <a:pt x="743732" y="110271"/>
                  </a:lnTo>
                  <a:lnTo>
                    <a:pt x="840012" y="187631"/>
                  </a:lnTo>
                  <a:lnTo>
                    <a:pt x="788375" y="239621"/>
                  </a:lnTo>
                  <a:lnTo>
                    <a:pt x="763738" y="298134"/>
                  </a:lnTo>
                  <a:lnTo>
                    <a:pt x="759119" y="358187"/>
                  </a:lnTo>
                  <a:lnTo>
                    <a:pt x="743720" y="365886"/>
                  </a:lnTo>
                  <a:lnTo>
                    <a:pt x="732942" y="392063"/>
                  </a:lnTo>
                  <a:lnTo>
                    <a:pt x="709844" y="398223"/>
                  </a:lnTo>
                  <a:lnTo>
                    <a:pt x="689827" y="432098"/>
                  </a:lnTo>
                  <a:lnTo>
                    <a:pt x="663650" y="458275"/>
                  </a:lnTo>
                  <a:lnTo>
                    <a:pt x="642093" y="490611"/>
                  </a:lnTo>
                  <a:lnTo>
                    <a:pt x="626694" y="498310"/>
                  </a:lnTo>
                  <a:lnTo>
                    <a:pt x="592818" y="530646"/>
                  </a:lnTo>
                  <a:lnTo>
                    <a:pt x="565102" y="532186"/>
                  </a:lnTo>
                  <a:lnTo>
                    <a:pt x="574341" y="562983"/>
                  </a:lnTo>
                  <a:lnTo>
                    <a:pt x="526606" y="615337"/>
                  </a:lnTo>
                  <a:lnTo>
                    <a:pt x="506589" y="627655"/>
                  </a:lnTo>
                  <a:close/>
                </a:path>
              </a:pathLst>
            </a:custGeom>
            <a:grpFill/>
            <a:ln w="7144" cap="flat">
              <a:solidFill>
                <a:schemeClr val="bg1"/>
              </a:solidFill>
              <a:prstDash val="solid"/>
              <a:miter/>
            </a:ln>
          </p:spPr>
          <p:txBody>
            <a:bodyPr rtlCol="0" anchor="ctr"/>
            <a:lstStyle/>
            <a:p>
              <a:endParaRPr lang="en-US" sz="1092"/>
            </a:p>
          </p:txBody>
        </p:sp>
        <p:sp>
          <p:nvSpPr>
            <p:cNvPr id="150" name="Freeform: Shape 89">
              <a:extLst>
                <a:ext uri="{FF2B5EF4-FFF2-40B4-BE49-F238E27FC236}">
                  <a16:creationId xmlns:a16="http://schemas.microsoft.com/office/drawing/2014/main" id="{6D3F4F6F-E133-7CE7-D937-00582FD6790E}"/>
                </a:ext>
              </a:extLst>
            </p:cNvPr>
            <p:cNvSpPr/>
            <p:nvPr/>
          </p:nvSpPr>
          <p:spPr>
            <a:xfrm>
              <a:off x="6891540" y="2974556"/>
              <a:ext cx="1226880" cy="611414"/>
            </a:xfrm>
            <a:custGeom>
              <a:avLst/>
              <a:gdLst>
                <a:gd name="connsiteX0" fmla="*/ 1226881 w 1226880"/>
                <a:gd name="connsiteY0" fmla="*/ 276047 h 611414"/>
                <a:gd name="connsiteX1" fmla="*/ 1205037 w 1226880"/>
                <a:gd name="connsiteY1" fmla="*/ 298923 h 611414"/>
                <a:gd name="connsiteX2" fmla="*/ 1170955 w 1226880"/>
                <a:gd name="connsiteY2" fmla="*/ 336966 h 611414"/>
                <a:gd name="connsiteX3" fmla="*/ 1124049 w 1226880"/>
                <a:gd name="connsiteY3" fmla="*/ 389018 h 611414"/>
                <a:gd name="connsiteX4" fmla="*/ 1112468 w 1226880"/>
                <a:gd name="connsiteY4" fmla="*/ 405360 h 611414"/>
                <a:gd name="connsiteX5" fmla="*/ 1111873 w 1226880"/>
                <a:gd name="connsiteY5" fmla="*/ 425378 h 611414"/>
                <a:gd name="connsiteX6" fmla="*/ 1070155 w 1226880"/>
                <a:gd name="connsiteY6" fmla="*/ 445991 h 611414"/>
                <a:gd name="connsiteX7" fmla="*/ 1016261 w 1226880"/>
                <a:gd name="connsiteY7" fmla="*/ 478327 h 611414"/>
                <a:gd name="connsiteX8" fmla="*/ 947378 w 1226880"/>
                <a:gd name="connsiteY8" fmla="*/ 495461 h 611414"/>
                <a:gd name="connsiteX9" fmla="*/ 453336 w 1226880"/>
                <a:gd name="connsiteY9" fmla="*/ 542122 h 611414"/>
                <a:gd name="connsiteX10" fmla="*/ 303226 w 1226880"/>
                <a:gd name="connsiteY10" fmla="*/ 559060 h 611414"/>
                <a:gd name="connsiteX11" fmla="*/ 259209 w 1226880"/>
                <a:gd name="connsiteY11" fmla="*/ 563944 h 611414"/>
                <a:gd name="connsiteX12" fmla="*/ 222363 w 1226880"/>
                <a:gd name="connsiteY12" fmla="*/ 563680 h 611414"/>
                <a:gd name="connsiteX13" fmla="*/ 220202 w 1226880"/>
                <a:gd name="connsiteY13" fmla="*/ 603878 h 611414"/>
                <a:gd name="connsiteX14" fmla="*/ 142292 w 1226880"/>
                <a:gd name="connsiteY14" fmla="*/ 605255 h 611414"/>
                <a:gd name="connsiteX15" fmla="*/ 76081 w 1226880"/>
                <a:gd name="connsiteY15" fmla="*/ 611414 h 611414"/>
                <a:gd name="connsiteX16" fmla="*/ 0 w 1226880"/>
                <a:gd name="connsiteY16" fmla="*/ 610841 h 611414"/>
                <a:gd name="connsiteX17" fmla="*/ 11504 w 1226880"/>
                <a:gd name="connsiteY17" fmla="*/ 598267 h 611414"/>
                <a:gd name="connsiteX18" fmla="*/ 35312 w 1226880"/>
                <a:gd name="connsiteY18" fmla="*/ 583590 h 611414"/>
                <a:gd name="connsiteX19" fmla="*/ 37490 w 1226880"/>
                <a:gd name="connsiteY19" fmla="*/ 553103 h 611414"/>
                <a:gd name="connsiteX20" fmla="*/ 46200 w 1226880"/>
                <a:gd name="connsiteY20" fmla="*/ 535682 h 611414"/>
                <a:gd name="connsiteX21" fmla="*/ 30895 w 1226880"/>
                <a:gd name="connsiteY21" fmla="*/ 511499 h 611414"/>
                <a:gd name="connsiteX22" fmla="*/ 38533 w 1226880"/>
                <a:gd name="connsiteY22" fmla="*/ 493337 h 611414"/>
                <a:gd name="connsiteX23" fmla="*/ 60091 w 1226880"/>
                <a:gd name="connsiteY23" fmla="*/ 476399 h 611414"/>
                <a:gd name="connsiteX24" fmla="*/ 80108 w 1226880"/>
                <a:gd name="connsiteY24" fmla="*/ 470240 h 611414"/>
                <a:gd name="connsiteX25" fmla="*/ 106285 w 1226880"/>
                <a:gd name="connsiteY25" fmla="*/ 482558 h 611414"/>
                <a:gd name="connsiteX26" fmla="*/ 140161 w 1226880"/>
                <a:gd name="connsiteY26" fmla="*/ 494877 h 611414"/>
                <a:gd name="connsiteX27" fmla="*/ 150940 w 1226880"/>
                <a:gd name="connsiteY27" fmla="*/ 491797 h 611414"/>
                <a:gd name="connsiteX28" fmla="*/ 152480 w 1226880"/>
                <a:gd name="connsiteY28" fmla="*/ 470240 h 611414"/>
                <a:gd name="connsiteX29" fmla="*/ 140161 w 1226880"/>
                <a:gd name="connsiteY29" fmla="*/ 447142 h 611414"/>
                <a:gd name="connsiteX30" fmla="*/ 143241 w 1226880"/>
                <a:gd name="connsiteY30" fmla="*/ 425585 h 611414"/>
                <a:gd name="connsiteX31" fmla="*/ 161718 w 1226880"/>
                <a:gd name="connsiteY31" fmla="*/ 411727 h 611414"/>
                <a:gd name="connsiteX32" fmla="*/ 186355 w 1226880"/>
                <a:gd name="connsiteY32" fmla="*/ 405567 h 611414"/>
                <a:gd name="connsiteX33" fmla="*/ 201753 w 1226880"/>
                <a:gd name="connsiteY33" fmla="*/ 399408 h 611414"/>
                <a:gd name="connsiteX34" fmla="*/ 194054 w 1226880"/>
                <a:gd name="connsiteY34" fmla="*/ 382470 h 611414"/>
                <a:gd name="connsiteX35" fmla="*/ 187895 w 1226880"/>
                <a:gd name="connsiteY35" fmla="*/ 363992 h 611414"/>
                <a:gd name="connsiteX36" fmla="*/ 202246 w 1226880"/>
                <a:gd name="connsiteY36" fmla="*/ 354507 h 611414"/>
                <a:gd name="connsiteX37" fmla="*/ 214040 w 1226880"/>
                <a:gd name="connsiteY37" fmla="*/ 319667 h 611414"/>
                <a:gd name="connsiteX38" fmla="*/ 243122 w 1226880"/>
                <a:gd name="connsiteY38" fmla="*/ 305582 h 611414"/>
                <a:gd name="connsiteX39" fmla="*/ 293793 w 1226880"/>
                <a:gd name="connsiteY39" fmla="*/ 296343 h 611414"/>
                <a:gd name="connsiteX40" fmla="*/ 336599 w 1226880"/>
                <a:gd name="connsiteY40" fmla="*/ 291724 h 611414"/>
                <a:gd name="connsiteX41" fmla="*/ 349862 w 1226880"/>
                <a:gd name="connsiteY41" fmla="*/ 307225 h 611414"/>
                <a:gd name="connsiteX42" fmla="*/ 364419 w 1226880"/>
                <a:gd name="connsiteY42" fmla="*/ 315520 h 611414"/>
                <a:gd name="connsiteX43" fmla="*/ 379571 w 1226880"/>
                <a:gd name="connsiteY43" fmla="*/ 285914 h 611414"/>
                <a:gd name="connsiteX44" fmla="*/ 409928 w 1226880"/>
                <a:gd name="connsiteY44" fmla="*/ 273697 h 611414"/>
                <a:gd name="connsiteX45" fmla="*/ 430931 w 1226880"/>
                <a:gd name="connsiteY45" fmla="*/ 287832 h 611414"/>
                <a:gd name="connsiteX46" fmla="*/ 434842 w 1226880"/>
                <a:gd name="connsiteY46" fmla="*/ 297348 h 611414"/>
                <a:gd name="connsiteX47" fmla="*/ 446020 w 1226880"/>
                <a:gd name="connsiteY47" fmla="*/ 294833 h 611414"/>
                <a:gd name="connsiteX48" fmla="*/ 444480 w 1226880"/>
                <a:gd name="connsiteY48" fmla="*/ 266707 h 611414"/>
                <a:gd name="connsiteX49" fmla="*/ 474301 w 1226880"/>
                <a:gd name="connsiteY49" fmla="*/ 250046 h 611414"/>
                <a:gd name="connsiteX50" fmla="*/ 494762 w 1226880"/>
                <a:gd name="connsiteY50" fmla="*/ 239821 h 611414"/>
                <a:gd name="connsiteX51" fmla="*/ 509329 w 1226880"/>
                <a:gd name="connsiteY51" fmla="*/ 255640 h 611414"/>
                <a:gd name="connsiteX52" fmla="*/ 540934 w 1226880"/>
                <a:gd name="connsiteY52" fmla="*/ 255219 h 611414"/>
                <a:gd name="connsiteX53" fmla="*/ 546529 w 1226880"/>
                <a:gd name="connsiteY53" fmla="*/ 240253 h 611414"/>
                <a:gd name="connsiteX54" fmla="*/ 543029 w 1226880"/>
                <a:gd name="connsiteY54" fmla="*/ 218696 h 611414"/>
                <a:gd name="connsiteX55" fmla="*/ 567799 w 1226880"/>
                <a:gd name="connsiteY55" fmla="*/ 180610 h 611414"/>
                <a:gd name="connsiteX56" fmla="*/ 613295 w 1226880"/>
                <a:gd name="connsiteY56" fmla="*/ 147864 h 611414"/>
                <a:gd name="connsiteX57" fmla="*/ 620019 w 1226880"/>
                <a:gd name="connsiteY57" fmla="*/ 101802 h 611414"/>
                <a:gd name="connsiteX58" fmla="*/ 647880 w 1226880"/>
                <a:gd name="connsiteY58" fmla="*/ 97460 h 611414"/>
                <a:gd name="connsiteX59" fmla="*/ 683994 w 1226880"/>
                <a:gd name="connsiteY59" fmla="*/ 81785 h 611414"/>
                <a:gd name="connsiteX60" fmla="*/ 707266 w 1226880"/>
                <a:gd name="connsiteY60" fmla="*/ 65514 h 611414"/>
                <a:gd name="connsiteX61" fmla="*/ 705377 w 1226880"/>
                <a:gd name="connsiteY61" fmla="*/ 50608 h 611414"/>
                <a:gd name="connsiteX62" fmla="*/ 694495 w 1226880"/>
                <a:gd name="connsiteY62" fmla="*/ 36750 h 611414"/>
                <a:gd name="connsiteX63" fmla="*/ 699885 w 1226880"/>
                <a:gd name="connsiteY63" fmla="*/ 8223 h 611414"/>
                <a:gd name="connsiteX64" fmla="*/ 739746 w 1226880"/>
                <a:gd name="connsiteY64" fmla="*/ 7104 h 611414"/>
                <a:gd name="connsiteX65" fmla="*/ 761652 w 1226880"/>
                <a:gd name="connsiteY65" fmla="*/ 0 h 611414"/>
                <a:gd name="connsiteX66" fmla="*/ 793536 w 1226880"/>
                <a:gd name="connsiteY66" fmla="*/ 13612 h 611414"/>
                <a:gd name="connsiteX67" fmla="*/ 813102 w 1226880"/>
                <a:gd name="connsiteY67" fmla="*/ 55187 h 611414"/>
                <a:gd name="connsiteX68" fmla="*/ 861986 w 1226880"/>
                <a:gd name="connsiteY68" fmla="*/ 55290 h 611414"/>
                <a:gd name="connsiteX69" fmla="*/ 881522 w 1226880"/>
                <a:gd name="connsiteY69" fmla="*/ 76323 h 611414"/>
                <a:gd name="connsiteX70" fmla="*/ 896909 w 1226880"/>
                <a:gd name="connsiteY70" fmla="*/ 74916 h 611414"/>
                <a:gd name="connsiteX71" fmla="*/ 921691 w 1226880"/>
                <a:gd name="connsiteY71" fmla="*/ 62742 h 611414"/>
                <a:gd name="connsiteX72" fmla="*/ 971573 w 1226880"/>
                <a:gd name="connsiteY72" fmla="*/ 68203 h 611414"/>
                <a:gd name="connsiteX73" fmla="*/ 996100 w 1226880"/>
                <a:gd name="connsiteY73" fmla="*/ 70275 h 611414"/>
                <a:gd name="connsiteX74" fmla="*/ 1012174 w 1226880"/>
                <a:gd name="connsiteY74" fmla="*/ 50689 h 611414"/>
                <a:gd name="connsiteX75" fmla="*/ 1037110 w 1226880"/>
                <a:gd name="connsiteY75" fmla="*/ 37108 h 611414"/>
                <a:gd name="connsiteX76" fmla="*/ 1055034 w 1226880"/>
                <a:gd name="connsiteY76" fmla="*/ 30373 h 611414"/>
                <a:gd name="connsiteX77" fmla="*/ 1061193 w 1226880"/>
                <a:gd name="connsiteY77" fmla="*/ 57392 h 611414"/>
                <a:gd name="connsiteX78" fmla="*/ 1080657 w 1226880"/>
                <a:gd name="connsiteY78" fmla="*/ 67472 h 611414"/>
                <a:gd name="connsiteX79" fmla="*/ 1105829 w 1226880"/>
                <a:gd name="connsiteY79" fmla="*/ 87308 h 611414"/>
                <a:gd name="connsiteX80" fmla="*/ 1106948 w 1226880"/>
                <a:gd name="connsiteY80" fmla="*/ 141346 h 611414"/>
                <a:gd name="connsiteX81" fmla="*/ 1114647 w 1226880"/>
                <a:gd name="connsiteY81" fmla="*/ 156323 h 611414"/>
                <a:gd name="connsiteX82" fmla="*/ 1139314 w 1226880"/>
                <a:gd name="connsiteY82" fmla="*/ 171146 h 611414"/>
                <a:gd name="connsiteX83" fmla="*/ 1146664 w 1226880"/>
                <a:gd name="connsiteY83" fmla="*/ 193002 h 611414"/>
                <a:gd name="connsiteX84" fmla="*/ 1186287 w 1226880"/>
                <a:gd name="connsiteY84" fmla="*/ 225739 h 611414"/>
                <a:gd name="connsiteX85" fmla="*/ 1203482 w 1226880"/>
                <a:gd name="connsiteY85" fmla="*/ 260250 h 611414"/>
                <a:gd name="connsiteX86" fmla="*/ 1226881 w 1226880"/>
                <a:gd name="connsiteY86" fmla="*/ 276047 h 61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26880" h="611414">
                  <a:moveTo>
                    <a:pt x="1226881" y="276047"/>
                  </a:moveTo>
                  <a:lnTo>
                    <a:pt x="1205037" y="298923"/>
                  </a:lnTo>
                  <a:lnTo>
                    <a:pt x="1170955" y="336966"/>
                  </a:lnTo>
                  <a:lnTo>
                    <a:pt x="1124049" y="389018"/>
                  </a:lnTo>
                  <a:lnTo>
                    <a:pt x="1112468" y="405360"/>
                  </a:lnTo>
                  <a:lnTo>
                    <a:pt x="1111873" y="425378"/>
                  </a:lnTo>
                  <a:lnTo>
                    <a:pt x="1070155" y="445991"/>
                  </a:lnTo>
                  <a:lnTo>
                    <a:pt x="1016261" y="478327"/>
                  </a:lnTo>
                  <a:lnTo>
                    <a:pt x="947378" y="495461"/>
                  </a:lnTo>
                  <a:lnTo>
                    <a:pt x="453336" y="542122"/>
                  </a:lnTo>
                  <a:lnTo>
                    <a:pt x="303226" y="559060"/>
                  </a:lnTo>
                  <a:lnTo>
                    <a:pt x="259209" y="563944"/>
                  </a:lnTo>
                  <a:lnTo>
                    <a:pt x="222363" y="563680"/>
                  </a:lnTo>
                  <a:lnTo>
                    <a:pt x="220202" y="603878"/>
                  </a:lnTo>
                  <a:lnTo>
                    <a:pt x="142292" y="605255"/>
                  </a:lnTo>
                  <a:lnTo>
                    <a:pt x="76081" y="611414"/>
                  </a:lnTo>
                  <a:lnTo>
                    <a:pt x="0" y="610841"/>
                  </a:lnTo>
                  <a:lnTo>
                    <a:pt x="11504" y="598267"/>
                  </a:lnTo>
                  <a:lnTo>
                    <a:pt x="35312" y="583590"/>
                  </a:lnTo>
                  <a:lnTo>
                    <a:pt x="37490" y="553103"/>
                  </a:lnTo>
                  <a:lnTo>
                    <a:pt x="46200" y="535682"/>
                  </a:lnTo>
                  <a:lnTo>
                    <a:pt x="30895" y="511499"/>
                  </a:lnTo>
                  <a:lnTo>
                    <a:pt x="38533" y="493337"/>
                  </a:lnTo>
                  <a:lnTo>
                    <a:pt x="60091" y="476399"/>
                  </a:lnTo>
                  <a:lnTo>
                    <a:pt x="80108" y="470240"/>
                  </a:lnTo>
                  <a:lnTo>
                    <a:pt x="106285" y="482558"/>
                  </a:lnTo>
                  <a:lnTo>
                    <a:pt x="140161" y="494877"/>
                  </a:lnTo>
                  <a:lnTo>
                    <a:pt x="150940" y="491797"/>
                  </a:lnTo>
                  <a:lnTo>
                    <a:pt x="152480" y="470240"/>
                  </a:lnTo>
                  <a:lnTo>
                    <a:pt x="140161" y="447142"/>
                  </a:lnTo>
                  <a:lnTo>
                    <a:pt x="143241" y="425585"/>
                  </a:lnTo>
                  <a:lnTo>
                    <a:pt x="161718" y="411727"/>
                  </a:lnTo>
                  <a:lnTo>
                    <a:pt x="186355" y="405567"/>
                  </a:lnTo>
                  <a:lnTo>
                    <a:pt x="201753" y="399408"/>
                  </a:lnTo>
                  <a:lnTo>
                    <a:pt x="194054" y="382470"/>
                  </a:lnTo>
                  <a:lnTo>
                    <a:pt x="187895" y="363992"/>
                  </a:lnTo>
                  <a:lnTo>
                    <a:pt x="202246" y="354507"/>
                  </a:lnTo>
                  <a:cubicBezTo>
                    <a:pt x="202277" y="354154"/>
                    <a:pt x="214190" y="320957"/>
                    <a:pt x="214040" y="319667"/>
                  </a:cubicBezTo>
                  <a:lnTo>
                    <a:pt x="243122" y="305582"/>
                  </a:lnTo>
                  <a:lnTo>
                    <a:pt x="293793" y="296343"/>
                  </a:lnTo>
                  <a:lnTo>
                    <a:pt x="336599" y="291724"/>
                  </a:lnTo>
                  <a:lnTo>
                    <a:pt x="349862" y="307225"/>
                  </a:lnTo>
                  <a:lnTo>
                    <a:pt x="364419" y="315520"/>
                  </a:lnTo>
                  <a:lnTo>
                    <a:pt x="379571" y="285914"/>
                  </a:lnTo>
                  <a:lnTo>
                    <a:pt x="409928" y="273697"/>
                  </a:lnTo>
                  <a:lnTo>
                    <a:pt x="430931" y="287832"/>
                  </a:lnTo>
                  <a:lnTo>
                    <a:pt x="434842" y="297348"/>
                  </a:lnTo>
                  <a:lnTo>
                    <a:pt x="446020" y="294833"/>
                  </a:lnTo>
                  <a:lnTo>
                    <a:pt x="444480" y="266707"/>
                  </a:lnTo>
                  <a:lnTo>
                    <a:pt x="474301" y="250046"/>
                  </a:lnTo>
                  <a:lnTo>
                    <a:pt x="494762" y="239821"/>
                  </a:lnTo>
                  <a:lnTo>
                    <a:pt x="509329" y="255640"/>
                  </a:lnTo>
                  <a:lnTo>
                    <a:pt x="540934" y="255219"/>
                  </a:lnTo>
                  <a:lnTo>
                    <a:pt x="546529" y="240253"/>
                  </a:lnTo>
                  <a:lnTo>
                    <a:pt x="543029" y="218696"/>
                  </a:lnTo>
                  <a:lnTo>
                    <a:pt x="567799" y="180610"/>
                  </a:lnTo>
                  <a:lnTo>
                    <a:pt x="613295" y="147864"/>
                  </a:lnTo>
                  <a:lnTo>
                    <a:pt x="620019" y="101802"/>
                  </a:lnTo>
                  <a:lnTo>
                    <a:pt x="647880" y="97460"/>
                  </a:lnTo>
                  <a:lnTo>
                    <a:pt x="683994" y="81785"/>
                  </a:lnTo>
                  <a:lnTo>
                    <a:pt x="707266" y="65514"/>
                  </a:lnTo>
                  <a:lnTo>
                    <a:pt x="705377" y="50608"/>
                  </a:lnTo>
                  <a:lnTo>
                    <a:pt x="694495" y="36750"/>
                  </a:lnTo>
                  <a:lnTo>
                    <a:pt x="699885" y="8223"/>
                  </a:lnTo>
                  <a:lnTo>
                    <a:pt x="739746" y="7104"/>
                  </a:lnTo>
                  <a:lnTo>
                    <a:pt x="761652" y="0"/>
                  </a:lnTo>
                  <a:lnTo>
                    <a:pt x="793536" y="13612"/>
                  </a:lnTo>
                  <a:lnTo>
                    <a:pt x="813102" y="55187"/>
                  </a:lnTo>
                  <a:lnTo>
                    <a:pt x="861986" y="55290"/>
                  </a:lnTo>
                  <a:lnTo>
                    <a:pt x="881522" y="76323"/>
                  </a:lnTo>
                  <a:lnTo>
                    <a:pt x="896909" y="74916"/>
                  </a:lnTo>
                  <a:lnTo>
                    <a:pt x="921691" y="62742"/>
                  </a:lnTo>
                  <a:lnTo>
                    <a:pt x="971573" y="68203"/>
                  </a:lnTo>
                  <a:lnTo>
                    <a:pt x="996100" y="70275"/>
                  </a:lnTo>
                  <a:lnTo>
                    <a:pt x="1012174" y="50689"/>
                  </a:lnTo>
                  <a:lnTo>
                    <a:pt x="1037110" y="37108"/>
                  </a:lnTo>
                  <a:lnTo>
                    <a:pt x="1055034" y="30373"/>
                  </a:lnTo>
                  <a:lnTo>
                    <a:pt x="1061193" y="57392"/>
                  </a:lnTo>
                  <a:lnTo>
                    <a:pt x="1080657" y="67472"/>
                  </a:lnTo>
                  <a:lnTo>
                    <a:pt x="1105829" y="87308"/>
                  </a:lnTo>
                  <a:lnTo>
                    <a:pt x="1106948" y="141346"/>
                  </a:lnTo>
                  <a:lnTo>
                    <a:pt x="1114647" y="156323"/>
                  </a:lnTo>
                  <a:lnTo>
                    <a:pt x="1139314" y="171146"/>
                  </a:lnTo>
                  <a:lnTo>
                    <a:pt x="1146664" y="193002"/>
                  </a:lnTo>
                  <a:lnTo>
                    <a:pt x="1186287" y="225739"/>
                  </a:lnTo>
                  <a:lnTo>
                    <a:pt x="1203482" y="260250"/>
                  </a:lnTo>
                  <a:lnTo>
                    <a:pt x="1226881" y="276047"/>
                  </a:lnTo>
                  <a:close/>
                </a:path>
              </a:pathLst>
            </a:custGeom>
            <a:grpFill/>
            <a:ln w="7144" cap="flat">
              <a:solidFill>
                <a:schemeClr val="bg1"/>
              </a:solidFill>
              <a:prstDash val="solid"/>
              <a:miter/>
            </a:ln>
          </p:spPr>
          <p:txBody>
            <a:bodyPr rtlCol="0" anchor="ctr"/>
            <a:lstStyle/>
            <a:p>
              <a:endParaRPr lang="en-US" sz="1092"/>
            </a:p>
          </p:txBody>
        </p:sp>
        <p:sp>
          <p:nvSpPr>
            <p:cNvPr id="151" name="Freeform: Shape 90">
              <a:extLst>
                <a:ext uri="{FF2B5EF4-FFF2-40B4-BE49-F238E27FC236}">
                  <a16:creationId xmlns:a16="http://schemas.microsoft.com/office/drawing/2014/main" id="{1A36DD0E-C0DF-6F48-1DDA-E27437126B6C}"/>
                </a:ext>
              </a:extLst>
            </p:cNvPr>
            <p:cNvSpPr/>
            <p:nvPr/>
          </p:nvSpPr>
          <p:spPr>
            <a:xfrm>
              <a:off x="7176144" y="3824751"/>
              <a:ext cx="617942" cy="1026575"/>
            </a:xfrm>
            <a:custGeom>
              <a:avLst/>
              <a:gdLst>
                <a:gd name="connsiteX0" fmla="*/ 40375 w 617942"/>
                <a:gd name="connsiteY0" fmla="*/ 998859 h 1026575"/>
                <a:gd name="connsiteX1" fmla="*/ 26177 w 617942"/>
                <a:gd name="connsiteY1" fmla="*/ 862446 h 1026575"/>
                <a:gd name="connsiteX2" fmla="*/ 0 w 617942"/>
                <a:gd name="connsiteY2" fmla="*/ 683827 h 1026575"/>
                <a:gd name="connsiteX3" fmla="*/ 1540 w 617942"/>
                <a:gd name="connsiteY3" fmla="*/ 549863 h 1026575"/>
                <a:gd name="connsiteX4" fmla="*/ 9239 w 617942"/>
                <a:gd name="connsiteY4" fmla="*/ 254218 h 1026575"/>
                <a:gd name="connsiteX5" fmla="*/ 7699 w 617942"/>
                <a:gd name="connsiteY5" fmla="*/ 95617 h 1026575"/>
                <a:gd name="connsiteX6" fmla="*/ 9272 w 617942"/>
                <a:gd name="connsiteY6" fmla="*/ 34475 h 1026575"/>
                <a:gd name="connsiteX7" fmla="*/ 432986 w 617942"/>
                <a:gd name="connsiteY7" fmla="*/ 0 h 1026575"/>
                <a:gd name="connsiteX8" fmla="*/ 431578 w 617942"/>
                <a:gd name="connsiteY8" fmla="*/ 20787 h 1026575"/>
                <a:gd name="connsiteX9" fmla="*/ 433118 w 617942"/>
                <a:gd name="connsiteY9" fmla="*/ 40805 h 1026575"/>
                <a:gd name="connsiteX10" fmla="*/ 439278 w 617942"/>
                <a:gd name="connsiteY10" fmla="*/ 73141 h 1026575"/>
                <a:gd name="connsiteX11" fmla="*/ 471614 w 617942"/>
                <a:gd name="connsiteY11" fmla="*/ 148592 h 1026575"/>
                <a:gd name="connsiteX12" fmla="*/ 494711 w 617942"/>
                <a:gd name="connsiteY12" fmla="*/ 242522 h 1026575"/>
                <a:gd name="connsiteX13" fmla="*/ 508570 w 617942"/>
                <a:gd name="connsiteY13" fmla="*/ 301035 h 1026575"/>
                <a:gd name="connsiteX14" fmla="*/ 523967 w 617942"/>
                <a:gd name="connsiteY14" fmla="*/ 347229 h 1026575"/>
                <a:gd name="connsiteX15" fmla="*/ 537826 w 617942"/>
                <a:gd name="connsiteY15" fmla="*/ 413441 h 1026575"/>
                <a:gd name="connsiteX16" fmla="*/ 557843 w 617942"/>
                <a:gd name="connsiteY16" fmla="*/ 473494 h 1026575"/>
                <a:gd name="connsiteX17" fmla="*/ 582481 w 617942"/>
                <a:gd name="connsiteY17" fmla="*/ 505830 h 1026575"/>
                <a:gd name="connsiteX18" fmla="*/ 587100 w 617942"/>
                <a:gd name="connsiteY18" fmla="*/ 538167 h 1026575"/>
                <a:gd name="connsiteX19" fmla="*/ 605578 w 617942"/>
                <a:gd name="connsiteY19" fmla="*/ 545866 h 1026575"/>
                <a:gd name="connsiteX20" fmla="*/ 607118 w 617942"/>
                <a:gd name="connsiteY20" fmla="*/ 565883 h 1026575"/>
                <a:gd name="connsiteX21" fmla="*/ 590180 w 617942"/>
                <a:gd name="connsiteY21" fmla="*/ 612078 h 1026575"/>
                <a:gd name="connsiteX22" fmla="*/ 585560 w 617942"/>
                <a:gd name="connsiteY22" fmla="*/ 642874 h 1026575"/>
                <a:gd name="connsiteX23" fmla="*/ 584020 w 617942"/>
                <a:gd name="connsiteY23" fmla="*/ 661352 h 1026575"/>
                <a:gd name="connsiteX24" fmla="*/ 599419 w 617942"/>
                <a:gd name="connsiteY24" fmla="*/ 702927 h 1026575"/>
                <a:gd name="connsiteX25" fmla="*/ 602498 w 617942"/>
                <a:gd name="connsiteY25" fmla="*/ 753741 h 1026575"/>
                <a:gd name="connsiteX26" fmla="*/ 594799 w 617942"/>
                <a:gd name="connsiteY26" fmla="*/ 776838 h 1026575"/>
                <a:gd name="connsiteX27" fmla="*/ 600959 w 617942"/>
                <a:gd name="connsiteY27" fmla="*/ 784537 h 1026575"/>
                <a:gd name="connsiteX28" fmla="*/ 614817 w 617942"/>
                <a:gd name="connsiteY28" fmla="*/ 792237 h 1026575"/>
                <a:gd name="connsiteX29" fmla="*/ 617943 w 617942"/>
                <a:gd name="connsiteY29" fmla="*/ 819753 h 1026575"/>
                <a:gd name="connsiteX30" fmla="*/ 564625 w 617942"/>
                <a:gd name="connsiteY30" fmla="*/ 816385 h 1026575"/>
                <a:gd name="connsiteX31" fmla="*/ 499952 w 617942"/>
                <a:gd name="connsiteY31" fmla="*/ 822544 h 1026575"/>
                <a:gd name="connsiteX32" fmla="*/ 256661 w 617942"/>
                <a:gd name="connsiteY32" fmla="*/ 850261 h 1026575"/>
                <a:gd name="connsiteX33" fmla="*/ 157491 w 617942"/>
                <a:gd name="connsiteY33" fmla="*/ 863660 h 1026575"/>
                <a:gd name="connsiteX34" fmla="*/ 155382 w 617942"/>
                <a:gd name="connsiteY34" fmla="*/ 891068 h 1026575"/>
                <a:gd name="connsiteX35" fmla="*/ 172320 w 617942"/>
                <a:gd name="connsiteY35" fmla="*/ 908006 h 1026575"/>
                <a:gd name="connsiteX36" fmla="*/ 196957 w 617942"/>
                <a:gd name="connsiteY36" fmla="*/ 926483 h 1026575"/>
                <a:gd name="connsiteX37" fmla="*/ 202490 w 617942"/>
                <a:gd name="connsiteY37" fmla="*/ 1002069 h 1026575"/>
                <a:gd name="connsiteX38" fmla="*/ 149702 w 617942"/>
                <a:gd name="connsiteY38" fmla="*/ 1026575 h 1026575"/>
                <a:gd name="connsiteX39" fmla="*/ 123525 w 617942"/>
                <a:gd name="connsiteY39" fmla="*/ 1023496 h 1026575"/>
                <a:gd name="connsiteX40" fmla="*/ 149702 w 617942"/>
                <a:gd name="connsiteY40" fmla="*/ 1005018 h 1026575"/>
                <a:gd name="connsiteX41" fmla="*/ 149702 w 617942"/>
                <a:gd name="connsiteY41" fmla="*/ 995779 h 1026575"/>
                <a:gd name="connsiteX42" fmla="*/ 120446 w 617942"/>
                <a:gd name="connsiteY42" fmla="*/ 938806 h 1026575"/>
                <a:gd name="connsiteX43" fmla="*/ 98888 w 617942"/>
                <a:gd name="connsiteY43" fmla="*/ 932647 h 1026575"/>
                <a:gd name="connsiteX44" fmla="*/ 85030 w 617942"/>
                <a:gd name="connsiteY44" fmla="*/ 974222 h 1026575"/>
                <a:gd name="connsiteX45" fmla="*/ 72711 w 617942"/>
                <a:gd name="connsiteY45" fmla="*/ 1000399 h 1026575"/>
                <a:gd name="connsiteX46" fmla="*/ 66552 w 617942"/>
                <a:gd name="connsiteY46" fmla="*/ 998859 h 1026575"/>
                <a:gd name="connsiteX47" fmla="*/ 40375 w 617942"/>
                <a:gd name="connsiteY47" fmla="*/ 998859 h 102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7942" h="1026575">
                  <a:moveTo>
                    <a:pt x="40375" y="998859"/>
                  </a:moveTo>
                  <a:lnTo>
                    <a:pt x="26177" y="862446"/>
                  </a:lnTo>
                  <a:lnTo>
                    <a:pt x="0" y="683827"/>
                  </a:lnTo>
                  <a:lnTo>
                    <a:pt x="1540" y="549863"/>
                  </a:lnTo>
                  <a:lnTo>
                    <a:pt x="9239" y="254218"/>
                  </a:lnTo>
                  <a:lnTo>
                    <a:pt x="7699" y="95617"/>
                  </a:lnTo>
                  <a:lnTo>
                    <a:pt x="9272" y="34475"/>
                  </a:lnTo>
                  <a:lnTo>
                    <a:pt x="432986" y="0"/>
                  </a:lnTo>
                  <a:lnTo>
                    <a:pt x="431578" y="20787"/>
                  </a:lnTo>
                  <a:lnTo>
                    <a:pt x="433118" y="40805"/>
                  </a:lnTo>
                  <a:lnTo>
                    <a:pt x="439278" y="73141"/>
                  </a:lnTo>
                  <a:lnTo>
                    <a:pt x="471614" y="148592"/>
                  </a:lnTo>
                  <a:lnTo>
                    <a:pt x="494711" y="242522"/>
                  </a:lnTo>
                  <a:lnTo>
                    <a:pt x="508570" y="301035"/>
                  </a:lnTo>
                  <a:lnTo>
                    <a:pt x="523967" y="347229"/>
                  </a:lnTo>
                  <a:lnTo>
                    <a:pt x="537826" y="413441"/>
                  </a:lnTo>
                  <a:lnTo>
                    <a:pt x="557843" y="473494"/>
                  </a:lnTo>
                  <a:lnTo>
                    <a:pt x="582481" y="505830"/>
                  </a:lnTo>
                  <a:lnTo>
                    <a:pt x="587100" y="538167"/>
                  </a:lnTo>
                  <a:lnTo>
                    <a:pt x="605578" y="545866"/>
                  </a:lnTo>
                  <a:lnTo>
                    <a:pt x="607118" y="565883"/>
                  </a:lnTo>
                  <a:lnTo>
                    <a:pt x="590180" y="612078"/>
                  </a:lnTo>
                  <a:lnTo>
                    <a:pt x="585560" y="642874"/>
                  </a:lnTo>
                  <a:lnTo>
                    <a:pt x="584020" y="661352"/>
                  </a:lnTo>
                  <a:lnTo>
                    <a:pt x="599419" y="702927"/>
                  </a:lnTo>
                  <a:lnTo>
                    <a:pt x="602498" y="753741"/>
                  </a:lnTo>
                  <a:lnTo>
                    <a:pt x="594799" y="776838"/>
                  </a:lnTo>
                  <a:lnTo>
                    <a:pt x="600959" y="784537"/>
                  </a:lnTo>
                  <a:lnTo>
                    <a:pt x="614817" y="792237"/>
                  </a:lnTo>
                  <a:lnTo>
                    <a:pt x="617943" y="819753"/>
                  </a:lnTo>
                  <a:lnTo>
                    <a:pt x="564625" y="816385"/>
                  </a:lnTo>
                  <a:lnTo>
                    <a:pt x="499952" y="822544"/>
                  </a:lnTo>
                  <a:lnTo>
                    <a:pt x="256661" y="850261"/>
                  </a:lnTo>
                  <a:lnTo>
                    <a:pt x="157491" y="863660"/>
                  </a:lnTo>
                  <a:lnTo>
                    <a:pt x="155382" y="891068"/>
                  </a:lnTo>
                  <a:lnTo>
                    <a:pt x="172320" y="908006"/>
                  </a:lnTo>
                  <a:lnTo>
                    <a:pt x="196957" y="926483"/>
                  </a:lnTo>
                  <a:lnTo>
                    <a:pt x="202490" y="1002069"/>
                  </a:lnTo>
                  <a:lnTo>
                    <a:pt x="149702" y="1026575"/>
                  </a:lnTo>
                  <a:lnTo>
                    <a:pt x="123525" y="1023496"/>
                  </a:lnTo>
                  <a:lnTo>
                    <a:pt x="149702" y="1005018"/>
                  </a:lnTo>
                  <a:lnTo>
                    <a:pt x="149702" y="995779"/>
                  </a:lnTo>
                  <a:lnTo>
                    <a:pt x="120446" y="938806"/>
                  </a:lnTo>
                  <a:lnTo>
                    <a:pt x="98888" y="932647"/>
                  </a:lnTo>
                  <a:lnTo>
                    <a:pt x="85030" y="974222"/>
                  </a:lnTo>
                  <a:lnTo>
                    <a:pt x="72711" y="1000399"/>
                  </a:lnTo>
                  <a:lnTo>
                    <a:pt x="66552" y="998859"/>
                  </a:lnTo>
                  <a:lnTo>
                    <a:pt x="40375" y="998859"/>
                  </a:lnTo>
                  <a:close/>
                </a:path>
              </a:pathLst>
            </a:custGeom>
            <a:grpFill/>
            <a:ln w="7144" cap="flat">
              <a:solidFill>
                <a:schemeClr val="bg1"/>
              </a:solidFill>
              <a:prstDash val="solid"/>
              <a:miter/>
            </a:ln>
          </p:spPr>
          <p:txBody>
            <a:bodyPr rtlCol="0" anchor="ctr"/>
            <a:lstStyle/>
            <a:p>
              <a:endParaRPr lang="en-US" sz="1092"/>
            </a:p>
          </p:txBody>
        </p:sp>
        <p:sp>
          <p:nvSpPr>
            <p:cNvPr id="152" name="Freeform: Shape 91">
              <a:extLst>
                <a:ext uri="{FF2B5EF4-FFF2-40B4-BE49-F238E27FC236}">
                  <a16:creationId xmlns:a16="http://schemas.microsoft.com/office/drawing/2014/main" id="{7A959CAA-D43D-7728-E7AD-4ACBA40BEA9C}"/>
                </a:ext>
              </a:extLst>
            </p:cNvPr>
            <p:cNvSpPr/>
            <p:nvPr/>
          </p:nvSpPr>
          <p:spPr>
            <a:xfrm>
              <a:off x="6162124" y="4304025"/>
              <a:ext cx="976830" cy="830786"/>
            </a:xfrm>
            <a:custGeom>
              <a:avLst/>
              <a:gdLst>
                <a:gd name="connsiteX0" fmla="*/ 832087 w 976830"/>
                <a:gd name="connsiteY0" fmla="*/ 507636 h 830786"/>
                <a:gd name="connsiteX1" fmla="*/ 800801 w 976830"/>
                <a:gd name="connsiteY1" fmla="*/ 477478 h 830786"/>
                <a:gd name="connsiteX2" fmla="*/ 810421 w 976830"/>
                <a:gd name="connsiteY2" fmla="*/ 425088 h 830786"/>
                <a:gd name="connsiteX3" fmla="*/ 804121 w 976830"/>
                <a:gd name="connsiteY3" fmla="*/ 416582 h 830786"/>
                <a:gd name="connsiteX4" fmla="*/ 715904 w 976830"/>
                <a:gd name="connsiteY4" fmla="*/ 426169 h 830786"/>
                <a:gd name="connsiteX5" fmla="*/ 477509 w 976830"/>
                <a:gd name="connsiteY5" fmla="*/ 430541 h 830786"/>
                <a:gd name="connsiteX6" fmla="*/ 470992 w 976830"/>
                <a:gd name="connsiteY6" fmla="*/ 407731 h 830786"/>
                <a:gd name="connsiteX7" fmla="*/ 479687 w 976830"/>
                <a:gd name="connsiteY7" fmla="*/ 327191 h 830786"/>
                <a:gd name="connsiteX8" fmla="*/ 511271 w 976830"/>
                <a:gd name="connsiteY8" fmla="*/ 270556 h 830786"/>
                <a:gd name="connsiteX9" fmla="*/ 559194 w 976830"/>
                <a:gd name="connsiteY9" fmla="*/ 187774 h 830786"/>
                <a:gd name="connsiteX10" fmla="*/ 553726 w 976830"/>
                <a:gd name="connsiteY10" fmla="*/ 164933 h 830786"/>
                <a:gd name="connsiteX11" fmla="*/ 565695 w 976830"/>
                <a:gd name="connsiteY11" fmla="*/ 158448 h 830786"/>
                <a:gd name="connsiteX12" fmla="*/ 570066 w 976830"/>
                <a:gd name="connsiteY12" fmla="*/ 139851 h 830786"/>
                <a:gd name="connsiteX13" fmla="*/ 548290 w 976830"/>
                <a:gd name="connsiteY13" fmla="*/ 120268 h 830786"/>
                <a:gd name="connsiteX14" fmla="*/ 547225 w 976830"/>
                <a:gd name="connsiteY14" fmla="*/ 101766 h 830786"/>
                <a:gd name="connsiteX15" fmla="*/ 529788 w 976830"/>
                <a:gd name="connsiteY15" fmla="*/ 60375 h 830786"/>
                <a:gd name="connsiteX16" fmla="*/ 528388 w 976830"/>
                <a:gd name="connsiteY16" fmla="*/ 0 h 830786"/>
                <a:gd name="connsiteX17" fmla="*/ 0 w 976830"/>
                <a:gd name="connsiteY17" fmla="*/ 8801 h 830786"/>
                <a:gd name="connsiteX18" fmla="*/ 272 w 976830"/>
                <a:gd name="connsiteY18" fmla="*/ 99989 h 830786"/>
                <a:gd name="connsiteX19" fmla="*/ 6805 w 976830"/>
                <a:gd name="connsiteY19" fmla="*/ 189272 h 830786"/>
                <a:gd name="connsiteX20" fmla="*/ 13338 w 976830"/>
                <a:gd name="connsiteY20" fmla="*/ 226292 h 830786"/>
                <a:gd name="connsiteX21" fmla="*/ 37292 w 976830"/>
                <a:gd name="connsiteY21" fmla="*/ 265489 h 830786"/>
                <a:gd name="connsiteX22" fmla="*/ 46002 w 976830"/>
                <a:gd name="connsiteY22" fmla="*/ 313397 h 830786"/>
                <a:gd name="connsiteX23" fmla="*/ 87377 w 976830"/>
                <a:gd name="connsiteY23" fmla="*/ 365660 h 830786"/>
                <a:gd name="connsiteX24" fmla="*/ 89555 w 976830"/>
                <a:gd name="connsiteY24" fmla="*/ 396147 h 830786"/>
                <a:gd name="connsiteX25" fmla="*/ 96088 w 976830"/>
                <a:gd name="connsiteY25" fmla="*/ 402680 h 830786"/>
                <a:gd name="connsiteX26" fmla="*/ 89555 w 976830"/>
                <a:gd name="connsiteY26" fmla="*/ 483252 h 830786"/>
                <a:gd name="connsiteX27" fmla="*/ 61246 w 976830"/>
                <a:gd name="connsiteY27" fmla="*/ 531160 h 830786"/>
                <a:gd name="connsiteX28" fmla="*/ 76489 w 976830"/>
                <a:gd name="connsiteY28" fmla="*/ 550759 h 830786"/>
                <a:gd name="connsiteX29" fmla="*/ 69956 w 976830"/>
                <a:gd name="connsiteY29" fmla="*/ 574713 h 830786"/>
                <a:gd name="connsiteX30" fmla="*/ 63423 w 976830"/>
                <a:gd name="connsiteY30" fmla="*/ 644397 h 830786"/>
                <a:gd name="connsiteX31" fmla="*/ 50357 w 976830"/>
                <a:gd name="connsiteY31" fmla="*/ 674884 h 830786"/>
                <a:gd name="connsiteX32" fmla="*/ 51524 w 976830"/>
                <a:gd name="connsiteY32" fmla="*/ 709330 h 830786"/>
                <a:gd name="connsiteX33" fmla="*/ 96163 w 976830"/>
                <a:gd name="connsiteY33" fmla="*/ 694851 h 830786"/>
                <a:gd name="connsiteX34" fmla="*/ 211542 w 976830"/>
                <a:gd name="connsiteY34" fmla="*/ 696823 h 830786"/>
                <a:gd name="connsiteX35" fmla="*/ 310090 w 976830"/>
                <a:gd name="connsiteY35" fmla="*/ 730698 h 830786"/>
                <a:gd name="connsiteX36" fmla="*/ 371683 w 976830"/>
                <a:gd name="connsiteY36" fmla="*/ 741477 h 830786"/>
                <a:gd name="connsiteX37" fmla="*/ 407099 w 976830"/>
                <a:gd name="connsiteY37" fmla="*/ 727619 h 830786"/>
                <a:gd name="connsiteX38" fmla="*/ 437895 w 976830"/>
                <a:gd name="connsiteY38" fmla="*/ 738398 h 830786"/>
                <a:gd name="connsiteX39" fmla="*/ 468692 w 976830"/>
                <a:gd name="connsiteY39" fmla="*/ 747636 h 830786"/>
                <a:gd name="connsiteX40" fmla="*/ 476391 w 976830"/>
                <a:gd name="connsiteY40" fmla="*/ 727619 h 830786"/>
                <a:gd name="connsiteX41" fmla="*/ 445594 w 976830"/>
                <a:gd name="connsiteY41" fmla="*/ 716840 h 830786"/>
                <a:gd name="connsiteX42" fmla="*/ 420957 w 976830"/>
                <a:gd name="connsiteY42" fmla="*/ 721459 h 830786"/>
                <a:gd name="connsiteX43" fmla="*/ 394780 w 976830"/>
                <a:gd name="connsiteY43" fmla="*/ 706062 h 830786"/>
                <a:gd name="connsiteX44" fmla="*/ 402480 w 976830"/>
                <a:gd name="connsiteY44" fmla="*/ 692203 h 830786"/>
                <a:gd name="connsiteX45" fmla="*/ 431736 w 976830"/>
                <a:gd name="connsiteY45" fmla="*/ 682964 h 830786"/>
                <a:gd name="connsiteX46" fmla="*/ 448674 w 976830"/>
                <a:gd name="connsiteY46" fmla="*/ 696823 h 830786"/>
                <a:gd name="connsiteX47" fmla="*/ 465612 w 976830"/>
                <a:gd name="connsiteY47" fmla="*/ 687584 h 830786"/>
                <a:gd name="connsiteX48" fmla="*/ 496408 w 976830"/>
                <a:gd name="connsiteY48" fmla="*/ 693743 h 830786"/>
                <a:gd name="connsiteX49" fmla="*/ 510267 w 976830"/>
                <a:gd name="connsiteY49" fmla="*/ 716840 h 830786"/>
                <a:gd name="connsiteX50" fmla="*/ 513346 w 976830"/>
                <a:gd name="connsiteY50" fmla="*/ 738398 h 830786"/>
                <a:gd name="connsiteX51" fmla="*/ 556461 w 976830"/>
                <a:gd name="connsiteY51" fmla="*/ 741477 h 830786"/>
                <a:gd name="connsiteX52" fmla="*/ 573399 w 976830"/>
                <a:gd name="connsiteY52" fmla="*/ 758415 h 830786"/>
                <a:gd name="connsiteX53" fmla="*/ 565700 w 976830"/>
                <a:gd name="connsiteY53" fmla="*/ 773813 h 830786"/>
                <a:gd name="connsiteX54" fmla="*/ 553381 w 976830"/>
                <a:gd name="connsiteY54" fmla="*/ 781513 h 830786"/>
                <a:gd name="connsiteX55" fmla="*/ 568779 w 976830"/>
                <a:gd name="connsiteY55" fmla="*/ 796911 h 830786"/>
                <a:gd name="connsiteX56" fmla="*/ 648850 w 976830"/>
                <a:gd name="connsiteY56" fmla="*/ 830787 h 830786"/>
                <a:gd name="connsiteX57" fmla="*/ 682726 w 976830"/>
                <a:gd name="connsiteY57" fmla="*/ 818468 h 830786"/>
                <a:gd name="connsiteX58" fmla="*/ 691965 w 976830"/>
                <a:gd name="connsiteY58" fmla="*/ 795371 h 830786"/>
                <a:gd name="connsiteX59" fmla="*/ 716602 w 976830"/>
                <a:gd name="connsiteY59" fmla="*/ 789211 h 830786"/>
                <a:gd name="connsiteX60" fmla="*/ 733540 w 976830"/>
                <a:gd name="connsiteY60" fmla="*/ 775353 h 830786"/>
                <a:gd name="connsiteX61" fmla="*/ 745859 w 976830"/>
                <a:gd name="connsiteY61" fmla="*/ 784592 h 830786"/>
                <a:gd name="connsiteX62" fmla="*/ 753558 w 976830"/>
                <a:gd name="connsiteY62" fmla="*/ 812309 h 830786"/>
                <a:gd name="connsiteX63" fmla="*/ 732000 w 976830"/>
                <a:gd name="connsiteY63" fmla="*/ 820008 h 830786"/>
                <a:gd name="connsiteX64" fmla="*/ 738159 w 976830"/>
                <a:gd name="connsiteY64" fmla="*/ 826167 h 830786"/>
                <a:gd name="connsiteX65" fmla="*/ 770495 w 976830"/>
                <a:gd name="connsiteY65" fmla="*/ 813849 h 830786"/>
                <a:gd name="connsiteX66" fmla="*/ 792053 w 976830"/>
                <a:gd name="connsiteY66" fmla="*/ 781513 h 830786"/>
                <a:gd name="connsiteX67" fmla="*/ 799752 w 976830"/>
                <a:gd name="connsiteY67" fmla="*/ 776893 h 830786"/>
                <a:gd name="connsiteX68" fmla="*/ 779734 w 976830"/>
                <a:gd name="connsiteY68" fmla="*/ 773813 h 830786"/>
                <a:gd name="connsiteX69" fmla="*/ 787433 w 976830"/>
                <a:gd name="connsiteY69" fmla="*/ 758415 h 830786"/>
                <a:gd name="connsiteX70" fmla="*/ 785893 w 976830"/>
                <a:gd name="connsiteY70" fmla="*/ 744557 h 830786"/>
                <a:gd name="connsiteX71" fmla="*/ 805911 w 976830"/>
                <a:gd name="connsiteY71" fmla="*/ 739937 h 830786"/>
                <a:gd name="connsiteX72" fmla="*/ 816690 w 976830"/>
                <a:gd name="connsiteY72" fmla="*/ 727619 h 830786"/>
                <a:gd name="connsiteX73" fmla="*/ 822849 w 976830"/>
                <a:gd name="connsiteY73" fmla="*/ 735318 h 830786"/>
                <a:gd name="connsiteX74" fmla="*/ 829009 w 976830"/>
                <a:gd name="connsiteY74" fmla="*/ 764575 h 830786"/>
                <a:gd name="connsiteX75" fmla="*/ 869043 w 976830"/>
                <a:gd name="connsiteY75" fmla="*/ 770734 h 830786"/>
                <a:gd name="connsiteX76" fmla="*/ 907539 w 976830"/>
                <a:gd name="connsiteY76" fmla="*/ 789211 h 830786"/>
                <a:gd name="connsiteX77" fmla="*/ 916778 w 976830"/>
                <a:gd name="connsiteY77" fmla="*/ 803070 h 830786"/>
                <a:gd name="connsiteX78" fmla="*/ 944495 w 976830"/>
                <a:gd name="connsiteY78" fmla="*/ 803070 h 830786"/>
                <a:gd name="connsiteX79" fmla="*/ 955273 w 976830"/>
                <a:gd name="connsiteY79" fmla="*/ 812309 h 830786"/>
                <a:gd name="connsiteX80" fmla="*/ 976831 w 976830"/>
                <a:gd name="connsiteY80" fmla="*/ 783052 h 830786"/>
                <a:gd name="connsiteX81" fmla="*/ 976831 w 976830"/>
                <a:gd name="connsiteY81" fmla="*/ 769194 h 830786"/>
                <a:gd name="connsiteX82" fmla="*/ 964512 w 976830"/>
                <a:gd name="connsiteY82" fmla="*/ 769194 h 830786"/>
                <a:gd name="connsiteX83" fmla="*/ 932176 w 976830"/>
                <a:gd name="connsiteY83" fmla="*/ 743017 h 830786"/>
                <a:gd name="connsiteX84" fmla="*/ 876742 w 976830"/>
                <a:gd name="connsiteY84" fmla="*/ 735318 h 830786"/>
                <a:gd name="connsiteX85" fmla="*/ 845947 w 976830"/>
                <a:gd name="connsiteY85" fmla="*/ 713761 h 830786"/>
                <a:gd name="connsiteX86" fmla="*/ 856725 w 976830"/>
                <a:gd name="connsiteY86" fmla="*/ 687584 h 830786"/>
                <a:gd name="connsiteX87" fmla="*/ 878282 w 976830"/>
                <a:gd name="connsiteY87" fmla="*/ 690663 h 830786"/>
                <a:gd name="connsiteX88" fmla="*/ 879822 w 976830"/>
                <a:gd name="connsiteY88" fmla="*/ 684504 h 830786"/>
                <a:gd name="connsiteX89" fmla="*/ 862885 w 976830"/>
                <a:gd name="connsiteY89" fmla="*/ 675265 h 830786"/>
                <a:gd name="connsiteX90" fmla="*/ 862885 w 976830"/>
                <a:gd name="connsiteY90" fmla="*/ 670646 h 830786"/>
                <a:gd name="connsiteX91" fmla="*/ 893681 w 976830"/>
                <a:gd name="connsiteY91" fmla="*/ 670646 h 830786"/>
                <a:gd name="connsiteX92" fmla="*/ 910619 w 976830"/>
                <a:gd name="connsiteY92" fmla="*/ 641389 h 830786"/>
                <a:gd name="connsiteX93" fmla="*/ 898300 w 976830"/>
                <a:gd name="connsiteY93" fmla="*/ 622911 h 830786"/>
                <a:gd name="connsiteX94" fmla="*/ 895220 w 976830"/>
                <a:gd name="connsiteY94" fmla="*/ 596735 h 830786"/>
                <a:gd name="connsiteX95" fmla="*/ 881362 w 976830"/>
                <a:gd name="connsiteY95" fmla="*/ 598274 h 830786"/>
                <a:gd name="connsiteX96" fmla="*/ 862885 w 976830"/>
                <a:gd name="connsiteY96" fmla="*/ 618292 h 830786"/>
                <a:gd name="connsiteX97" fmla="*/ 856725 w 976830"/>
                <a:gd name="connsiteY97" fmla="*/ 642929 h 830786"/>
                <a:gd name="connsiteX98" fmla="*/ 827469 w 976830"/>
                <a:gd name="connsiteY98" fmla="*/ 636770 h 830786"/>
                <a:gd name="connsiteX99" fmla="*/ 818230 w 976830"/>
                <a:gd name="connsiteY99" fmla="*/ 619832 h 830786"/>
                <a:gd name="connsiteX100" fmla="*/ 835168 w 976830"/>
                <a:gd name="connsiteY100" fmla="*/ 601354 h 830786"/>
                <a:gd name="connsiteX101" fmla="*/ 853297 w 976830"/>
                <a:gd name="connsiteY101" fmla="*/ 568535 h 830786"/>
                <a:gd name="connsiteX102" fmla="*/ 843190 w 976830"/>
                <a:gd name="connsiteY102" fmla="*/ 545558 h 830786"/>
                <a:gd name="connsiteX103" fmla="*/ 832087 w 976830"/>
                <a:gd name="connsiteY103" fmla="*/ 507636 h 83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976830" h="830786">
                  <a:moveTo>
                    <a:pt x="832087" y="507636"/>
                  </a:moveTo>
                  <a:lnTo>
                    <a:pt x="800801" y="477478"/>
                  </a:lnTo>
                  <a:lnTo>
                    <a:pt x="810421" y="425088"/>
                  </a:lnTo>
                  <a:lnTo>
                    <a:pt x="804121" y="416582"/>
                  </a:lnTo>
                  <a:lnTo>
                    <a:pt x="715904" y="426169"/>
                  </a:lnTo>
                  <a:lnTo>
                    <a:pt x="477509" y="430541"/>
                  </a:lnTo>
                  <a:lnTo>
                    <a:pt x="470992" y="407731"/>
                  </a:lnTo>
                  <a:lnTo>
                    <a:pt x="479687" y="327191"/>
                  </a:lnTo>
                  <a:lnTo>
                    <a:pt x="511271" y="270556"/>
                  </a:lnTo>
                  <a:lnTo>
                    <a:pt x="559194" y="187774"/>
                  </a:lnTo>
                  <a:lnTo>
                    <a:pt x="553726" y="164933"/>
                  </a:lnTo>
                  <a:lnTo>
                    <a:pt x="565695" y="158448"/>
                  </a:lnTo>
                  <a:lnTo>
                    <a:pt x="570066" y="139851"/>
                  </a:lnTo>
                  <a:lnTo>
                    <a:pt x="548290" y="120268"/>
                  </a:lnTo>
                  <a:lnTo>
                    <a:pt x="547225" y="101766"/>
                  </a:lnTo>
                  <a:lnTo>
                    <a:pt x="529788" y="60375"/>
                  </a:lnTo>
                  <a:lnTo>
                    <a:pt x="528388" y="0"/>
                  </a:lnTo>
                  <a:lnTo>
                    <a:pt x="0" y="8801"/>
                  </a:lnTo>
                  <a:lnTo>
                    <a:pt x="272" y="99989"/>
                  </a:lnTo>
                  <a:lnTo>
                    <a:pt x="6805" y="189272"/>
                  </a:lnTo>
                  <a:lnTo>
                    <a:pt x="13338" y="226292"/>
                  </a:lnTo>
                  <a:lnTo>
                    <a:pt x="37292" y="265489"/>
                  </a:lnTo>
                  <a:lnTo>
                    <a:pt x="46002" y="313397"/>
                  </a:lnTo>
                  <a:lnTo>
                    <a:pt x="87377" y="365660"/>
                  </a:lnTo>
                  <a:lnTo>
                    <a:pt x="89555" y="396147"/>
                  </a:lnTo>
                  <a:lnTo>
                    <a:pt x="96088" y="402680"/>
                  </a:lnTo>
                  <a:lnTo>
                    <a:pt x="89555" y="483252"/>
                  </a:lnTo>
                  <a:lnTo>
                    <a:pt x="61246" y="531160"/>
                  </a:lnTo>
                  <a:lnTo>
                    <a:pt x="76489" y="550759"/>
                  </a:lnTo>
                  <a:lnTo>
                    <a:pt x="69956" y="574713"/>
                  </a:lnTo>
                  <a:lnTo>
                    <a:pt x="63423" y="644397"/>
                  </a:lnTo>
                  <a:lnTo>
                    <a:pt x="50357" y="674884"/>
                  </a:lnTo>
                  <a:lnTo>
                    <a:pt x="51524" y="709330"/>
                  </a:lnTo>
                  <a:lnTo>
                    <a:pt x="96163" y="694851"/>
                  </a:lnTo>
                  <a:lnTo>
                    <a:pt x="211542" y="696823"/>
                  </a:lnTo>
                  <a:lnTo>
                    <a:pt x="310090" y="730698"/>
                  </a:lnTo>
                  <a:lnTo>
                    <a:pt x="371683" y="741477"/>
                  </a:lnTo>
                  <a:lnTo>
                    <a:pt x="407099" y="727619"/>
                  </a:lnTo>
                  <a:lnTo>
                    <a:pt x="437895" y="738398"/>
                  </a:lnTo>
                  <a:lnTo>
                    <a:pt x="468692" y="747636"/>
                  </a:lnTo>
                  <a:lnTo>
                    <a:pt x="476391" y="727619"/>
                  </a:lnTo>
                  <a:lnTo>
                    <a:pt x="445594" y="716840"/>
                  </a:lnTo>
                  <a:lnTo>
                    <a:pt x="420957" y="721459"/>
                  </a:lnTo>
                  <a:lnTo>
                    <a:pt x="394780" y="706062"/>
                  </a:lnTo>
                  <a:cubicBezTo>
                    <a:pt x="394780" y="706062"/>
                    <a:pt x="396320" y="693743"/>
                    <a:pt x="402480" y="692203"/>
                  </a:cubicBezTo>
                  <a:cubicBezTo>
                    <a:pt x="408638" y="690663"/>
                    <a:pt x="431736" y="682964"/>
                    <a:pt x="431736" y="682964"/>
                  </a:cubicBezTo>
                  <a:lnTo>
                    <a:pt x="448674" y="696823"/>
                  </a:lnTo>
                  <a:lnTo>
                    <a:pt x="465612" y="687584"/>
                  </a:lnTo>
                  <a:lnTo>
                    <a:pt x="496408" y="693743"/>
                  </a:lnTo>
                  <a:lnTo>
                    <a:pt x="510267" y="716840"/>
                  </a:lnTo>
                  <a:lnTo>
                    <a:pt x="513346" y="738398"/>
                  </a:lnTo>
                  <a:lnTo>
                    <a:pt x="556461" y="741477"/>
                  </a:lnTo>
                  <a:lnTo>
                    <a:pt x="573399" y="758415"/>
                  </a:lnTo>
                  <a:lnTo>
                    <a:pt x="565700" y="773813"/>
                  </a:lnTo>
                  <a:lnTo>
                    <a:pt x="553381" y="781513"/>
                  </a:lnTo>
                  <a:lnTo>
                    <a:pt x="568779" y="796911"/>
                  </a:lnTo>
                  <a:lnTo>
                    <a:pt x="648850" y="830787"/>
                  </a:lnTo>
                  <a:lnTo>
                    <a:pt x="682726" y="818468"/>
                  </a:lnTo>
                  <a:lnTo>
                    <a:pt x="691965" y="795371"/>
                  </a:lnTo>
                  <a:lnTo>
                    <a:pt x="716602" y="789211"/>
                  </a:lnTo>
                  <a:lnTo>
                    <a:pt x="733540" y="775353"/>
                  </a:lnTo>
                  <a:lnTo>
                    <a:pt x="745859" y="784592"/>
                  </a:lnTo>
                  <a:lnTo>
                    <a:pt x="753558" y="812309"/>
                  </a:lnTo>
                  <a:lnTo>
                    <a:pt x="732000" y="820008"/>
                  </a:lnTo>
                  <a:lnTo>
                    <a:pt x="738159" y="826167"/>
                  </a:lnTo>
                  <a:lnTo>
                    <a:pt x="770495" y="813849"/>
                  </a:lnTo>
                  <a:lnTo>
                    <a:pt x="792053" y="781513"/>
                  </a:lnTo>
                  <a:lnTo>
                    <a:pt x="799752" y="776893"/>
                  </a:lnTo>
                  <a:lnTo>
                    <a:pt x="779734" y="773813"/>
                  </a:lnTo>
                  <a:lnTo>
                    <a:pt x="787433" y="758415"/>
                  </a:lnTo>
                  <a:lnTo>
                    <a:pt x="785893" y="744557"/>
                  </a:lnTo>
                  <a:lnTo>
                    <a:pt x="805911" y="739937"/>
                  </a:lnTo>
                  <a:lnTo>
                    <a:pt x="816690" y="727619"/>
                  </a:lnTo>
                  <a:lnTo>
                    <a:pt x="822849" y="735318"/>
                  </a:lnTo>
                  <a:cubicBezTo>
                    <a:pt x="822849" y="735318"/>
                    <a:pt x="821309" y="764575"/>
                    <a:pt x="829009" y="764575"/>
                  </a:cubicBezTo>
                  <a:cubicBezTo>
                    <a:pt x="836708" y="764575"/>
                    <a:pt x="869043" y="770734"/>
                    <a:pt x="869043" y="770734"/>
                  </a:cubicBezTo>
                  <a:lnTo>
                    <a:pt x="907539" y="789211"/>
                  </a:lnTo>
                  <a:lnTo>
                    <a:pt x="916778" y="803070"/>
                  </a:lnTo>
                  <a:lnTo>
                    <a:pt x="944495" y="803070"/>
                  </a:lnTo>
                  <a:lnTo>
                    <a:pt x="955273" y="812309"/>
                  </a:lnTo>
                  <a:lnTo>
                    <a:pt x="976831" y="783052"/>
                  </a:lnTo>
                  <a:lnTo>
                    <a:pt x="976831" y="769194"/>
                  </a:lnTo>
                  <a:lnTo>
                    <a:pt x="964512" y="769194"/>
                  </a:lnTo>
                  <a:lnTo>
                    <a:pt x="932176" y="743017"/>
                  </a:lnTo>
                  <a:lnTo>
                    <a:pt x="876742" y="735318"/>
                  </a:lnTo>
                  <a:lnTo>
                    <a:pt x="845947" y="713761"/>
                  </a:lnTo>
                  <a:lnTo>
                    <a:pt x="856725" y="687584"/>
                  </a:lnTo>
                  <a:lnTo>
                    <a:pt x="878282" y="690663"/>
                  </a:lnTo>
                  <a:lnTo>
                    <a:pt x="879822" y="684504"/>
                  </a:lnTo>
                  <a:lnTo>
                    <a:pt x="862885" y="675265"/>
                  </a:lnTo>
                  <a:lnTo>
                    <a:pt x="862885" y="670646"/>
                  </a:lnTo>
                  <a:lnTo>
                    <a:pt x="893681" y="670646"/>
                  </a:lnTo>
                  <a:lnTo>
                    <a:pt x="910619" y="641389"/>
                  </a:lnTo>
                  <a:lnTo>
                    <a:pt x="898300" y="622911"/>
                  </a:lnTo>
                  <a:lnTo>
                    <a:pt x="895220" y="596735"/>
                  </a:lnTo>
                  <a:lnTo>
                    <a:pt x="881362" y="598274"/>
                  </a:lnTo>
                  <a:lnTo>
                    <a:pt x="862885" y="618292"/>
                  </a:lnTo>
                  <a:lnTo>
                    <a:pt x="856725" y="642929"/>
                  </a:lnTo>
                  <a:lnTo>
                    <a:pt x="827469" y="636770"/>
                  </a:lnTo>
                  <a:lnTo>
                    <a:pt x="818230" y="619832"/>
                  </a:lnTo>
                  <a:lnTo>
                    <a:pt x="835168" y="601354"/>
                  </a:lnTo>
                  <a:lnTo>
                    <a:pt x="853297" y="568535"/>
                  </a:lnTo>
                  <a:lnTo>
                    <a:pt x="843190" y="545558"/>
                  </a:lnTo>
                  <a:lnTo>
                    <a:pt x="832087" y="507636"/>
                  </a:lnTo>
                  <a:close/>
                </a:path>
              </a:pathLst>
            </a:custGeom>
            <a:grpFill/>
            <a:ln w="7144" cap="flat">
              <a:solidFill>
                <a:schemeClr val="bg1"/>
              </a:solidFill>
              <a:prstDash val="solid"/>
              <a:miter/>
            </a:ln>
          </p:spPr>
          <p:txBody>
            <a:bodyPr rtlCol="0" anchor="ctr"/>
            <a:lstStyle/>
            <a:p>
              <a:endParaRPr lang="en-US" sz="1092"/>
            </a:p>
          </p:txBody>
        </p:sp>
        <p:sp>
          <p:nvSpPr>
            <p:cNvPr id="153" name="Freeform: Shape 92">
              <a:extLst>
                <a:ext uri="{FF2B5EF4-FFF2-40B4-BE49-F238E27FC236}">
                  <a16:creationId xmlns:a16="http://schemas.microsoft.com/office/drawing/2014/main" id="{AFFF9C3C-7842-F146-15E6-2D308C2ED51A}"/>
                </a:ext>
              </a:extLst>
            </p:cNvPr>
            <p:cNvSpPr/>
            <p:nvPr/>
          </p:nvSpPr>
          <p:spPr>
            <a:xfrm>
              <a:off x="6632723" y="3859138"/>
              <a:ext cx="586199" cy="1013679"/>
            </a:xfrm>
            <a:custGeom>
              <a:avLst/>
              <a:gdLst>
                <a:gd name="connsiteX0" fmla="*/ 586199 w 586199"/>
                <a:gd name="connsiteY0" fmla="*/ 954269 h 1013679"/>
                <a:gd name="connsiteX1" fmla="*/ 583777 w 586199"/>
                <a:gd name="connsiteY1" fmla="*/ 966233 h 1013679"/>
                <a:gd name="connsiteX2" fmla="*/ 534503 w 586199"/>
                <a:gd name="connsiteY2" fmla="*/ 966233 h 1013679"/>
                <a:gd name="connsiteX3" fmla="*/ 520644 w 586199"/>
                <a:gd name="connsiteY3" fmla="*/ 958534 h 1013679"/>
                <a:gd name="connsiteX4" fmla="*/ 500627 w 586199"/>
                <a:gd name="connsiteY4" fmla="*/ 955455 h 1013679"/>
                <a:gd name="connsiteX5" fmla="*/ 435955 w 586199"/>
                <a:gd name="connsiteY5" fmla="*/ 973932 h 1013679"/>
                <a:gd name="connsiteX6" fmla="*/ 419017 w 586199"/>
                <a:gd name="connsiteY6" fmla="*/ 966233 h 1013679"/>
                <a:gd name="connsiteX7" fmla="*/ 394380 w 586199"/>
                <a:gd name="connsiteY7" fmla="*/ 1006269 h 1013679"/>
                <a:gd name="connsiteX8" fmla="*/ 383878 w 586199"/>
                <a:gd name="connsiteY8" fmla="*/ 1013679 h 1013679"/>
                <a:gd name="connsiteX9" fmla="*/ 373174 w 586199"/>
                <a:gd name="connsiteY9" fmla="*/ 989981 h 1013679"/>
                <a:gd name="connsiteX10" fmla="*/ 362285 w 586199"/>
                <a:gd name="connsiteY10" fmla="*/ 952961 h 1013679"/>
                <a:gd name="connsiteX11" fmla="*/ 329621 w 586199"/>
                <a:gd name="connsiteY11" fmla="*/ 922475 h 1013679"/>
                <a:gd name="connsiteX12" fmla="*/ 340509 w 586199"/>
                <a:gd name="connsiteY12" fmla="*/ 869663 h 1013679"/>
                <a:gd name="connsiteX13" fmla="*/ 333976 w 586199"/>
                <a:gd name="connsiteY13" fmla="*/ 860952 h 1013679"/>
                <a:gd name="connsiteX14" fmla="*/ 316555 w 586199"/>
                <a:gd name="connsiteY14" fmla="*/ 863130 h 1013679"/>
                <a:gd name="connsiteX15" fmla="*/ 241137 w 586199"/>
                <a:gd name="connsiteY15" fmla="*/ 871449 h 1013679"/>
                <a:gd name="connsiteX16" fmla="*/ 7332 w 586199"/>
                <a:gd name="connsiteY16" fmla="*/ 875005 h 1013679"/>
                <a:gd name="connsiteX17" fmla="*/ 0 w 586199"/>
                <a:gd name="connsiteY17" fmla="*/ 853809 h 1013679"/>
                <a:gd name="connsiteX18" fmla="*/ 8319 w 586199"/>
                <a:gd name="connsiteY18" fmla="*/ 774020 h 1013679"/>
                <a:gd name="connsiteX19" fmla="*/ 38006 w 586199"/>
                <a:gd name="connsiteY19" fmla="*/ 719986 h 1013679"/>
                <a:gd name="connsiteX20" fmla="*/ 87795 w 586199"/>
                <a:gd name="connsiteY20" fmla="*/ 632881 h 1013679"/>
                <a:gd name="connsiteX21" fmla="*/ 83549 w 586199"/>
                <a:gd name="connsiteY21" fmla="*/ 609710 h 1013679"/>
                <a:gd name="connsiteX22" fmla="*/ 95330 w 586199"/>
                <a:gd name="connsiteY22" fmla="*/ 603460 h 1013679"/>
                <a:gd name="connsiteX23" fmla="*/ 99482 w 586199"/>
                <a:gd name="connsiteY23" fmla="*/ 585177 h 1013679"/>
                <a:gd name="connsiteX24" fmla="*/ 77407 w 586199"/>
                <a:gd name="connsiteY24" fmla="*/ 565374 h 1013679"/>
                <a:gd name="connsiteX25" fmla="*/ 76311 w 586199"/>
                <a:gd name="connsiteY25" fmla="*/ 544977 h 1013679"/>
                <a:gd name="connsiteX26" fmla="*/ 58825 w 586199"/>
                <a:gd name="connsiteY26" fmla="*/ 505724 h 1013679"/>
                <a:gd name="connsiteX27" fmla="*/ 57787 w 586199"/>
                <a:gd name="connsiteY27" fmla="*/ 448928 h 1013679"/>
                <a:gd name="connsiteX28" fmla="*/ 70432 w 586199"/>
                <a:gd name="connsiteY28" fmla="*/ 425297 h 1013679"/>
                <a:gd name="connsiteX29" fmla="*/ 68305 w 586199"/>
                <a:gd name="connsiteY29" fmla="*/ 392762 h 1013679"/>
                <a:gd name="connsiteX30" fmla="*/ 51451 w 586199"/>
                <a:gd name="connsiteY30" fmla="*/ 363400 h 1013679"/>
                <a:gd name="connsiteX31" fmla="*/ 65990 w 586199"/>
                <a:gd name="connsiteY31" fmla="*/ 349282 h 1013679"/>
                <a:gd name="connsiteX32" fmla="*/ 51030 w 586199"/>
                <a:gd name="connsiteY32" fmla="*/ 325474 h 1013679"/>
                <a:gd name="connsiteX33" fmla="*/ 55385 w 586199"/>
                <a:gd name="connsiteY33" fmla="*/ 309737 h 1013679"/>
                <a:gd name="connsiteX34" fmla="*/ 70410 w 586199"/>
                <a:gd name="connsiteY34" fmla="*/ 247573 h 1013679"/>
                <a:gd name="connsiteX35" fmla="*/ 94088 w 586199"/>
                <a:gd name="connsiteY35" fmla="*/ 228177 h 1013679"/>
                <a:gd name="connsiteX36" fmla="*/ 87977 w 586199"/>
                <a:gd name="connsiteY36" fmla="*/ 205631 h 1013679"/>
                <a:gd name="connsiteX37" fmla="*/ 122819 w 586199"/>
                <a:gd name="connsiteY37" fmla="*/ 155125 h 1013679"/>
                <a:gd name="connsiteX38" fmla="*/ 149793 w 586199"/>
                <a:gd name="connsiteY38" fmla="*/ 142205 h 1013679"/>
                <a:gd name="connsiteX39" fmla="*/ 147688 w 586199"/>
                <a:gd name="connsiteY39" fmla="*/ 126249 h 1013679"/>
                <a:gd name="connsiteX40" fmla="*/ 144943 w 586199"/>
                <a:gd name="connsiteY40" fmla="*/ 110236 h 1013679"/>
                <a:gd name="connsiteX41" fmla="*/ 172338 w 586199"/>
                <a:gd name="connsiteY41" fmla="*/ 57204 h 1013679"/>
                <a:gd name="connsiteX42" fmla="*/ 194681 w 586199"/>
                <a:gd name="connsiteY42" fmla="*/ 45474 h 1013679"/>
                <a:gd name="connsiteX43" fmla="*/ 196125 w 586199"/>
                <a:gd name="connsiteY43" fmla="*/ 36968 h 1013679"/>
                <a:gd name="connsiteX44" fmla="*/ 551822 w 586199"/>
                <a:gd name="connsiteY44" fmla="*/ 0 h 1013679"/>
                <a:gd name="connsiteX45" fmla="*/ 553583 w 586199"/>
                <a:gd name="connsiteY45" fmla="*/ 59849 h 1013679"/>
                <a:gd name="connsiteX46" fmla="*/ 555122 w 586199"/>
                <a:gd name="connsiteY46" fmla="*/ 218450 h 1013679"/>
                <a:gd name="connsiteX47" fmla="*/ 547423 w 586199"/>
                <a:gd name="connsiteY47" fmla="*/ 514095 h 1013679"/>
                <a:gd name="connsiteX48" fmla="*/ 545884 w 586199"/>
                <a:gd name="connsiteY48" fmla="*/ 648060 h 1013679"/>
                <a:gd name="connsiteX49" fmla="*/ 572060 w 586199"/>
                <a:gd name="connsiteY49" fmla="*/ 826678 h 1013679"/>
                <a:gd name="connsiteX50" fmla="*/ 586199 w 586199"/>
                <a:gd name="connsiteY50" fmla="*/ 954269 h 101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86199" h="1013679">
                  <a:moveTo>
                    <a:pt x="586199" y="954269"/>
                  </a:moveTo>
                  <a:lnTo>
                    <a:pt x="583777" y="966233"/>
                  </a:lnTo>
                  <a:lnTo>
                    <a:pt x="534503" y="966233"/>
                  </a:lnTo>
                  <a:lnTo>
                    <a:pt x="520644" y="958534"/>
                  </a:lnTo>
                  <a:lnTo>
                    <a:pt x="500627" y="955455"/>
                  </a:lnTo>
                  <a:lnTo>
                    <a:pt x="435955" y="973932"/>
                  </a:lnTo>
                  <a:lnTo>
                    <a:pt x="419017" y="966233"/>
                  </a:lnTo>
                  <a:lnTo>
                    <a:pt x="394380" y="1006269"/>
                  </a:lnTo>
                  <a:lnTo>
                    <a:pt x="383878" y="1013679"/>
                  </a:lnTo>
                  <a:lnTo>
                    <a:pt x="373174" y="989981"/>
                  </a:lnTo>
                  <a:lnTo>
                    <a:pt x="362285" y="952961"/>
                  </a:lnTo>
                  <a:lnTo>
                    <a:pt x="329621" y="922475"/>
                  </a:lnTo>
                  <a:lnTo>
                    <a:pt x="340509" y="869663"/>
                  </a:lnTo>
                  <a:lnTo>
                    <a:pt x="333976" y="860952"/>
                  </a:lnTo>
                  <a:lnTo>
                    <a:pt x="316555" y="863130"/>
                  </a:lnTo>
                  <a:lnTo>
                    <a:pt x="241137" y="871449"/>
                  </a:lnTo>
                  <a:lnTo>
                    <a:pt x="7332" y="875005"/>
                  </a:lnTo>
                  <a:lnTo>
                    <a:pt x="0" y="853809"/>
                  </a:lnTo>
                  <a:lnTo>
                    <a:pt x="8319" y="774020"/>
                  </a:lnTo>
                  <a:lnTo>
                    <a:pt x="38006" y="719986"/>
                  </a:lnTo>
                  <a:lnTo>
                    <a:pt x="87795" y="632881"/>
                  </a:lnTo>
                  <a:lnTo>
                    <a:pt x="83549" y="609710"/>
                  </a:lnTo>
                  <a:lnTo>
                    <a:pt x="95330" y="603460"/>
                  </a:lnTo>
                  <a:lnTo>
                    <a:pt x="99482" y="585177"/>
                  </a:lnTo>
                  <a:lnTo>
                    <a:pt x="77407" y="565374"/>
                  </a:lnTo>
                  <a:lnTo>
                    <a:pt x="76311" y="544977"/>
                  </a:lnTo>
                  <a:lnTo>
                    <a:pt x="58825" y="505724"/>
                  </a:lnTo>
                  <a:lnTo>
                    <a:pt x="57787" y="448928"/>
                  </a:lnTo>
                  <a:lnTo>
                    <a:pt x="70432" y="425297"/>
                  </a:lnTo>
                  <a:lnTo>
                    <a:pt x="68305" y="392762"/>
                  </a:lnTo>
                  <a:lnTo>
                    <a:pt x="51451" y="363400"/>
                  </a:lnTo>
                  <a:lnTo>
                    <a:pt x="65990" y="349282"/>
                  </a:lnTo>
                  <a:lnTo>
                    <a:pt x="51030" y="325474"/>
                  </a:lnTo>
                  <a:lnTo>
                    <a:pt x="55385" y="309737"/>
                  </a:lnTo>
                  <a:lnTo>
                    <a:pt x="70410" y="247573"/>
                  </a:lnTo>
                  <a:lnTo>
                    <a:pt x="94088" y="228177"/>
                  </a:lnTo>
                  <a:lnTo>
                    <a:pt x="87977" y="205631"/>
                  </a:lnTo>
                  <a:lnTo>
                    <a:pt x="122819" y="155125"/>
                  </a:lnTo>
                  <a:lnTo>
                    <a:pt x="149793" y="142205"/>
                  </a:lnTo>
                  <a:lnTo>
                    <a:pt x="147688" y="126249"/>
                  </a:lnTo>
                  <a:lnTo>
                    <a:pt x="144943" y="110236"/>
                  </a:lnTo>
                  <a:lnTo>
                    <a:pt x="172338" y="57204"/>
                  </a:lnTo>
                  <a:lnTo>
                    <a:pt x="194681" y="45474"/>
                  </a:lnTo>
                  <a:lnTo>
                    <a:pt x="196125" y="36968"/>
                  </a:lnTo>
                  <a:lnTo>
                    <a:pt x="551822" y="0"/>
                  </a:lnTo>
                  <a:lnTo>
                    <a:pt x="553583" y="59849"/>
                  </a:lnTo>
                  <a:lnTo>
                    <a:pt x="555122" y="218450"/>
                  </a:lnTo>
                  <a:lnTo>
                    <a:pt x="547423" y="514095"/>
                  </a:lnTo>
                  <a:lnTo>
                    <a:pt x="545884" y="648060"/>
                  </a:lnTo>
                  <a:lnTo>
                    <a:pt x="572060" y="826678"/>
                  </a:lnTo>
                  <a:lnTo>
                    <a:pt x="586199" y="954269"/>
                  </a:lnTo>
                  <a:close/>
                </a:path>
              </a:pathLst>
            </a:custGeom>
            <a:grpFill/>
            <a:ln w="7144" cap="flat">
              <a:solidFill>
                <a:schemeClr val="bg1"/>
              </a:solidFill>
              <a:prstDash val="solid"/>
              <a:miter/>
            </a:ln>
          </p:spPr>
          <p:txBody>
            <a:bodyPr rtlCol="0" anchor="ctr"/>
            <a:lstStyle/>
            <a:p>
              <a:endParaRPr lang="en-US" sz="1092"/>
            </a:p>
          </p:txBody>
        </p:sp>
        <p:sp>
          <p:nvSpPr>
            <p:cNvPr id="154" name="Freeform: Shape 93">
              <a:extLst>
                <a:ext uri="{FF2B5EF4-FFF2-40B4-BE49-F238E27FC236}">
                  <a16:creationId xmlns:a16="http://schemas.microsoft.com/office/drawing/2014/main" id="{DE13B801-EFDD-EDBE-93F2-96FAF93BA6E4}"/>
                </a:ext>
              </a:extLst>
            </p:cNvPr>
            <p:cNvSpPr/>
            <p:nvPr/>
          </p:nvSpPr>
          <p:spPr>
            <a:xfrm>
              <a:off x="5713413" y="2146887"/>
              <a:ext cx="991668" cy="655880"/>
            </a:xfrm>
            <a:custGeom>
              <a:avLst/>
              <a:gdLst>
                <a:gd name="connsiteX0" fmla="*/ 911461 w 991668"/>
                <a:gd name="connsiteY0" fmla="*/ 192303 h 655880"/>
                <a:gd name="connsiteX1" fmla="*/ 913979 w 991668"/>
                <a:gd name="connsiteY1" fmla="*/ 218841 h 655880"/>
                <a:gd name="connsiteX2" fmla="*/ 935160 w 991668"/>
                <a:gd name="connsiteY2" fmla="*/ 224339 h 655880"/>
                <a:gd name="connsiteX3" fmla="*/ 944247 w 991668"/>
                <a:gd name="connsiteY3" fmla="*/ 236011 h 655880"/>
                <a:gd name="connsiteX4" fmla="*/ 949009 w 991668"/>
                <a:gd name="connsiteY4" fmla="*/ 253683 h 655880"/>
                <a:gd name="connsiteX5" fmla="*/ 985136 w 991668"/>
                <a:gd name="connsiteY5" fmla="*/ 285674 h 655880"/>
                <a:gd name="connsiteX6" fmla="*/ 991669 w 991668"/>
                <a:gd name="connsiteY6" fmla="*/ 308453 h 655880"/>
                <a:gd name="connsiteX7" fmla="*/ 985246 w 991668"/>
                <a:gd name="connsiteY7" fmla="*/ 341071 h 655880"/>
                <a:gd name="connsiteX8" fmla="*/ 970174 w 991668"/>
                <a:gd name="connsiteY8" fmla="*/ 371856 h 655880"/>
                <a:gd name="connsiteX9" fmla="*/ 962561 w 991668"/>
                <a:gd name="connsiteY9" fmla="*/ 397971 h 655880"/>
                <a:gd name="connsiteX10" fmla="*/ 941865 w 991668"/>
                <a:gd name="connsiteY10" fmla="*/ 413231 h 655880"/>
                <a:gd name="connsiteX11" fmla="*/ 925525 w 991668"/>
                <a:gd name="connsiteY11" fmla="*/ 418683 h 655880"/>
                <a:gd name="connsiteX12" fmla="*/ 872385 w 991668"/>
                <a:gd name="connsiteY12" fmla="*/ 436401 h 655880"/>
                <a:gd name="connsiteX13" fmla="*/ 859131 w 991668"/>
                <a:gd name="connsiteY13" fmla="*/ 473060 h 655880"/>
                <a:gd name="connsiteX14" fmla="*/ 866071 w 991668"/>
                <a:gd name="connsiteY14" fmla="*/ 486126 h 655880"/>
                <a:gd name="connsiteX15" fmla="*/ 883602 w 991668"/>
                <a:gd name="connsiteY15" fmla="*/ 502153 h 655880"/>
                <a:gd name="connsiteX16" fmla="*/ 880907 w 991668"/>
                <a:gd name="connsiteY16" fmla="*/ 540598 h 655880"/>
                <a:gd name="connsiteX17" fmla="*/ 864113 w 991668"/>
                <a:gd name="connsiteY17" fmla="*/ 555246 h 655880"/>
                <a:gd name="connsiteX18" fmla="*/ 856765 w 991668"/>
                <a:gd name="connsiteY18" fmla="*/ 570897 h 655880"/>
                <a:gd name="connsiteX19" fmla="*/ 857978 w 991668"/>
                <a:gd name="connsiteY19" fmla="*/ 597342 h 655880"/>
                <a:gd name="connsiteX20" fmla="*/ 840010 w 991668"/>
                <a:gd name="connsiteY20" fmla="*/ 601697 h 655880"/>
                <a:gd name="connsiteX21" fmla="*/ 824528 w 991668"/>
                <a:gd name="connsiteY21" fmla="*/ 612221 h 655880"/>
                <a:gd name="connsiteX22" fmla="*/ 821872 w 991668"/>
                <a:gd name="connsiteY22" fmla="*/ 625105 h 655880"/>
                <a:gd name="connsiteX23" fmla="*/ 824528 w 991668"/>
                <a:gd name="connsiteY23" fmla="*/ 645250 h 655880"/>
                <a:gd name="connsiteX24" fmla="*/ 809754 w 991668"/>
                <a:gd name="connsiteY24" fmla="*/ 655880 h 655880"/>
                <a:gd name="connsiteX25" fmla="*/ 786223 w 991668"/>
                <a:gd name="connsiteY25" fmla="*/ 626036 h 655880"/>
                <a:gd name="connsiteX26" fmla="*/ 774197 w 991668"/>
                <a:gd name="connsiteY26" fmla="*/ 602701 h 655880"/>
                <a:gd name="connsiteX27" fmla="*/ 148063 w 991668"/>
                <a:gd name="connsiteY27" fmla="*/ 626655 h 655880"/>
                <a:gd name="connsiteX28" fmla="*/ 139319 w 991668"/>
                <a:gd name="connsiteY28" fmla="*/ 628230 h 655880"/>
                <a:gd name="connsiteX29" fmla="*/ 119769 w 991668"/>
                <a:gd name="connsiteY29" fmla="*/ 585216 h 655880"/>
                <a:gd name="connsiteX30" fmla="*/ 117592 w 991668"/>
                <a:gd name="connsiteY30" fmla="*/ 522065 h 655880"/>
                <a:gd name="connsiteX31" fmla="*/ 102348 w 991668"/>
                <a:gd name="connsiteY31" fmla="*/ 482867 h 655880"/>
                <a:gd name="connsiteX32" fmla="*/ 95816 w 991668"/>
                <a:gd name="connsiteY32" fmla="*/ 432782 h 655880"/>
                <a:gd name="connsiteX33" fmla="*/ 74039 w 991668"/>
                <a:gd name="connsiteY33" fmla="*/ 397940 h 655880"/>
                <a:gd name="connsiteX34" fmla="*/ 65329 w 991668"/>
                <a:gd name="connsiteY34" fmla="*/ 352209 h 655880"/>
                <a:gd name="connsiteX35" fmla="*/ 39197 w 991668"/>
                <a:gd name="connsiteY35" fmla="*/ 280348 h 655880"/>
                <a:gd name="connsiteX36" fmla="*/ 28309 w 991668"/>
                <a:gd name="connsiteY36" fmla="*/ 229173 h 655880"/>
                <a:gd name="connsiteX37" fmla="*/ 15243 w 991668"/>
                <a:gd name="connsiteY37" fmla="*/ 208486 h 655880"/>
                <a:gd name="connsiteX38" fmla="*/ 0 w 991668"/>
                <a:gd name="connsiteY38" fmla="*/ 182354 h 655880"/>
                <a:gd name="connsiteX39" fmla="*/ 18612 w 991668"/>
                <a:gd name="connsiteY39" fmla="*/ 136217 h 655880"/>
                <a:gd name="connsiteX40" fmla="*/ 31677 w 991668"/>
                <a:gd name="connsiteY40" fmla="*/ 81776 h 655880"/>
                <a:gd name="connsiteX41" fmla="*/ 5546 w 991668"/>
                <a:gd name="connsiteY41" fmla="*/ 62177 h 655880"/>
                <a:gd name="connsiteX42" fmla="*/ 1191 w 991668"/>
                <a:gd name="connsiteY42" fmla="*/ 36046 h 655880"/>
                <a:gd name="connsiteX43" fmla="*/ 9901 w 991668"/>
                <a:gd name="connsiteY43" fmla="*/ 12092 h 655880"/>
                <a:gd name="connsiteX44" fmla="*/ 26233 w 991668"/>
                <a:gd name="connsiteY44" fmla="*/ 12092 h 655880"/>
                <a:gd name="connsiteX45" fmla="*/ 813513 w 991668"/>
                <a:gd name="connsiteY45" fmla="*/ 0 h 655880"/>
                <a:gd name="connsiteX46" fmla="*/ 821459 w 991668"/>
                <a:gd name="connsiteY46" fmla="*/ 39844 h 655880"/>
                <a:gd name="connsiteX47" fmla="*/ 842911 w 991668"/>
                <a:gd name="connsiteY47" fmla="*/ 54712 h 655880"/>
                <a:gd name="connsiteX48" fmla="*/ 845356 w 991668"/>
                <a:gd name="connsiteY48" fmla="*/ 68267 h 655880"/>
                <a:gd name="connsiteX49" fmla="*/ 826025 w 991668"/>
                <a:gd name="connsiteY49" fmla="*/ 100551 h 655880"/>
                <a:gd name="connsiteX50" fmla="*/ 827839 w 991668"/>
                <a:gd name="connsiteY50" fmla="*/ 131083 h 655880"/>
                <a:gd name="connsiteX51" fmla="*/ 851793 w 991668"/>
                <a:gd name="connsiteY51" fmla="*/ 167261 h 655880"/>
                <a:gd name="connsiteX52" fmla="*/ 875860 w 991668"/>
                <a:gd name="connsiteY52" fmla="*/ 179583 h 655880"/>
                <a:gd name="connsiteX53" fmla="*/ 905190 w 991668"/>
                <a:gd name="connsiteY53" fmla="*/ 184374 h 655880"/>
                <a:gd name="connsiteX54" fmla="*/ 911461 w 991668"/>
                <a:gd name="connsiteY54" fmla="*/ 192303 h 6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91668" h="655880">
                  <a:moveTo>
                    <a:pt x="911461" y="192303"/>
                  </a:moveTo>
                  <a:lnTo>
                    <a:pt x="913979" y="218841"/>
                  </a:lnTo>
                  <a:lnTo>
                    <a:pt x="935160" y="224339"/>
                  </a:lnTo>
                  <a:lnTo>
                    <a:pt x="944247" y="236011"/>
                  </a:lnTo>
                  <a:lnTo>
                    <a:pt x="949009" y="253683"/>
                  </a:lnTo>
                  <a:lnTo>
                    <a:pt x="985136" y="285674"/>
                  </a:lnTo>
                  <a:lnTo>
                    <a:pt x="991669" y="308453"/>
                  </a:lnTo>
                  <a:lnTo>
                    <a:pt x="985246" y="341071"/>
                  </a:lnTo>
                  <a:lnTo>
                    <a:pt x="970174" y="371856"/>
                  </a:lnTo>
                  <a:lnTo>
                    <a:pt x="962561" y="397971"/>
                  </a:lnTo>
                  <a:lnTo>
                    <a:pt x="941865" y="413231"/>
                  </a:lnTo>
                  <a:lnTo>
                    <a:pt x="925525" y="418683"/>
                  </a:lnTo>
                  <a:lnTo>
                    <a:pt x="872385" y="436401"/>
                  </a:lnTo>
                  <a:lnTo>
                    <a:pt x="859131" y="473060"/>
                  </a:lnTo>
                  <a:lnTo>
                    <a:pt x="866071" y="486126"/>
                  </a:lnTo>
                  <a:lnTo>
                    <a:pt x="883602" y="502153"/>
                  </a:lnTo>
                  <a:lnTo>
                    <a:pt x="880907" y="540598"/>
                  </a:lnTo>
                  <a:lnTo>
                    <a:pt x="864113" y="555246"/>
                  </a:lnTo>
                  <a:lnTo>
                    <a:pt x="856765" y="570897"/>
                  </a:lnTo>
                  <a:lnTo>
                    <a:pt x="857978" y="597342"/>
                  </a:lnTo>
                  <a:lnTo>
                    <a:pt x="840010" y="601697"/>
                  </a:lnTo>
                  <a:lnTo>
                    <a:pt x="824528" y="612221"/>
                  </a:lnTo>
                  <a:lnTo>
                    <a:pt x="821872" y="625105"/>
                  </a:lnTo>
                  <a:lnTo>
                    <a:pt x="824528" y="645250"/>
                  </a:lnTo>
                  <a:lnTo>
                    <a:pt x="809754" y="655880"/>
                  </a:lnTo>
                  <a:lnTo>
                    <a:pt x="786223" y="626036"/>
                  </a:lnTo>
                  <a:lnTo>
                    <a:pt x="774197" y="602701"/>
                  </a:lnTo>
                  <a:lnTo>
                    <a:pt x="148063" y="626655"/>
                  </a:lnTo>
                  <a:lnTo>
                    <a:pt x="139319" y="628230"/>
                  </a:lnTo>
                  <a:lnTo>
                    <a:pt x="119769" y="585216"/>
                  </a:lnTo>
                  <a:lnTo>
                    <a:pt x="117592" y="522065"/>
                  </a:lnTo>
                  <a:lnTo>
                    <a:pt x="102348" y="482867"/>
                  </a:lnTo>
                  <a:lnTo>
                    <a:pt x="95816" y="432782"/>
                  </a:lnTo>
                  <a:lnTo>
                    <a:pt x="74039" y="397940"/>
                  </a:lnTo>
                  <a:lnTo>
                    <a:pt x="65329" y="352209"/>
                  </a:lnTo>
                  <a:lnTo>
                    <a:pt x="39197" y="280348"/>
                  </a:lnTo>
                  <a:lnTo>
                    <a:pt x="28309" y="229173"/>
                  </a:lnTo>
                  <a:lnTo>
                    <a:pt x="15243" y="208486"/>
                  </a:lnTo>
                  <a:lnTo>
                    <a:pt x="0" y="182354"/>
                  </a:lnTo>
                  <a:lnTo>
                    <a:pt x="18612" y="136217"/>
                  </a:lnTo>
                  <a:lnTo>
                    <a:pt x="31677" y="81776"/>
                  </a:lnTo>
                  <a:lnTo>
                    <a:pt x="5546" y="62177"/>
                  </a:lnTo>
                  <a:lnTo>
                    <a:pt x="1191" y="36046"/>
                  </a:lnTo>
                  <a:lnTo>
                    <a:pt x="9901" y="12092"/>
                  </a:lnTo>
                  <a:lnTo>
                    <a:pt x="26233" y="12092"/>
                  </a:lnTo>
                  <a:lnTo>
                    <a:pt x="813513" y="0"/>
                  </a:lnTo>
                  <a:lnTo>
                    <a:pt x="821459" y="39844"/>
                  </a:lnTo>
                  <a:lnTo>
                    <a:pt x="842911" y="54712"/>
                  </a:lnTo>
                  <a:lnTo>
                    <a:pt x="845356" y="68267"/>
                  </a:lnTo>
                  <a:lnTo>
                    <a:pt x="826025" y="100551"/>
                  </a:lnTo>
                  <a:lnTo>
                    <a:pt x="827839" y="131083"/>
                  </a:lnTo>
                  <a:lnTo>
                    <a:pt x="851793" y="167261"/>
                  </a:lnTo>
                  <a:lnTo>
                    <a:pt x="875860" y="179583"/>
                  </a:lnTo>
                  <a:lnTo>
                    <a:pt x="905190" y="184374"/>
                  </a:lnTo>
                  <a:lnTo>
                    <a:pt x="911461" y="192303"/>
                  </a:lnTo>
                  <a:close/>
                </a:path>
              </a:pathLst>
            </a:custGeom>
            <a:grpFill/>
            <a:ln w="7144" cap="flat">
              <a:solidFill>
                <a:schemeClr val="bg1"/>
              </a:solidFill>
              <a:prstDash val="solid"/>
              <a:miter/>
            </a:ln>
          </p:spPr>
          <p:txBody>
            <a:bodyPr rtlCol="0" anchor="ctr"/>
            <a:lstStyle/>
            <a:p>
              <a:endParaRPr lang="en-US" sz="1092"/>
            </a:p>
          </p:txBody>
        </p:sp>
        <p:sp>
          <p:nvSpPr>
            <p:cNvPr id="155" name="Freeform: Shape 94">
              <a:extLst>
                <a:ext uri="{FF2B5EF4-FFF2-40B4-BE49-F238E27FC236}">
                  <a16:creationId xmlns:a16="http://schemas.microsoft.com/office/drawing/2014/main" id="{8B6208EC-1A26-A3C4-F668-6966A0814CAF}"/>
                </a:ext>
              </a:extLst>
            </p:cNvPr>
            <p:cNvSpPr/>
            <p:nvPr/>
          </p:nvSpPr>
          <p:spPr>
            <a:xfrm>
              <a:off x="5642936" y="945580"/>
              <a:ext cx="1092147" cy="1211878"/>
            </a:xfrm>
            <a:custGeom>
              <a:avLst/>
              <a:gdLst>
                <a:gd name="connsiteX0" fmla="*/ 87029 w 1092147"/>
                <a:gd name="connsiteY0" fmla="*/ 719622 h 1211878"/>
                <a:gd name="connsiteX1" fmla="*/ 82673 w 1092147"/>
                <a:gd name="connsiteY1" fmla="*/ 639050 h 1211878"/>
                <a:gd name="connsiteX2" fmla="*/ 65252 w 1092147"/>
                <a:gd name="connsiteY2" fmla="*/ 569365 h 1211878"/>
                <a:gd name="connsiteX3" fmla="*/ 47831 w 1092147"/>
                <a:gd name="connsiteY3" fmla="*/ 440885 h 1211878"/>
                <a:gd name="connsiteX4" fmla="*/ 43476 w 1092147"/>
                <a:gd name="connsiteY4" fmla="*/ 347247 h 1211878"/>
                <a:gd name="connsiteX5" fmla="*/ 26055 w 1092147"/>
                <a:gd name="connsiteY5" fmla="*/ 314583 h 1211878"/>
                <a:gd name="connsiteX6" fmla="*/ 10812 w 1092147"/>
                <a:gd name="connsiteY6" fmla="*/ 266675 h 1211878"/>
                <a:gd name="connsiteX7" fmla="*/ 10812 w 1092147"/>
                <a:gd name="connsiteY7" fmla="*/ 168681 h 1211878"/>
                <a:gd name="connsiteX8" fmla="*/ 17344 w 1092147"/>
                <a:gd name="connsiteY8" fmla="*/ 131662 h 1211878"/>
                <a:gd name="connsiteX9" fmla="*/ 0 w 1092147"/>
                <a:gd name="connsiteY9" fmla="*/ 79734 h 1211878"/>
                <a:gd name="connsiteX10" fmla="*/ 287011 w 1092147"/>
                <a:gd name="connsiteY10" fmla="*/ 80070 h 1211878"/>
                <a:gd name="connsiteX11" fmla="*/ 290091 w 1092147"/>
                <a:gd name="connsiteY11" fmla="*/ 1540 h 1211878"/>
                <a:gd name="connsiteX12" fmla="*/ 296250 w 1092147"/>
                <a:gd name="connsiteY12" fmla="*/ 0 h 1211878"/>
                <a:gd name="connsiteX13" fmla="*/ 317808 w 1092147"/>
                <a:gd name="connsiteY13" fmla="*/ 4619 h 1211878"/>
                <a:gd name="connsiteX14" fmla="*/ 336285 w 1092147"/>
                <a:gd name="connsiteY14" fmla="*/ 12319 h 1211878"/>
                <a:gd name="connsiteX15" fmla="*/ 343984 w 1092147"/>
                <a:gd name="connsiteY15" fmla="*/ 64672 h 1211878"/>
                <a:gd name="connsiteX16" fmla="*/ 357843 w 1092147"/>
                <a:gd name="connsiteY16" fmla="*/ 123185 h 1211878"/>
                <a:gd name="connsiteX17" fmla="*/ 373241 w 1092147"/>
                <a:gd name="connsiteY17" fmla="*/ 138583 h 1211878"/>
                <a:gd name="connsiteX18" fmla="*/ 419435 w 1092147"/>
                <a:gd name="connsiteY18" fmla="*/ 138583 h 1211878"/>
                <a:gd name="connsiteX19" fmla="*/ 422515 w 1092147"/>
                <a:gd name="connsiteY19" fmla="*/ 152442 h 1211878"/>
                <a:gd name="connsiteX20" fmla="*/ 482568 w 1092147"/>
                <a:gd name="connsiteY20" fmla="*/ 155521 h 1211878"/>
                <a:gd name="connsiteX21" fmla="*/ 482568 w 1092147"/>
                <a:gd name="connsiteY21" fmla="*/ 175539 h 1211878"/>
                <a:gd name="connsiteX22" fmla="*/ 528763 w 1092147"/>
                <a:gd name="connsiteY22" fmla="*/ 175539 h 1211878"/>
                <a:gd name="connsiteX23" fmla="*/ 531842 w 1092147"/>
                <a:gd name="connsiteY23" fmla="*/ 163221 h 1211878"/>
                <a:gd name="connsiteX24" fmla="*/ 542620 w 1092147"/>
                <a:gd name="connsiteY24" fmla="*/ 152442 h 1211878"/>
                <a:gd name="connsiteX25" fmla="*/ 564178 w 1092147"/>
                <a:gd name="connsiteY25" fmla="*/ 146283 h 1211878"/>
                <a:gd name="connsiteX26" fmla="*/ 576497 w 1092147"/>
                <a:gd name="connsiteY26" fmla="*/ 155521 h 1211878"/>
                <a:gd name="connsiteX27" fmla="*/ 604213 w 1092147"/>
                <a:gd name="connsiteY27" fmla="*/ 155521 h 1211878"/>
                <a:gd name="connsiteX28" fmla="*/ 641169 w 1092147"/>
                <a:gd name="connsiteY28" fmla="*/ 180158 h 1211878"/>
                <a:gd name="connsiteX29" fmla="*/ 691983 w 1092147"/>
                <a:gd name="connsiteY29" fmla="*/ 203256 h 1211878"/>
                <a:gd name="connsiteX30" fmla="*/ 715080 w 1092147"/>
                <a:gd name="connsiteY30" fmla="*/ 207875 h 1211878"/>
                <a:gd name="connsiteX31" fmla="*/ 719700 w 1092147"/>
                <a:gd name="connsiteY31" fmla="*/ 198636 h 1211878"/>
                <a:gd name="connsiteX32" fmla="*/ 733558 w 1092147"/>
                <a:gd name="connsiteY32" fmla="*/ 194017 h 1211878"/>
                <a:gd name="connsiteX33" fmla="*/ 738177 w 1092147"/>
                <a:gd name="connsiteY33" fmla="*/ 221734 h 1211878"/>
                <a:gd name="connsiteX34" fmla="*/ 762815 w 1092147"/>
                <a:gd name="connsiteY34" fmla="*/ 234052 h 1211878"/>
                <a:gd name="connsiteX35" fmla="*/ 767434 w 1092147"/>
                <a:gd name="connsiteY35" fmla="*/ 229433 h 1211878"/>
                <a:gd name="connsiteX36" fmla="*/ 779752 w 1092147"/>
                <a:gd name="connsiteY36" fmla="*/ 230972 h 1211878"/>
                <a:gd name="connsiteX37" fmla="*/ 779752 w 1092147"/>
                <a:gd name="connsiteY37" fmla="*/ 250990 h 1211878"/>
                <a:gd name="connsiteX38" fmla="*/ 804389 w 1092147"/>
                <a:gd name="connsiteY38" fmla="*/ 260229 h 1211878"/>
                <a:gd name="connsiteX39" fmla="*/ 833646 w 1092147"/>
                <a:gd name="connsiteY39" fmla="*/ 260229 h 1211878"/>
                <a:gd name="connsiteX40" fmla="*/ 849044 w 1092147"/>
                <a:gd name="connsiteY40" fmla="*/ 252530 h 1211878"/>
                <a:gd name="connsiteX41" fmla="*/ 879841 w 1092147"/>
                <a:gd name="connsiteY41" fmla="*/ 221734 h 1211878"/>
                <a:gd name="connsiteX42" fmla="*/ 904477 w 1092147"/>
                <a:gd name="connsiteY42" fmla="*/ 217114 h 1211878"/>
                <a:gd name="connsiteX43" fmla="*/ 912176 w 1092147"/>
                <a:gd name="connsiteY43" fmla="*/ 234052 h 1211878"/>
                <a:gd name="connsiteX44" fmla="*/ 916796 w 1092147"/>
                <a:gd name="connsiteY44" fmla="*/ 246371 h 1211878"/>
                <a:gd name="connsiteX45" fmla="*/ 926035 w 1092147"/>
                <a:gd name="connsiteY45" fmla="*/ 246371 h 1211878"/>
                <a:gd name="connsiteX46" fmla="*/ 935274 w 1092147"/>
                <a:gd name="connsiteY46" fmla="*/ 238672 h 1211878"/>
                <a:gd name="connsiteX47" fmla="*/ 1019963 w 1092147"/>
                <a:gd name="connsiteY47" fmla="*/ 235592 h 1211878"/>
                <a:gd name="connsiteX48" fmla="*/ 1036901 w 1092147"/>
                <a:gd name="connsiteY48" fmla="*/ 264848 h 1211878"/>
                <a:gd name="connsiteX49" fmla="*/ 1043061 w 1092147"/>
                <a:gd name="connsiteY49" fmla="*/ 264848 h 1211878"/>
                <a:gd name="connsiteX50" fmla="*/ 1049858 w 1092147"/>
                <a:gd name="connsiteY50" fmla="*/ 254521 h 1211878"/>
                <a:gd name="connsiteX51" fmla="*/ 1092148 w 1092147"/>
                <a:gd name="connsiteY51" fmla="*/ 250990 h 1211878"/>
                <a:gd name="connsiteX52" fmla="*/ 1086318 w 1092147"/>
                <a:gd name="connsiteY52" fmla="*/ 272702 h 1211878"/>
                <a:gd name="connsiteX53" fmla="*/ 1048802 w 1092147"/>
                <a:gd name="connsiteY53" fmla="*/ 290201 h 1211878"/>
                <a:gd name="connsiteX54" fmla="*/ 960736 w 1092147"/>
                <a:gd name="connsiteY54" fmla="*/ 328883 h 1211878"/>
                <a:gd name="connsiteX55" fmla="*/ 915256 w 1092147"/>
                <a:gd name="connsiteY55" fmla="*/ 347998 h 1211878"/>
                <a:gd name="connsiteX56" fmla="*/ 885999 w 1092147"/>
                <a:gd name="connsiteY56" fmla="*/ 372636 h 1211878"/>
                <a:gd name="connsiteX57" fmla="*/ 862903 w 1092147"/>
                <a:gd name="connsiteY57" fmla="*/ 406511 h 1211878"/>
                <a:gd name="connsiteX58" fmla="*/ 841345 w 1092147"/>
                <a:gd name="connsiteY58" fmla="*/ 443467 h 1211878"/>
                <a:gd name="connsiteX59" fmla="*/ 824407 w 1092147"/>
                <a:gd name="connsiteY59" fmla="*/ 451166 h 1211878"/>
                <a:gd name="connsiteX60" fmla="*/ 781292 w 1092147"/>
                <a:gd name="connsiteY60" fmla="*/ 498900 h 1211878"/>
                <a:gd name="connsiteX61" fmla="*/ 768973 w 1092147"/>
                <a:gd name="connsiteY61" fmla="*/ 500440 h 1211878"/>
                <a:gd name="connsiteX62" fmla="*/ 727752 w 1092147"/>
                <a:gd name="connsiteY62" fmla="*/ 526702 h 1211878"/>
                <a:gd name="connsiteX63" fmla="*/ 704293 w 1092147"/>
                <a:gd name="connsiteY63" fmla="*/ 557230 h 1211878"/>
                <a:gd name="connsiteX64" fmla="*/ 702115 w 1092147"/>
                <a:gd name="connsiteY64" fmla="*/ 587628 h 1211878"/>
                <a:gd name="connsiteX65" fmla="*/ 703014 w 1092147"/>
                <a:gd name="connsiteY65" fmla="*/ 664241 h 1211878"/>
                <a:gd name="connsiteX66" fmla="*/ 689907 w 1092147"/>
                <a:gd name="connsiteY66" fmla="*/ 680327 h 1211878"/>
                <a:gd name="connsiteX67" fmla="*/ 641505 w 1092147"/>
                <a:gd name="connsiteY67" fmla="*/ 716140 h 1211878"/>
                <a:gd name="connsiteX68" fmla="*/ 620264 w 1092147"/>
                <a:gd name="connsiteY68" fmla="*/ 773123 h 1211878"/>
                <a:gd name="connsiteX69" fmla="*/ 647617 w 1092147"/>
                <a:gd name="connsiteY69" fmla="*/ 794399 h 1211878"/>
                <a:gd name="connsiteX70" fmla="*/ 654093 w 1092147"/>
                <a:gd name="connsiteY70" fmla="*/ 825136 h 1211878"/>
                <a:gd name="connsiteX71" fmla="*/ 636422 w 1092147"/>
                <a:gd name="connsiteY71" fmla="*/ 855987 h 1211878"/>
                <a:gd name="connsiteX72" fmla="*/ 638049 w 1092147"/>
                <a:gd name="connsiteY72" fmla="*/ 891687 h 1211878"/>
                <a:gd name="connsiteX73" fmla="*/ 641562 w 1092147"/>
                <a:gd name="connsiteY73" fmla="*/ 955794 h 1211878"/>
                <a:gd name="connsiteX74" fmla="*/ 670406 w 1092147"/>
                <a:gd name="connsiteY74" fmla="*/ 984388 h 1211878"/>
                <a:gd name="connsiteX75" fmla="*/ 702115 w 1092147"/>
                <a:gd name="connsiteY75" fmla="*/ 984388 h 1211878"/>
                <a:gd name="connsiteX76" fmla="*/ 720128 w 1092147"/>
                <a:gd name="connsiteY76" fmla="*/ 1014226 h 1211878"/>
                <a:gd name="connsiteX77" fmla="*/ 752315 w 1092147"/>
                <a:gd name="connsiteY77" fmla="*/ 1019019 h 1211878"/>
                <a:gd name="connsiteX78" fmla="*/ 789073 w 1092147"/>
                <a:gd name="connsiteY78" fmla="*/ 1073040 h 1211878"/>
                <a:gd name="connsiteX79" fmla="*/ 856579 w 1092147"/>
                <a:gd name="connsiteY79" fmla="*/ 1112252 h 1211878"/>
                <a:gd name="connsiteX80" fmla="*/ 876993 w 1092147"/>
                <a:gd name="connsiteY80" fmla="*/ 1139638 h 1211878"/>
                <a:gd name="connsiteX81" fmla="*/ 883386 w 1092147"/>
                <a:gd name="connsiteY81" fmla="*/ 1200974 h 1211878"/>
                <a:gd name="connsiteX82" fmla="*/ 109846 w 1092147"/>
                <a:gd name="connsiteY82" fmla="*/ 1211878 h 1211878"/>
                <a:gd name="connsiteX83" fmla="*/ 106627 w 1092147"/>
                <a:gd name="connsiteY83" fmla="*/ 872056 h 1211878"/>
                <a:gd name="connsiteX84" fmla="*/ 102272 w 1092147"/>
                <a:gd name="connsiteY84" fmla="*/ 843747 h 1211878"/>
                <a:gd name="connsiteX85" fmla="*/ 63075 w 1092147"/>
                <a:gd name="connsiteY85" fmla="*/ 811082 h 1211878"/>
                <a:gd name="connsiteX86" fmla="*/ 52186 w 1092147"/>
                <a:gd name="connsiteY86" fmla="*/ 793661 h 1211878"/>
                <a:gd name="connsiteX87" fmla="*/ 52186 w 1092147"/>
                <a:gd name="connsiteY87" fmla="*/ 778418 h 1211878"/>
                <a:gd name="connsiteX88" fmla="*/ 71785 w 1092147"/>
                <a:gd name="connsiteY88" fmla="*/ 763175 h 1211878"/>
                <a:gd name="connsiteX89" fmla="*/ 84851 w 1092147"/>
                <a:gd name="connsiteY89" fmla="*/ 750109 h 1211878"/>
                <a:gd name="connsiteX90" fmla="*/ 87029 w 1092147"/>
                <a:gd name="connsiteY90" fmla="*/ 719622 h 121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092147" h="1211878">
                  <a:moveTo>
                    <a:pt x="87029" y="719622"/>
                  </a:moveTo>
                  <a:lnTo>
                    <a:pt x="82673" y="639050"/>
                  </a:lnTo>
                  <a:lnTo>
                    <a:pt x="65252" y="569365"/>
                  </a:lnTo>
                  <a:lnTo>
                    <a:pt x="47831" y="440885"/>
                  </a:lnTo>
                  <a:lnTo>
                    <a:pt x="43476" y="347247"/>
                  </a:lnTo>
                  <a:lnTo>
                    <a:pt x="26055" y="314583"/>
                  </a:lnTo>
                  <a:lnTo>
                    <a:pt x="10812" y="266675"/>
                  </a:lnTo>
                  <a:lnTo>
                    <a:pt x="10812" y="168681"/>
                  </a:lnTo>
                  <a:lnTo>
                    <a:pt x="17344" y="131662"/>
                  </a:lnTo>
                  <a:lnTo>
                    <a:pt x="0" y="79734"/>
                  </a:lnTo>
                  <a:lnTo>
                    <a:pt x="287011" y="80070"/>
                  </a:lnTo>
                  <a:lnTo>
                    <a:pt x="290091" y="1540"/>
                  </a:lnTo>
                  <a:lnTo>
                    <a:pt x="296250" y="0"/>
                  </a:lnTo>
                  <a:lnTo>
                    <a:pt x="317808" y="4619"/>
                  </a:lnTo>
                  <a:lnTo>
                    <a:pt x="336285" y="12319"/>
                  </a:lnTo>
                  <a:lnTo>
                    <a:pt x="343984" y="64672"/>
                  </a:lnTo>
                  <a:lnTo>
                    <a:pt x="357843" y="123185"/>
                  </a:lnTo>
                  <a:lnTo>
                    <a:pt x="373241" y="138583"/>
                  </a:lnTo>
                  <a:lnTo>
                    <a:pt x="419435" y="138583"/>
                  </a:lnTo>
                  <a:lnTo>
                    <a:pt x="422515" y="152442"/>
                  </a:lnTo>
                  <a:lnTo>
                    <a:pt x="482568" y="155521"/>
                  </a:lnTo>
                  <a:lnTo>
                    <a:pt x="482568" y="175539"/>
                  </a:lnTo>
                  <a:lnTo>
                    <a:pt x="528763" y="175539"/>
                  </a:lnTo>
                  <a:lnTo>
                    <a:pt x="531842" y="163221"/>
                  </a:lnTo>
                  <a:lnTo>
                    <a:pt x="542620" y="152442"/>
                  </a:lnTo>
                  <a:lnTo>
                    <a:pt x="564178" y="146283"/>
                  </a:lnTo>
                  <a:lnTo>
                    <a:pt x="576497" y="155521"/>
                  </a:lnTo>
                  <a:lnTo>
                    <a:pt x="604213" y="155521"/>
                  </a:lnTo>
                  <a:lnTo>
                    <a:pt x="641169" y="180158"/>
                  </a:lnTo>
                  <a:lnTo>
                    <a:pt x="691983" y="203256"/>
                  </a:lnTo>
                  <a:lnTo>
                    <a:pt x="715080" y="207875"/>
                  </a:lnTo>
                  <a:lnTo>
                    <a:pt x="719700" y="198636"/>
                  </a:lnTo>
                  <a:lnTo>
                    <a:pt x="733558" y="194017"/>
                  </a:lnTo>
                  <a:lnTo>
                    <a:pt x="738177" y="221734"/>
                  </a:lnTo>
                  <a:lnTo>
                    <a:pt x="762815" y="234052"/>
                  </a:lnTo>
                  <a:lnTo>
                    <a:pt x="767434" y="229433"/>
                  </a:lnTo>
                  <a:lnTo>
                    <a:pt x="779752" y="230972"/>
                  </a:lnTo>
                  <a:lnTo>
                    <a:pt x="779752" y="250990"/>
                  </a:lnTo>
                  <a:lnTo>
                    <a:pt x="804389" y="260229"/>
                  </a:lnTo>
                  <a:lnTo>
                    <a:pt x="833646" y="260229"/>
                  </a:lnTo>
                  <a:lnTo>
                    <a:pt x="849044" y="252530"/>
                  </a:lnTo>
                  <a:lnTo>
                    <a:pt x="879841" y="221734"/>
                  </a:lnTo>
                  <a:lnTo>
                    <a:pt x="904477" y="217114"/>
                  </a:lnTo>
                  <a:lnTo>
                    <a:pt x="912176" y="234052"/>
                  </a:lnTo>
                  <a:lnTo>
                    <a:pt x="916796" y="246371"/>
                  </a:lnTo>
                  <a:lnTo>
                    <a:pt x="926035" y="246371"/>
                  </a:lnTo>
                  <a:lnTo>
                    <a:pt x="935274" y="238672"/>
                  </a:lnTo>
                  <a:lnTo>
                    <a:pt x="1019963" y="235592"/>
                  </a:lnTo>
                  <a:lnTo>
                    <a:pt x="1036901" y="264848"/>
                  </a:lnTo>
                  <a:lnTo>
                    <a:pt x="1043061" y="264848"/>
                  </a:lnTo>
                  <a:lnTo>
                    <a:pt x="1049858" y="254521"/>
                  </a:lnTo>
                  <a:lnTo>
                    <a:pt x="1092148" y="250990"/>
                  </a:lnTo>
                  <a:lnTo>
                    <a:pt x="1086318" y="272702"/>
                  </a:lnTo>
                  <a:lnTo>
                    <a:pt x="1048802" y="290201"/>
                  </a:lnTo>
                  <a:lnTo>
                    <a:pt x="960736" y="328883"/>
                  </a:lnTo>
                  <a:lnTo>
                    <a:pt x="915256" y="347998"/>
                  </a:lnTo>
                  <a:lnTo>
                    <a:pt x="885999" y="372636"/>
                  </a:lnTo>
                  <a:lnTo>
                    <a:pt x="862903" y="406511"/>
                  </a:lnTo>
                  <a:lnTo>
                    <a:pt x="841345" y="443467"/>
                  </a:lnTo>
                  <a:lnTo>
                    <a:pt x="824407" y="451166"/>
                  </a:lnTo>
                  <a:lnTo>
                    <a:pt x="781292" y="498900"/>
                  </a:lnTo>
                  <a:lnTo>
                    <a:pt x="768973" y="500440"/>
                  </a:lnTo>
                  <a:lnTo>
                    <a:pt x="727752" y="526702"/>
                  </a:lnTo>
                  <a:lnTo>
                    <a:pt x="704293" y="557230"/>
                  </a:lnTo>
                  <a:lnTo>
                    <a:pt x="702115" y="587628"/>
                  </a:lnTo>
                  <a:lnTo>
                    <a:pt x="703014" y="664241"/>
                  </a:lnTo>
                  <a:lnTo>
                    <a:pt x="689907" y="680327"/>
                  </a:lnTo>
                  <a:lnTo>
                    <a:pt x="641505" y="716140"/>
                  </a:lnTo>
                  <a:lnTo>
                    <a:pt x="620264" y="773123"/>
                  </a:lnTo>
                  <a:lnTo>
                    <a:pt x="647617" y="794399"/>
                  </a:lnTo>
                  <a:lnTo>
                    <a:pt x="654093" y="825136"/>
                  </a:lnTo>
                  <a:lnTo>
                    <a:pt x="636422" y="855987"/>
                  </a:lnTo>
                  <a:lnTo>
                    <a:pt x="638049" y="891687"/>
                  </a:lnTo>
                  <a:lnTo>
                    <a:pt x="641562" y="955794"/>
                  </a:lnTo>
                  <a:lnTo>
                    <a:pt x="670406" y="984388"/>
                  </a:lnTo>
                  <a:lnTo>
                    <a:pt x="702115" y="984388"/>
                  </a:lnTo>
                  <a:lnTo>
                    <a:pt x="720128" y="1014226"/>
                  </a:lnTo>
                  <a:lnTo>
                    <a:pt x="752315" y="1019019"/>
                  </a:lnTo>
                  <a:lnTo>
                    <a:pt x="789073" y="1073040"/>
                  </a:lnTo>
                  <a:lnTo>
                    <a:pt x="856579" y="1112252"/>
                  </a:lnTo>
                  <a:lnTo>
                    <a:pt x="876993" y="1139638"/>
                  </a:lnTo>
                  <a:lnTo>
                    <a:pt x="883386" y="1200974"/>
                  </a:lnTo>
                  <a:lnTo>
                    <a:pt x="109846" y="1211878"/>
                  </a:lnTo>
                  <a:lnTo>
                    <a:pt x="106627" y="872056"/>
                  </a:lnTo>
                  <a:lnTo>
                    <a:pt x="102272" y="843747"/>
                  </a:lnTo>
                  <a:lnTo>
                    <a:pt x="63075" y="811082"/>
                  </a:lnTo>
                  <a:lnTo>
                    <a:pt x="52186" y="793661"/>
                  </a:lnTo>
                  <a:lnTo>
                    <a:pt x="52186" y="778418"/>
                  </a:lnTo>
                  <a:lnTo>
                    <a:pt x="71785" y="763175"/>
                  </a:lnTo>
                  <a:lnTo>
                    <a:pt x="84851" y="750109"/>
                  </a:lnTo>
                  <a:lnTo>
                    <a:pt x="87029" y="719622"/>
                  </a:lnTo>
                  <a:close/>
                </a:path>
              </a:pathLst>
            </a:custGeom>
            <a:grpFill/>
            <a:ln w="7144" cap="flat">
              <a:solidFill>
                <a:schemeClr val="bg1"/>
              </a:solidFill>
              <a:prstDash val="solid"/>
              <a:miter/>
            </a:ln>
          </p:spPr>
          <p:txBody>
            <a:bodyPr rtlCol="0" anchor="ctr"/>
            <a:lstStyle/>
            <a:p>
              <a:endParaRPr lang="en-US" sz="1092"/>
            </a:p>
          </p:txBody>
        </p:sp>
        <p:sp>
          <p:nvSpPr>
            <p:cNvPr id="156" name="Freeform: Shape 95">
              <a:extLst>
                <a:ext uri="{FF2B5EF4-FFF2-40B4-BE49-F238E27FC236}">
                  <a16:creationId xmlns:a16="http://schemas.microsoft.com/office/drawing/2014/main" id="{C3626BB4-6497-0EF3-6863-84856B61E320}"/>
                </a:ext>
              </a:extLst>
            </p:cNvPr>
            <p:cNvSpPr/>
            <p:nvPr/>
          </p:nvSpPr>
          <p:spPr>
            <a:xfrm>
              <a:off x="4658792" y="3481846"/>
              <a:ext cx="1425406" cy="756647"/>
            </a:xfrm>
            <a:custGeom>
              <a:avLst/>
              <a:gdLst>
                <a:gd name="connsiteX0" fmla="*/ 167301 w 1425406"/>
                <a:gd name="connsiteY0" fmla="*/ 12128 h 756647"/>
                <a:gd name="connsiteX1" fmla="*/ 8384 w 1425406"/>
                <a:gd name="connsiteY1" fmla="*/ 0 h 756647"/>
                <a:gd name="connsiteX2" fmla="*/ 0 w 1425406"/>
                <a:gd name="connsiteY2" fmla="*/ 104322 h 756647"/>
                <a:gd name="connsiteX3" fmla="*/ 194933 w 1425406"/>
                <a:gd name="connsiteY3" fmla="*/ 115341 h 756647"/>
                <a:gd name="connsiteX4" fmla="*/ 500262 w 1425406"/>
                <a:gd name="connsiteY4" fmla="*/ 127758 h 756647"/>
                <a:gd name="connsiteX5" fmla="*/ 478025 w 1425406"/>
                <a:gd name="connsiteY5" fmla="*/ 360345 h 756647"/>
                <a:gd name="connsiteX6" fmla="*/ 473670 w 1425406"/>
                <a:gd name="connsiteY6" fmla="*/ 530201 h 756647"/>
                <a:gd name="connsiteX7" fmla="*/ 475847 w 1425406"/>
                <a:gd name="connsiteY7" fmla="*/ 545444 h 756647"/>
                <a:gd name="connsiteX8" fmla="*/ 517222 w 1425406"/>
                <a:gd name="connsiteY8" fmla="*/ 580286 h 756647"/>
                <a:gd name="connsiteX9" fmla="*/ 536821 w 1425406"/>
                <a:gd name="connsiteY9" fmla="*/ 591174 h 756647"/>
                <a:gd name="connsiteX10" fmla="*/ 543354 w 1425406"/>
                <a:gd name="connsiteY10" fmla="*/ 588997 h 756647"/>
                <a:gd name="connsiteX11" fmla="*/ 549887 w 1425406"/>
                <a:gd name="connsiteY11" fmla="*/ 569398 h 756647"/>
                <a:gd name="connsiteX12" fmla="*/ 562953 w 1425406"/>
                <a:gd name="connsiteY12" fmla="*/ 586819 h 756647"/>
                <a:gd name="connsiteX13" fmla="*/ 582551 w 1425406"/>
                <a:gd name="connsiteY13" fmla="*/ 586819 h 756647"/>
                <a:gd name="connsiteX14" fmla="*/ 582551 w 1425406"/>
                <a:gd name="connsiteY14" fmla="*/ 573753 h 756647"/>
                <a:gd name="connsiteX15" fmla="*/ 608683 w 1425406"/>
                <a:gd name="connsiteY15" fmla="*/ 586819 h 756647"/>
                <a:gd name="connsiteX16" fmla="*/ 604328 w 1425406"/>
                <a:gd name="connsiteY16" fmla="*/ 623839 h 756647"/>
                <a:gd name="connsiteX17" fmla="*/ 643525 w 1425406"/>
                <a:gd name="connsiteY17" fmla="*/ 626016 h 756647"/>
                <a:gd name="connsiteX18" fmla="*/ 667479 w 1425406"/>
                <a:gd name="connsiteY18" fmla="*/ 636905 h 756647"/>
                <a:gd name="connsiteX19" fmla="*/ 706676 w 1425406"/>
                <a:gd name="connsiteY19" fmla="*/ 643438 h 756647"/>
                <a:gd name="connsiteX20" fmla="*/ 730630 w 1425406"/>
                <a:gd name="connsiteY20" fmla="*/ 660859 h 756647"/>
                <a:gd name="connsiteX21" fmla="*/ 752406 w 1425406"/>
                <a:gd name="connsiteY21" fmla="*/ 641260 h 756647"/>
                <a:gd name="connsiteX22" fmla="*/ 785071 w 1425406"/>
                <a:gd name="connsiteY22" fmla="*/ 647793 h 756647"/>
                <a:gd name="connsiteX23" fmla="*/ 809025 w 1425406"/>
                <a:gd name="connsiteY23" fmla="*/ 680457 h 756647"/>
                <a:gd name="connsiteX24" fmla="*/ 817735 w 1425406"/>
                <a:gd name="connsiteY24" fmla="*/ 680457 h 756647"/>
                <a:gd name="connsiteX25" fmla="*/ 817735 w 1425406"/>
                <a:gd name="connsiteY25" fmla="*/ 702234 h 756647"/>
                <a:gd name="connsiteX26" fmla="*/ 839512 w 1425406"/>
                <a:gd name="connsiteY26" fmla="*/ 708766 h 756647"/>
                <a:gd name="connsiteX27" fmla="*/ 861288 w 1425406"/>
                <a:gd name="connsiteY27" fmla="*/ 686990 h 756647"/>
                <a:gd name="connsiteX28" fmla="*/ 878709 w 1425406"/>
                <a:gd name="connsiteY28" fmla="*/ 693523 h 756647"/>
                <a:gd name="connsiteX29" fmla="*/ 902663 w 1425406"/>
                <a:gd name="connsiteY29" fmla="*/ 693523 h 756647"/>
                <a:gd name="connsiteX30" fmla="*/ 911373 w 1425406"/>
                <a:gd name="connsiteY30" fmla="*/ 717477 h 756647"/>
                <a:gd name="connsiteX31" fmla="*/ 971391 w 1425406"/>
                <a:gd name="connsiteY31" fmla="*/ 737279 h 756647"/>
                <a:gd name="connsiteX32" fmla="*/ 984457 w 1425406"/>
                <a:gd name="connsiteY32" fmla="*/ 730746 h 756647"/>
                <a:gd name="connsiteX33" fmla="*/ 1001878 w 1425406"/>
                <a:gd name="connsiteY33" fmla="*/ 691549 h 756647"/>
                <a:gd name="connsiteX34" fmla="*/ 1012766 w 1425406"/>
                <a:gd name="connsiteY34" fmla="*/ 691549 h 756647"/>
                <a:gd name="connsiteX35" fmla="*/ 1023654 w 1425406"/>
                <a:gd name="connsiteY35" fmla="*/ 711148 h 756647"/>
                <a:gd name="connsiteX36" fmla="*/ 1062852 w 1425406"/>
                <a:gd name="connsiteY36" fmla="*/ 717681 h 756647"/>
                <a:gd name="connsiteX37" fmla="*/ 1097694 w 1425406"/>
                <a:gd name="connsiteY37" fmla="*/ 730746 h 756647"/>
                <a:gd name="connsiteX38" fmla="*/ 1126003 w 1425406"/>
                <a:gd name="connsiteY38" fmla="*/ 739457 h 756647"/>
                <a:gd name="connsiteX39" fmla="*/ 1143424 w 1425406"/>
                <a:gd name="connsiteY39" fmla="*/ 730746 h 756647"/>
                <a:gd name="connsiteX40" fmla="*/ 1149957 w 1425406"/>
                <a:gd name="connsiteY40" fmla="*/ 706792 h 756647"/>
                <a:gd name="connsiteX41" fmla="*/ 1191332 w 1425406"/>
                <a:gd name="connsiteY41" fmla="*/ 706792 h 756647"/>
                <a:gd name="connsiteX42" fmla="*/ 1210931 w 1425406"/>
                <a:gd name="connsiteY42" fmla="*/ 715503 h 756647"/>
                <a:gd name="connsiteX43" fmla="*/ 1237062 w 1425406"/>
                <a:gd name="connsiteY43" fmla="*/ 695904 h 756647"/>
                <a:gd name="connsiteX44" fmla="*/ 1247950 w 1425406"/>
                <a:gd name="connsiteY44" fmla="*/ 695904 h 756647"/>
                <a:gd name="connsiteX45" fmla="*/ 1254483 w 1425406"/>
                <a:gd name="connsiteY45" fmla="*/ 711148 h 756647"/>
                <a:gd name="connsiteX46" fmla="*/ 1293680 w 1425406"/>
                <a:gd name="connsiteY46" fmla="*/ 711148 h 756647"/>
                <a:gd name="connsiteX47" fmla="*/ 1308924 w 1425406"/>
                <a:gd name="connsiteY47" fmla="*/ 691549 h 756647"/>
                <a:gd name="connsiteX48" fmla="*/ 1326345 w 1425406"/>
                <a:gd name="connsiteY48" fmla="*/ 695904 h 756647"/>
                <a:gd name="connsiteX49" fmla="*/ 1345944 w 1425406"/>
                <a:gd name="connsiteY49" fmla="*/ 719858 h 756647"/>
                <a:gd name="connsiteX50" fmla="*/ 1376431 w 1425406"/>
                <a:gd name="connsiteY50" fmla="*/ 737279 h 756647"/>
                <a:gd name="connsiteX51" fmla="*/ 1406917 w 1425406"/>
                <a:gd name="connsiteY51" fmla="*/ 745990 h 756647"/>
                <a:gd name="connsiteX52" fmla="*/ 1425406 w 1425406"/>
                <a:gd name="connsiteY52" fmla="*/ 756648 h 756647"/>
                <a:gd name="connsiteX53" fmla="*/ 1421700 w 1425406"/>
                <a:gd name="connsiteY53" fmla="*/ 402156 h 756647"/>
                <a:gd name="connsiteX54" fmla="*/ 1408634 w 1425406"/>
                <a:gd name="connsiteY54" fmla="*/ 297628 h 756647"/>
                <a:gd name="connsiteX55" fmla="*/ 1407106 w 1425406"/>
                <a:gd name="connsiteY55" fmla="*/ 213120 h 756647"/>
                <a:gd name="connsiteX56" fmla="*/ 1393391 w 1425406"/>
                <a:gd name="connsiteY56" fmla="*/ 150847 h 756647"/>
                <a:gd name="connsiteX57" fmla="*/ 1385979 w 1425406"/>
                <a:gd name="connsiteY57" fmla="*/ 82462 h 756647"/>
                <a:gd name="connsiteX58" fmla="*/ 1385329 w 1425406"/>
                <a:gd name="connsiteY58" fmla="*/ 46112 h 756647"/>
                <a:gd name="connsiteX59" fmla="*/ 1269726 w 1425406"/>
                <a:gd name="connsiteY59" fmla="*/ 49148 h 756647"/>
                <a:gd name="connsiteX60" fmla="*/ 827670 w 1425406"/>
                <a:gd name="connsiteY60" fmla="*/ 44793 h 756647"/>
                <a:gd name="connsiteX61" fmla="*/ 398675 w 1425406"/>
                <a:gd name="connsiteY61" fmla="*/ 25194 h 756647"/>
                <a:gd name="connsiteX62" fmla="*/ 167301 w 1425406"/>
                <a:gd name="connsiteY62" fmla="*/ 12128 h 75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25406" h="756647">
                  <a:moveTo>
                    <a:pt x="167301" y="12128"/>
                  </a:moveTo>
                  <a:lnTo>
                    <a:pt x="8384" y="0"/>
                  </a:lnTo>
                  <a:lnTo>
                    <a:pt x="0" y="104322"/>
                  </a:lnTo>
                  <a:lnTo>
                    <a:pt x="194933" y="115341"/>
                  </a:lnTo>
                  <a:lnTo>
                    <a:pt x="500262" y="127758"/>
                  </a:lnTo>
                  <a:lnTo>
                    <a:pt x="478025" y="360345"/>
                  </a:lnTo>
                  <a:lnTo>
                    <a:pt x="473670" y="530201"/>
                  </a:lnTo>
                  <a:lnTo>
                    <a:pt x="475847" y="545444"/>
                  </a:lnTo>
                  <a:lnTo>
                    <a:pt x="517222" y="580286"/>
                  </a:lnTo>
                  <a:lnTo>
                    <a:pt x="536821" y="591174"/>
                  </a:lnTo>
                  <a:lnTo>
                    <a:pt x="543354" y="588997"/>
                  </a:lnTo>
                  <a:lnTo>
                    <a:pt x="549887" y="569398"/>
                  </a:lnTo>
                  <a:lnTo>
                    <a:pt x="562953" y="586819"/>
                  </a:lnTo>
                  <a:lnTo>
                    <a:pt x="582551" y="586819"/>
                  </a:lnTo>
                  <a:lnTo>
                    <a:pt x="582551" y="573753"/>
                  </a:lnTo>
                  <a:lnTo>
                    <a:pt x="608683" y="586819"/>
                  </a:lnTo>
                  <a:lnTo>
                    <a:pt x="604328" y="623839"/>
                  </a:lnTo>
                  <a:lnTo>
                    <a:pt x="643525" y="626016"/>
                  </a:lnTo>
                  <a:lnTo>
                    <a:pt x="667479" y="636905"/>
                  </a:lnTo>
                  <a:lnTo>
                    <a:pt x="706676" y="643438"/>
                  </a:lnTo>
                  <a:lnTo>
                    <a:pt x="730630" y="660859"/>
                  </a:lnTo>
                  <a:lnTo>
                    <a:pt x="752406" y="641260"/>
                  </a:lnTo>
                  <a:lnTo>
                    <a:pt x="785071" y="647793"/>
                  </a:lnTo>
                  <a:lnTo>
                    <a:pt x="809025" y="680457"/>
                  </a:lnTo>
                  <a:lnTo>
                    <a:pt x="817735" y="680457"/>
                  </a:lnTo>
                  <a:lnTo>
                    <a:pt x="817735" y="702234"/>
                  </a:lnTo>
                  <a:lnTo>
                    <a:pt x="839512" y="708766"/>
                  </a:lnTo>
                  <a:lnTo>
                    <a:pt x="861288" y="686990"/>
                  </a:lnTo>
                  <a:lnTo>
                    <a:pt x="878709" y="693523"/>
                  </a:lnTo>
                  <a:lnTo>
                    <a:pt x="902663" y="693523"/>
                  </a:lnTo>
                  <a:lnTo>
                    <a:pt x="911373" y="717477"/>
                  </a:lnTo>
                  <a:lnTo>
                    <a:pt x="971391" y="737279"/>
                  </a:lnTo>
                  <a:lnTo>
                    <a:pt x="984457" y="730746"/>
                  </a:lnTo>
                  <a:lnTo>
                    <a:pt x="1001878" y="691549"/>
                  </a:lnTo>
                  <a:lnTo>
                    <a:pt x="1012766" y="691549"/>
                  </a:lnTo>
                  <a:lnTo>
                    <a:pt x="1023654" y="711148"/>
                  </a:lnTo>
                  <a:lnTo>
                    <a:pt x="1062852" y="717681"/>
                  </a:lnTo>
                  <a:lnTo>
                    <a:pt x="1097694" y="730746"/>
                  </a:lnTo>
                  <a:lnTo>
                    <a:pt x="1126003" y="739457"/>
                  </a:lnTo>
                  <a:lnTo>
                    <a:pt x="1143424" y="730746"/>
                  </a:lnTo>
                  <a:lnTo>
                    <a:pt x="1149957" y="706792"/>
                  </a:lnTo>
                  <a:lnTo>
                    <a:pt x="1191332" y="706792"/>
                  </a:lnTo>
                  <a:lnTo>
                    <a:pt x="1210931" y="715503"/>
                  </a:lnTo>
                  <a:lnTo>
                    <a:pt x="1237062" y="695904"/>
                  </a:lnTo>
                  <a:lnTo>
                    <a:pt x="1247950" y="695904"/>
                  </a:lnTo>
                  <a:lnTo>
                    <a:pt x="1254483" y="711148"/>
                  </a:lnTo>
                  <a:lnTo>
                    <a:pt x="1293680" y="711148"/>
                  </a:lnTo>
                  <a:lnTo>
                    <a:pt x="1308924" y="691549"/>
                  </a:lnTo>
                  <a:lnTo>
                    <a:pt x="1326345" y="695904"/>
                  </a:lnTo>
                  <a:lnTo>
                    <a:pt x="1345944" y="719858"/>
                  </a:lnTo>
                  <a:lnTo>
                    <a:pt x="1376431" y="737279"/>
                  </a:lnTo>
                  <a:lnTo>
                    <a:pt x="1406917" y="745990"/>
                  </a:lnTo>
                  <a:lnTo>
                    <a:pt x="1425406" y="756648"/>
                  </a:lnTo>
                  <a:lnTo>
                    <a:pt x="1421700" y="402156"/>
                  </a:lnTo>
                  <a:lnTo>
                    <a:pt x="1408634" y="297628"/>
                  </a:lnTo>
                  <a:lnTo>
                    <a:pt x="1407106" y="213120"/>
                  </a:lnTo>
                  <a:lnTo>
                    <a:pt x="1393391" y="150847"/>
                  </a:lnTo>
                  <a:lnTo>
                    <a:pt x="1385979" y="82462"/>
                  </a:lnTo>
                  <a:lnTo>
                    <a:pt x="1385329" y="46112"/>
                  </a:lnTo>
                  <a:lnTo>
                    <a:pt x="1269726" y="49148"/>
                  </a:lnTo>
                  <a:lnTo>
                    <a:pt x="827670" y="44793"/>
                  </a:lnTo>
                  <a:lnTo>
                    <a:pt x="398675" y="25194"/>
                  </a:lnTo>
                  <a:lnTo>
                    <a:pt x="167301" y="12128"/>
                  </a:lnTo>
                  <a:close/>
                </a:path>
              </a:pathLst>
            </a:custGeom>
            <a:grpFill/>
            <a:ln w="7144" cap="flat">
              <a:solidFill>
                <a:schemeClr val="bg1"/>
              </a:solidFill>
              <a:prstDash val="solid"/>
              <a:miter/>
            </a:ln>
          </p:spPr>
          <p:txBody>
            <a:bodyPr rtlCol="0" anchor="ctr"/>
            <a:lstStyle/>
            <a:p>
              <a:endParaRPr lang="en-US" sz="1092"/>
            </a:p>
          </p:txBody>
        </p:sp>
        <p:sp>
          <p:nvSpPr>
            <p:cNvPr id="157" name="Freeform: Shape 96">
              <a:extLst>
                <a:ext uri="{FF2B5EF4-FFF2-40B4-BE49-F238E27FC236}">
                  <a16:creationId xmlns:a16="http://schemas.microsoft.com/office/drawing/2014/main" id="{08DB0ABF-85CD-32DF-C9CF-F3D8E4126D74}"/>
                </a:ext>
              </a:extLst>
            </p:cNvPr>
            <p:cNvSpPr/>
            <p:nvPr/>
          </p:nvSpPr>
          <p:spPr>
            <a:xfrm>
              <a:off x="3941765" y="3586319"/>
              <a:ext cx="2316465" cy="2229390"/>
            </a:xfrm>
            <a:custGeom>
              <a:avLst/>
              <a:gdLst>
                <a:gd name="connsiteX0" fmla="*/ 704506 w 2316465"/>
                <a:gd name="connsiteY0" fmla="*/ 544 h 2229390"/>
                <a:gd name="connsiteX1" fmla="*/ 920636 w 2316465"/>
                <a:gd name="connsiteY1" fmla="*/ 10888 h 2229390"/>
                <a:gd name="connsiteX2" fmla="*/ 1216794 w 2316465"/>
                <a:gd name="connsiteY2" fmla="*/ 21776 h 2229390"/>
                <a:gd name="connsiteX3" fmla="*/ 1194557 w 2316465"/>
                <a:gd name="connsiteY3" fmla="*/ 245193 h 2229390"/>
                <a:gd name="connsiteX4" fmla="*/ 1191730 w 2316465"/>
                <a:gd name="connsiteY4" fmla="*/ 418105 h 2229390"/>
                <a:gd name="connsiteX5" fmla="*/ 1192379 w 2316465"/>
                <a:gd name="connsiteY5" fmla="*/ 437934 h 2229390"/>
                <a:gd name="connsiteX6" fmla="*/ 1233754 w 2316465"/>
                <a:gd name="connsiteY6" fmla="*/ 474304 h 2229390"/>
                <a:gd name="connsiteX7" fmla="*/ 1252677 w 2316465"/>
                <a:gd name="connsiteY7" fmla="*/ 488089 h 2229390"/>
                <a:gd name="connsiteX8" fmla="*/ 1263957 w 2316465"/>
                <a:gd name="connsiteY8" fmla="*/ 482757 h 2229390"/>
                <a:gd name="connsiteX9" fmla="*/ 1267513 w 2316465"/>
                <a:gd name="connsiteY9" fmla="*/ 465444 h 2229390"/>
                <a:gd name="connsiteX10" fmla="*/ 1278375 w 2316465"/>
                <a:gd name="connsiteY10" fmla="*/ 482623 h 2229390"/>
                <a:gd name="connsiteX11" fmla="*/ 1298488 w 2316465"/>
                <a:gd name="connsiteY11" fmla="*/ 483042 h 2229390"/>
                <a:gd name="connsiteX12" fmla="*/ 1298463 w 2316465"/>
                <a:gd name="connsiteY12" fmla="*/ 469258 h 2229390"/>
                <a:gd name="connsiteX13" fmla="*/ 1314369 w 2316465"/>
                <a:gd name="connsiteY13" fmla="*/ 478471 h 2229390"/>
                <a:gd name="connsiteX14" fmla="*/ 1325215 w 2316465"/>
                <a:gd name="connsiteY14" fmla="*/ 482366 h 2229390"/>
                <a:gd name="connsiteX15" fmla="*/ 1321793 w 2316465"/>
                <a:gd name="connsiteY15" fmla="*/ 520158 h 2229390"/>
                <a:gd name="connsiteX16" fmla="*/ 1360733 w 2316465"/>
                <a:gd name="connsiteY16" fmla="*/ 521048 h 2229390"/>
                <a:gd name="connsiteX17" fmla="*/ 1388596 w 2316465"/>
                <a:gd name="connsiteY17" fmla="*/ 532452 h 2229390"/>
                <a:gd name="connsiteX18" fmla="*/ 1426265 w 2316465"/>
                <a:gd name="connsiteY18" fmla="*/ 537456 h 2229390"/>
                <a:gd name="connsiteX19" fmla="*/ 1448948 w 2316465"/>
                <a:gd name="connsiteY19" fmla="*/ 557258 h 2229390"/>
                <a:gd name="connsiteX20" fmla="*/ 1469180 w 2316465"/>
                <a:gd name="connsiteY20" fmla="*/ 537482 h 2229390"/>
                <a:gd name="connsiteX21" fmla="*/ 1504660 w 2316465"/>
                <a:gd name="connsiteY21" fmla="*/ 543340 h 2229390"/>
                <a:gd name="connsiteX22" fmla="*/ 1525814 w 2316465"/>
                <a:gd name="connsiteY22" fmla="*/ 574057 h 2229390"/>
                <a:gd name="connsiteX23" fmla="*/ 1536053 w 2316465"/>
                <a:gd name="connsiteY23" fmla="*/ 577114 h 2229390"/>
                <a:gd name="connsiteX24" fmla="*/ 1534525 w 2316465"/>
                <a:gd name="connsiteY24" fmla="*/ 595833 h 2229390"/>
                <a:gd name="connsiteX25" fmla="*/ 1555609 w 2316465"/>
                <a:gd name="connsiteY25" fmla="*/ 603380 h 2229390"/>
                <a:gd name="connsiteX26" fmla="*/ 1577804 w 2316465"/>
                <a:gd name="connsiteY26" fmla="*/ 583808 h 2229390"/>
                <a:gd name="connsiteX27" fmla="*/ 1598121 w 2316465"/>
                <a:gd name="connsiteY27" fmla="*/ 589665 h 2229390"/>
                <a:gd name="connsiteX28" fmla="*/ 1619356 w 2316465"/>
                <a:gd name="connsiteY28" fmla="*/ 590003 h 2229390"/>
                <a:gd name="connsiteX29" fmla="*/ 1628243 w 2316465"/>
                <a:gd name="connsiteY29" fmla="*/ 613201 h 2229390"/>
                <a:gd name="connsiteX30" fmla="*/ 1688519 w 2316465"/>
                <a:gd name="connsiteY30" fmla="*/ 633341 h 2229390"/>
                <a:gd name="connsiteX31" fmla="*/ 1703692 w 2316465"/>
                <a:gd name="connsiteY31" fmla="*/ 626036 h 2229390"/>
                <a:gd name="connsiteX32" fmla="*/ 1717880 w 2316465"/>
                <a:gd name="connsiteY32" fmla="*/ 586243 h 2229390"/>
                <a:gd name="connsiteX33" fmla="*/ 1721125 w 2316465"/>
                <a:gd name="connsiteY33" fmla="*/ 586243 h 2229390"/>
                <a:gd name="connsiteX34" fmla="*/ 1729759 w 2316465"/>
                <a:gd name="connsiteY34" fmla="*/ 587021 h 2229390"/>
                <a:gd name="connsiteX35" fmla="*/ 1741466 w 2316465"/>
                <a:gd name="connsiteY35" fmla="*/ 606724 h 2229390"/>
                <a:gd name="connsiteX36" fmla="*/ 1778898 w 2316465"/>
                <a:gd name="connsiteY36" fmla="*/ 613061 h 2229390"/>
                <a:gd name="connsiteX37" fmla="*/ 1810683 w 2316465"/>
                <a:gd name="connsiteY37" fmla="*/ 623756 h 2229390"/>
                <a:gd name="connsiteX38" fmla="*/ 1843312 w 2316465"/>
                <a:gd name="connsiteY38" fmla="*/ 635148 h 2229390"/>
                <a:gd name="connsiteX39" fmla="*/ 1860844 w 2316465"/>
                <a:gd name="connsiteY39" fmla="*/ 625861 h 2229390"/>
                <a:gd name="connsiteX40" fmla="*/ 1867642 w 2316465"/>
                <a:gd name="connsiteY40" fmla="*/ 601907 h 2229390"/>
                <a:gd name="connsiteX41" fmla="*/ 1910059 w 2316465"/>
                <a:gd name="connsiteY41" fmla="*/ 602328 h 2229390"/>
                <a:gd name="connsiteX42" fmla="*/ 1927287 w 2316465"/>
                <a:gd name="connsiteY42" fmla="*/ 611194 h 2229390"/>
                <a:gd name="connsiteX43" fmla="*/ 1953950 w 2316465"/>
                <a:gd name="connsiteY43" fmla="*/ 591130 h 2229390"/>
                <a:gd name="connsiteX44" fmla="*/ 1964462 w 2316465"/>
                <a:gd name="connsiteY44" fmla="*/ 591551 h 2229390"/>
                <a:gd name="connsiteX45" fmla="*/ 1972569 w 2316465"/>
                <a:gd name="connsiteY45" fmla="*/ 606839 h 2229390"/>
                <a:gd name="connsiteX46" fmla="*/ 2011190 w 2316465"/>
                <a:gd name="connsiteY46" fmla="*/ 606839 h 2229390"/>
                <a:gd name="connsiteX47" fmla="*/ 2025657 w 2316465"/>
                <a:gd name="connsiteY47" fmla="*/ 587516 h 2229390"/>
                <a:gd name="connsiteX48" fmla="*/ 2043444 w 2316465"/>
                <a:gd name="connsiteY48" fmla="*/ 591395 h 2229390"/>
                <a:gd name="connsiteX49" fmla="*/ 2061980 w 2316465"/>
                <a:gd name="connsiteY49" fmla="*/ 614287 h 2229390"/>
                <a:gd name="connsiteX50" fmla="*/ 2095513 w 2316465"/>
                <a:gd name="connsiteY50" fmla="*/ 633757 h 2229390"/>
                <a:gd name="connsiteX51" fmla="*/ 2122743 w 2316465"/>
                <a:gd name="connsiteY51" fmla="*/ 641470 h 2229390"/>
                <a:gd name="connsiteX52" fmla="*/ 2137160 w 2316465"/>
                <a:gd name="connsiteY52" fmla="*/ 649089 h 2229390"/>
                <a:gd name="connsiteX53" fmla="*/ 2160465 w 2316465"/>
                <a:gd name="connsiteY53" fmla="*/ 668113 h 2229390"/>
                <a:gd name="connsiteX54" fmla="*/ 2189450 w 2316465"/>
                <a:gd name="connsiteY54" fmla="*/ 655466 h 2229390"/>
                <a:gd name="connsiteX55" fmla="*/ 2215082 w 2316465"/>
                <a:gd name="connsiteY55" fmla="*/ 666314 h 2229390"/>
                <a:gd name="connsiteX56" fmla="*/ 2220453 w 2316465"/>
                <a:gd name="connsiteY56" fmla="*/ 724473 h 2229390"/>
                <a:gd name="connsiteX57" fmla="*/ 2220074 w 2316465"/>
                <a:gd name="connsiteY57" fmla="*/ 816886 h 2229390"/>
                <a:gd name="connsiteX58" fmla="*/ 2226607 w 2316465"/>
                <a:gd name="connsiteY58" fmla="*/ 907698 h 2229390"/>
                <a:gd name="connsiteX59" fmla="*/ 2233295 w 2316465"/>
                <a:gd name="connsiteY59" fmla="*/ 942036 h 2229390"/>
                <a:gd name="connsiteX60" fmla="*/ 2258777 w 2316465"/>
                <a:gd name="connsiteY60" fmla="*/ 984136 h 2229390"/>
                <a:gd name="connsiteX61" fmla="*/ 2267333 w 2316465"/>
                <a:gd name="connsiteY61" fmla="*/ 1031291 h 2229390"/>
                <a:gd name="connsiteX62" fmla="*/ 2307490 w 2316465"/>
                <a:gd name="connsiteY62" fmla="*/ 1084041 h 2229390"/>
                <a:gd name="connsiteX63" fmla="*/ 2309357 w 2316465"/>
                <a:gd name="connsiteY63" fmla="*/ 1113997 h 2229390"/>
                <a:gd name="connsiteX64" fmla="*/ 2316466 w 2316465"/>
                <a:gd name="connsiteY64" fmla="*/ 1121482 h 2229390"/>
                <a:gd name="connsiteX65" fmla="*/ 2309512 w 2316465"/>
                <a:gd name="connsiteY65" fmla="*/ 1201302 h 2229390"/>
                <a:gd name="connsiteX66" fmla="*/ 2282156 w 2316465"/>
                <a:gd name="connsiteY66" fmla="*/ 1248989 h 2229390"/>
                <a:gd name="connsiteX67" fmla="*/ 2296757 w 2316465"/>
                <a:gd name="connsiteY67" fmla="*/ 1269495 h 2229390"/>
                <a:gd name="connsiteX68" fmla="*/ 2290755 w 2316465"/>
                <a:gd name="connsiteY68" fmla="*/ 1291765 h 2229390"/>
                <a:gd name="connsiteX69" fmla="*/ 2284378 w 2316465"/>
                <a:gd name="connsiteY69" fmla="*/ 1362291 h 2229390"/>
                <a:gd name="connsiteX70" fmla="*/ 2270049 w 2316465"/>
                <a:gd name="connsiteY70" fmla="*/ 1394086 h 2229390"/>
                <a:gd name="connsiteX71" fmla="*/ 2272858 w 2316465"/>
                <a:gd name="connsiteY71" fmla="*/ 1427445 h 2229390"/>
                <a:gd name="connsiteX72" fmla="*/ 2218900 w 2316465"/>
                <a:gd name="connsiteY72" fmla="*/ 1442544 h 2229390"/>
                <a:gd name="connsiteX73" fmla="*/ 2124971 w 2316465"/>
                <a:gd name="connsiteY73" fmla="*/ 1485659 h 2229390"/>
                <a:gd name="connsiteX74" fmla="*/ 2115732 w 2316465"/>
                <a:gd name="connsiteY74" fmla="*/ 1504137 h 2229390"/>
                <a:gd name="connsiteX75" fmla="*/ 2091095 w 2316465"/>
                <a:gd name="connsiteY75" fmla="*/ 1522615 h 2229390"/>
                <a:gd name="connsiteX76" fmla="*/ 2071077 w 2316465"/>
                <a:gd name="connsiteY76" fmla="*/ 1536473 h 2229390"/>
                <a:gd name="connsiteX77" fmla="*/ 2058759 w 2316465"/>
                <a:gd name="connsiteY77" fmla="*/ 1544172 h 2229390"/>
                <a:gd name="connsiteX78" fmla="*/ 2004865 w 2316465"/>
                <a:gd name="connsiteY78" fmla="*/ 1594986 h 2229390"/>
                <a:gd name="connsiteX79" fmla="*/ 1978689 w 2316465"/>
                <a:gd name="connsiteY79" fmla="*/ 1615004 h 2229390"/>
                <a:gd name="connsiteX80" fmla="*/ 1927875 w 2316465"/>
                <a:gd name="connsiteY80" fmla="*/ 1645800 h 2229390"/>
                <a:gd name="connsiteX81" fmla="*/ 1873981 w 2316465"/>
                <a:gd name="connsiteY81" fmla="*/ 1668897 h 2229390"/>
                <a:gd name="connsiteX82" fmla="*/ 1813928 w 2316465"/>
                <a:gd name="connsiteY82" fmla="*/ 1701233 h 2229390"/>
                <a:gd name="connsiteX83" fmla="*/ 1796990 w 2316465"/>
                <a:gd name="connsiteY83" fmla="*/ 1715092 h 2229390"/>
                <a:gd name="connsiteX84" fmla="*/ 1741557 w 2316465"/>
                <a:gd name="connsiteY84" fmla="*/ 1748968 h 2229390"/>
                <a:gd name="connsiteX85" fmla="*/ 1709221 w 2316465"/>
                <a:gd name="connsiteY85" fmla="*/ 1755127 h 2229390"/>
                <a:gd name="connsiteX86" fmla="*/ 1672265 w 2316465"/>
                <a:gd name="connsiteY86" fmla="*/ 1807481 h 2229390"/>
                <a:gd name="connsiteX87" fmla="*/ 1633770 w 2316465"/>
                <a:gd name="connsiteY87" fmla="*/ 1810560 h 2229390"/>
                <a:gd name="connsiteX88" fmla="*/ 1624531 w 2316465"/>
                <a:gd name="connsiteY88" fmla="*/ 1829038 h 2229390"/>
                <a:gd name="connsiteX89" fmla="*/ 1646088 w 2316465"/>
                <a:gd name="connsiteY89" fmla="*/ 1847516 h 2229390"/>
                <a:gd name="connsiteX90" fmla="*/ 1632230 w 2316465"/>
                <a:gd name="connsiteY90" fmla="*/ 1899870 h 2229390"/>
                <a:gd name="connsiteX91" fmla="*/ 1619911 w 2316465"/>
                <a:gd name="connsiteY91" fmla="*/ 1942985 h 2229390"/>
                <a:gd name="connsiteX92" fmla="*/ 1609133 w 2316465"/>
                <a:gd name="connsiteY92" fmla="*/ 1979940 h 2229390"/>
                <a:gd name="connsiteX93" fmla="*/ 1601434 w 2316465"/>
                <a:gd name="connsiteY93" fmla="*/ 2023055 h 2229390"/>
                <a:gd name="connsiteX94" fmla="*/ 1609133 w 2316465"/>
                <a:gd name="connsiteY94" fmla="*/ 2046152 h 2229390"/>
                <a:gd name="connsiteX95" fmla="*/ 1626071 w 2316465"/>
                <a:gd name="connsiteY95" fmla="*/ 2112365 h 2229390"/>
                <a:gd name="connsiteX96" fmla="*/ 1635310 w 2316465"/>
                <a:gd name="connsiteY96" fmla="*/ 2170877 h 2229390"/>
                <a:gd name="connsiteX97" fmla="*/ 1652247 w 2316465"/>
                <a:gd name="connsiteY97" fmla="*/ 2197054 h 2229390"/>
                <a:gd name="connsiteX98" fmla="*/ 1643008 w 2316465"/>
                <a:gd name="connsiteY98" fmla="*/ 2210913 h 2229390"/>
                <a:gd name="connsiteX99" fmla="*/ 1613752 w 2316465"/>
                <a:gd name="connsiteY99" fmla="*/ 2229390 h 2229390"/>
                <a:gd name="connsiteX100" fmla="*/ 1559859 w 2316465"/>
                <a:gd name="connsiteY100" fmla="*/ 2192435 h 2229390"/>
                <a:gd name="connsiteX101" fmla="*/ 1507505 w 2316465"/>
                <a:gd name="connsiteY101" fmla="*/ 2181656 h 2229390"/>
                <a:gd name="connsiteX102" fmla="*/ 1495186 w 2316465"/>
                <a:gd name="connsiteY102" fmla="*/ 2186276 h 2229390"/>
                <a:gd name="connsiteX103" fmla="*/ 1464390 w 2316465"/>
                <a:gd name="connsiteY103" fmla="*/ 2180116 h 2229390"/>
                <a:gd name="connsiteX104" fmla="*/ 1424355 w 2316465"/>
                <a:gd name="connsiteY104" fmla="*/ 2150860 h 2229390"/>
                <a:gd name="connsiteX105" fmla="*/ 1375081 w 2316465"/>
                <a:gd name="connsiteY105" fmla="*/ 2140081 h 2229390"/>
                <a:gd name="connsiteX106" fmla="*/ 1302709 w 2316465"/>
                <a:gd name="connsiteY106" fmla="*/ 2107745 h 2229390"/>
                <a:gd name="connsiteX107" fmla="*/ 1282692 w 2316465"/>
                <a:gd name="connsiteY107" fmla="*/ 2070789 h 2229390"/>
                <a:gd name="connsiteX108" fmla="*/ 1270373 w 2316465"/>
                <a:gd name="connsiteY108" fmla="*/ 2009197 h 2229390"/>
                <a:gd name="connsiteX109" fmla="*/ 1239577 w 2316465"/>
                <a:gd name="connsiteY109" fmla="*/ 1990719 h 2229390"/>
                <a:gd name="connsiteX110" fmla="*/ 1233418 w 2316465"/>
                <a:gd name="connsiteY110" fmla="*/ 1969162 h 2229390"/>
                <a:gd name="connsiteX111" fmla="*/ 1239577 w 2316465"/>
                <a:gd name="connsiteY111" fmla="*/ 1963002 h 2229390"/>
                <a:gd name="connsiteX112" fmla="*/ 1242656 w 2316465"/>
                <a:gd name="connsiteY112" fmla="*/ 1930666 h 2229390"/>
                <a:gd name="connsiteX113" fmla="*/ 1230338 w 2316465"/>
                <a:gd name="connsiteY113" fmla="*/ 1924507 h 2229390"/>
                <a:gd name="connsiteX114" fmla="*/ 1224179 w 2316465"/>
                <a:gd name="connsiteY114" fmla="*/ 1915268 h 2229390"/>
                <a:gd name="connsiteX115" fmla="*/ 1236497 w 2316465"/>
                <a:gd name="connsiteY115" fmla="*/ 1873693 h 2229390"/>
                <a:gd name="connsiteX116" fmla="*/ 1221099 w 2316465"/>
                <a:gd name="connsiteY116" fmla="*/ 1852136 h 2229390"/>
                <a:gd name="connsiteX117" fmla="*/ 1190303 w 2316465"/>
                <a:gd name="connsiteY117" fmla="*/ 1839817 h 2229390"/>
                <a:gd name="connsiteX118" fmla="*/ 1157967 w 2316465"/>
                <a:gd name="connsiteY118" fmla="*/ 1798242 h 2229390"/>
                <a:gd name="connsiteX119" fmla="*/ 1124090 w 2316465"/>
                <a:gd name="connsiteY119" fmla="*/ 1735110 h 2229390"/>
                <a:gd name="connsiteX120" fmla="*/ 1084055 w 2316465"/>
                <a:gd name="connsiteY120" fmla="*/ 1710472 h 2229390"/>
                <a:gd name="connsiteX121" fmla="*/ 1085595 w 2316465"/>
                <a:gd name="connsiteY121" fmla="*/ 1691994 h 2229390"/>
                <a:gd name="connsiteX122" fmla="*/ 1034781 w 2316465"/>
                <a:gd name="connsiteY122" fmla="*/ 1574968 h 2229390"/>
                <a:gd name="connsiteX123" fmla="*/ 1027082 w 2316465"/>
                <a:gd name="connsiteY123" fmla="*/ 1534933 h 2229390"/>
                <a:gd name="connsiteX124" fmla="*/ 1010144 w 2316465"/>
                <a:gd name="connsiteY124" fmla="*/ 1516455 h 2229390"/>
                <a:gd name="connsiteX125" fmla="*/ 1008604 w 2316465"/>
                <a:gd name="connsiteY125" fmla="*/ 1502597 h 2229390"/>
                <a:gd name="connsiteX126" fmla="*/ 951631 w 2316465"/>
                <a:gd name="connsiteY126" fmla="*/ 1451783 h 2229390"/>
                <a:gd name="connsiteX127" fmla="*/ 926994 w 2316465"/>
                <a:gd name="connsiteY127" fmla="*/ 1422527 h 2229390"/>
                <a:gd name="connsiteX128" fmla="*/ 926994 w 2316465"/>
                <a:gd name="connsiteY128" fmla="*/ 1411748 h 2229390"/>
                <a:gd name="connsiteX129" fmla="*/ 902357 w 2316465"/>
                <a:gd name="connsiteY129" fmla="*/ 1391731 h 2229390"/>
                <a:gd name="connsiteX130" fmla="*/ 837685 w 2316465"/>
                <a:gd name="connsiteY130" fmla="*/ 1380952 h 2229390"/>
                <a:gd name="connsiteX131" fmla="*/ 766853 w 2316465"/>
                <a:gd name="connsiteY131" fmla="*/ 1374793 h 2229390"/>
                <a:gd name="connsiteX132" fmla="*/ 737597 w 2316465"/>
                <a:gd name="connsiteY132" fmla="*/ 1353235 h 2229390"/>
                <a:gd name="connsiteX133" fmla="*/ 694482 w 2316465"/>
                <a:gd name="connsiteY133" fmla="*/ 1370173 h 2229390"/>
                <a:gd name="connsiteX134" fmla="*/ 660606 w 2316465"/>
                <a:gd name="connsiteY134" fmla="*/ 1384032 h 2229390"/>
                <a:gd name="connsiteX135" fmla="*/ 639049 w 2316465"/>
                <a:gd name="connsiteY135" fmla="*/ 1414828 h 2229390"/>
                <a:gd name="connsiteX136" fmla="*/ 629810 w 2316465"/>
                <a:gd name="connsiteY136" fmla="*/ 1450244 h 2229390"/>
                <a:gd name="connsiteX137" fmla="*/ 588235 w 2316465"/>
                <a:gd name="connsiteY137" fmla="*/ 1508757 h 2229390"/>
                <a:gd name="connsiteX138" fmla="*/ 565137 w 2316465"/>
                <a:gd name="connsiteY138" fmla="*/ 1531854 h 2229390"/>
                <a:gd name="connsiteX139" fmla="*/ 540500 w 2316465"/>
                <a:gd name="connsiteY139" fmla="*/ 1522615 h 2229390"/>
                <a:gd name="connsiteX140" fmla="*/ 523562 w 2316465"/>
                <a:gd name="connsiteY140" fmla="*/ 1511836 h 2229390"/>
                <a:gd name="connsiteX141" fmla="*/ 505085 w 2316465"/>
                <a:gd name="connsiteY141" fmla="*/ 1505677 h 2229390"/>
                <a:gd name="connsiteX142" fmla="*/ 468129 w 2316465"/>
                <a:gd name="connsiteY142" fmla="*/ 1484119 h 2229390"/>
                <a:gd name="connsiteX143" fmla="*/ 468129 w 2316465"/>
                <a:gd name="connsiteY143" fmla="*/ 1477960 h 2229390"/>
                <a:gd name="connsiteX144" fmla="*/ 451191 w 2316465"/>
                <a:gd name="connsiteY144" fmla="*/ 1459482 h 2229390"/>
                <a:gd name="connsiteX145" fmla="*/ 401917 w 2316465"/>
                <a:gd name="connsiteY145" fmla="*/ 1439465 h 2229390"/>
                <a:gd name="connsiteX146" fmla="*/ 331085 w 2316465"/>
                <a:gd name="connsiteY146" fmla="*/ 1365554 h 2229390"/>
                <a:gd name="connsiteX147" fmla="*/ 309528 w 2316465"/>
                <a:gd name="connsiteY147" fmla="*/ 1320899 h 2229390"/>
                <a:gd name="connsiteX148" fmla="*/ 309528 w 2316465"/>
                <a:gd name="connsiteY148" fmla="*/ 1243908 h 2229390"/>
                <a:gd name="connsiteX149" fmla="*/ 278732 w 2316465"/>
                <a:gd name="connsiteY149" fmla="*/ 1182315 h 2229390"/>
                <a:gd name="connsiteX150" fmla="*/ 274112 w 2316465"/>
                <a:gd name="connsiteY150" fmla="*/ 1156139 h 2229390"/>
                <a:gd name="connsiteX151" fmla="*/ 258714 w 2316465"/>
                <a:gd name="connsiteY151" fmla="*/ 1146900 h 2229390"/>
                <a:gd name="connsiteX152" fmla="*/ 247935 w 2316465"/>
                <a:gd name="connsiteY152" fmla="*/ 1126882 h 2229390"/>
                <a:gd name="connsiteX153" fmla="*/ 200201 w 2316465"/>
                <a:gd name="connsiteY153" fmla="*/ 1106864 h 2229390"/>
                <a:gd name="connsiteX154" fmla="*/ 187882 w 2316465"/>
                <a:gd name="connsiteY154" fmla="*/ 1091466 h 2229390"/>
                <a:gd name="connsiteX155" fmla="*/ 120130 w 2316465"/>
                <a:gd name="connsiteY155" fmla="*/ 1016015 h 2229390"/>
                <a:gd name="connsiteX156" fmla="*/ 107812 w 2316465"/>
                <a:gd name="connsiteY156" fmla="*/ 985219 h 2229390"/>
                <a:gd name="connsiteX157" fmla="*/ 63157 w 2316465"/>
                <a:gd name="connsiteY157" fmla="*/ 963662 h 2229390"/>
                <a:gd name="connsiteX158" fmla="*/ 49299 w 2316465"/>
                <a:gd name="connsiteY158" fmla="*/ 922086 h 2229390"/>
                <a:gd name="connsiteX159" fmla="*/ 24662 w 2316465"/>
                <a:gd name="connsiteY159" fmla="*/ 894370 h 2229390"/>
                <a:gd name="connsiteX160" fmla="*/ 6184 w 2316465"/>
                <a:gd name="connsiteY160" fmla="*/ 889750 h 2229390"/>
                <a:gd name="connsiteX161" fmla="*/ 0 w 2316465"/>
                <a:gd name="connsiteY161" fmla="*/ 845196 h 2229390"/>
                <a:gd name="connsiteX162" fmla="*/ 76218 w 2316465"/>
                <a:gd name="connsiteY162" fmla="*/ 851729 h 2229390"/>
                <a:gd name="connsiteX163" fmla="*/ 352776 w 2316465"/>
                <a:gd name="connsiteY163" fmla="*/ 877860 h 2229390"/>
                <a:gd name="connsiteX164" fmla="*/ 629335 w 2316465"/>
                <a:gd name="connsiteY164" fmla="*/ 893104 h 2229390"/>
                <a:gd name="connsiteX165" fmla="*/ 650610 w 2316465"/>
                <a:gd name="connsiteY165" fmla="*/ 707730 h 2229390"/>
                <a:gd name="connsiteX166" fmla="*/ 687629 w 2316465"/>
                <a:gd name="connsiteY166" fmla="*/ 178568 h 2229390"/>
                <a:gd name="connsiteX167" fmla="*/ 702873 w 2316465"/>
                <a:gd name="connsiteY167" fmla="*/ 0 h 2229390"/>
                <a:gd name="connsiteX168" fmla="*/ 715939 w 2316465"/>
                <a:gd name="connsiteY168" fmla="*/ 272 h 2229390"/>
                <a:gd name="connsiteX169" fmla="*/ 1659193 w 2316465"/>
                <a:gd name="connsiteY169" fmla="*/ 2187810 h 2229390"/>
                <a:gd name="connsiteX170" fmla="*/ 1653804 w 2316465"/>
                <a:gd name="connsiteY170" fmla="*/ 2120058 h 2229390"/>
                <a:gd name="connsiteX171" fmla="*/ 1627627 w 2316465"/>
                <a:gd name="connsiteY171" fmla="*/ 2051536 h 2229390"/>
                <a:gd name="connsiteX172" fmla="*/ 1622237 w 2316465"/>
                <a:gd name="connsiteY172" fmla="*/ 1984554 h 2229390"/>
                <a:gd name="connsiteX173" fmla="*/ 1636866 w 2316465"/>
                <a:gd name="connsiteY173" fmla="*/ 1906023 h 2229390"/>
                <a:gd name="connsiteX174" fmla="*/ 1668432 w 2316465"/>
                <a:gd name="connsiteY174" fmla="*/ 1840580 h 2229390"/>
                <a:gd name="connsiteX175" fmla="*/ 1701538 w 2316465"/>
                <a:gd name="connsiteY175" fmla="*/ 1788996 h 2229390"/>
                <a:gd name="connsiteX176" fmla="*/ 1731565 w 2316465"/>
                <a:gd name="connsiteY176" fmla="*/ 1755120 h 2229390"/>
                <a:gd name="connsiteX177" fmla="*/ 1737724 w 2316465"/>
                <a:gd name="connsiteY177" fmla="*/ 1757430 h 2229390"/>
                <a:gd name="connsiteX178" fmla="*/ 1692299 w 2316465"/>
                <a:gd name="connsiteY178" fmla="*/ 1820562 h 2229390"/>
                <a:gd name="connsiteX179" fmla="*/ 1650724 w 2316465"/>
                <a:gd name="connsiteY179" fmla="*/ 1882926 h 2229390"/>
                <a:gd name="connsiteX180" fmla="*/ 1631476 w 2316465"/>
                <a:gd name="connsiteY180" fmla="*/ 1946058 h 2229390"/>
                <a:gd name="connsiteX181" fmla="*/ 1628397 w 2316465"/>
                <a:gd name="connsiteY181" fmla="*/ 1995333 h 2229390"/>
                <a:gd name="connsiteX182" fmla="*/ 1636866 w 2316465"/>
                <a:gd name="connsiteY182" fmla="*/ 2053845 h 2229390"/>
                <a:gd name="connsiteX183" fmla="*/ 1661503 w 2316465"/>
                <a:gd name="connsiteY183" fmla="*/ 2122368 h 2229390"/>
                <a:gd name="connsiteX184" fmla="*/ 1666122 w 2316465"/>
                <a:gd name="connsiteY184" fmla="*/ 2171642 h 2229390"/>
                <a:gd name="connsiteX185" fmla="*/ 1667662 w 2316465"/>
                <a:gd name="connsiteY185" fmla="*/ 2185500 h 2229390"/>
                <a:gd name="connsiteX186" fmla="*/ 1659193 w 2316465"/>
                <a:gd name="connsiteY186" fmla="*/ 2187810 h 222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2316465" h="2229390">
                  <a:moveTo>
                    <a:pt x="704506" y="544"/>
                  </a:moveTo>
                  <a:lnTo>
                    <a:pt x="920636" y="10888"/>
                  </a:lnTo>
                  <a:lnTo>
                    <a:pt x="1216794" y="21776"/>
                  </a:lnTo>
                  <a:lnTo>
                    <a:pt x="1194557" y="245193"/>
                  </a:lnTo>
                  <a:lnTo>
                    <a:pt x="1191730" y="418105"/>
                  </a:lnTo>
                  <a:lnTo>
                    <a:pt x="1192379" y="437934"/>
                  </a:lnTo>
                  <a:lnTo>
                    <a:pt x="1233754" y="474304"/>
                  </a:lnTo>
                  <a:lnTo>
                    <a:pt x="1252677" y="488089"/>
                  </a:lnTo>
                  <a:lnTo>
                    <a:pt x="1263957" y="482757"/>
                  </a:lnTo>
                  <a:lnTo>
                    <a:pt x="1267513" y="465444"/>
                  </a:lnTo>
                  <a:lnTo>
                    <a:pt x="1278375" y="482623"/>
                  </a:lnTo>
                  <a:lnTo>
                    <a:pt x="1298488" y="483042"/>
                  </a:lnTo>
                  <a:lnTo>
                    <a:pt x="1298463" y="469258"/>
                  </a:lnTo>
                  <a:lnTo>
                    <a:pt x="1314369" y="478471"/>
                  </a:lnTo>
                  <a:lnTo>
                    <a:pt x="1325215" y="482366"/>
                  </a:lnTo>
                  <a:lnTo>
                    <a:pt x="1321793" y="520158"/>
                  </a:lnTo>
                  <a:lnTo>
                    <a:pt x="1360733" y="521048"/>
                  </a:lnTo>
                  <a:lnTo>
                    <a:pt x="1388596" y="532452"/>
                  </a:lnTo>
                  <a:lnTo>
                    <a:pt x="1426265" y="537456"/>
                  </a:lnTo>
                  <a:lnTo>
                    <a:pt x="1448948" y="557258"/>
                  </a:lnTo>
                  <a:lnTo>
                    <a:pt x="1469180" y="537482"/>
                  </a:lnTo>
                  <a:lnTo>
                    <a:pt x="1504660" y="543340"/>
                  </a:lnTo>
                  <a:lnTo>
                    <a:pt x="1525814" y="574057"/>
                  </a:lnTo>
                  <a:lnTo>
                    <a:pt x="1536053" y="577114"/>
                  </a:lnTo>
                  <a:lnTo>
                    <a:pt x="1534525" y="595833"/>
                  </a:lnTo>
                  <a:lnTo>
                    <a:pt x="1555609" y="603380"/>
                  </a:lnTo>
                  <a:lnTo>
                    <a:pt x="1577804" y="583808"/>
                  </a:lnTo>
                  <a:lnTo>
                    <a:pt x="1598121" y="589665"/>
                  </a:lnTo>
                  <a:lnTo>
                    <a:pt x="1619356" y="590003"/>
                  </a:lnTo>
                  <a:lnTo>
                    <a:pt x="1628243" y="613201"/>
                  </a:lnTo>
                  <a:lnTo>
                    <a:pt x="1688519" y="633341"/>
                  </a:lnTo>
                  <a:lnTo>
                    <a:pt x="1703692" y="626036"/>
                  </a:lnTo>
                  <a:lnTo>
                    <a:pt x="1717880" y="586243"/>
                  </a:lnTo>
                  <a:lnTo>
                    <a:pt x="1721125" y="586243"/>
                  </a:lnTo>
                  <a:lnTo>
                    <a:pt x="1729759" y="587021"/>
                  </a:lnTo>
                  <a:lnTo>
                    <a:pt x="1741466" y="606724"/>
                  </a:lnTo>
                  <a:lnTo>
                    <a:pt x="1778898" y="613061"/>
                  </a:lnTo>
                  <a:lnTo>
                    <a:pt x="1810683" y="623756"/>
                  </a:lnTo>
                  <a:lnTo>
                    <a:pt x="1843312" y="635148"/>
                  </a:lnTo>
                  <a:lnTo>
                    <a:pt x="1860844" y="625861"/>
                  </a:lnTo>
                  <a:lnTo>
                    <a:pt x="1867642" y="601907"/>
                  </a:lnTo>
                  <a:lnTo>
                    <a:pt x="1910059" y="602328"/>
                  </a:lnTo>
                  <a:lnTo>
                    <a:pt x="1927287" y="611194"/>
                  </a:lnTo>
                  <a:lnTo>
                    <a:pt x="1953950" y="591130"/>
                  </a:lnTo>
                  <a:lnTo>
                    <a:pt x="1964462" y="591551"/>
                  </a:lnTo>
                  <a:lnTo>
                    <a:pt x="1972569" y="606839"/>
                  </a:lnTo>
                  <a:lnTo>
                    <a:pt x="2011190" y="606839"/>
                  </a:lnTo>
                  <a:lnTo>
                    <a:pt x="2025657" y="587516"/>
                  </a:lnTo>
                  <a:lnTo>
                    <a:pt x="2043444" y="591395"/>
                  </a:lnTo>
                  <a:lnTo>
                    <a:pt x="2061980" y="614287"/>
                  </a:lnTo>
                  <a:lnTo>
                    <a:pt x="2095513" y="633757"/>
                  </a:lnTo>
                  <a:lnTo>
                    <a:pt x="2122743" y="641470"/>
                  </a:lnTo>
                  <a:lnTo>
                    <a:pt x="2137160" y="649089"/>
                  </a:lnTo>
                  <a:lnTo>
                    <a:pt x="2160465" y="668113"/>
                  </a:lnTo>
                  <a:lnTo>
                    <a:pt x="2189450" y="655466"/>
                  </a:lnTo>
                  <a:lnTo>
                    <a:pt x="2215082" y="666314"/>
                  </a:lnTo>
                  <a:lnTo>
                    <a:pt x="2220453" y="724473"/>
                  </a:lnTo>
                  <a:lnTo>
                    <a:pt x="2220074" y="816886"/>
                  </a:lnTo>
                  <a:lnTo>
                    <a:pt x="2226607" y="907698"/>
                  </a:lnTo>
                  <a:lnTo>
                    <a:pt x="2233295" y="942036"/>
                  </a:lnTo>
                  <a:lnTo>
                    <a:pt x="2258777" y="984136"/>
                  </a:lnTo>
                  <a:lnTo>
                    <a:pt x="2267333" y="1031291"/>
                  </a:lnTo>
                  <a:lnTo>
                    <a:pt x="2307490" y="1084041"/>
                  </a:lnTo>
                  <a:lnTo>
                    <a:pt x="2309357" y="1113997"/>
                  </a:lnTo>
                  <a:lnTo>
                    <a:pt x="2316466" y="1121482"/>
                  </a:lnTo>
                  <a:lnTo>
                    <a:pt x="2309512" y="1201302"/>
                  </a:lnTo>
                  <a:lnTo>
                    <a:pt x="2282156" y="1248989"/>
                  </a:lnTo>
                  <a:lnTo>
                    <a:pt x="2296757" y="1269495"/>
                  </a:lnTo>
                  <a:lnTo>
                    <a:pt x="2290755" y="1291765"/>
                  </a:lnTo>
                  <a:lnTo>
                    <a:pt x="2284378" y="1362291"/>
                  </a:lnTo>
                  <a:lnTo>
                    <a:pt x="2270049" y="1394086"/>
                  </a:lnTo>
                  <a:lnTo>
                    <a:pt x="2272858" y="1427445"/>
                  </a:lnTo>
                  <a:lnTo>
                    <a:pt x="2218900" y="1442544"/>
                  </a:lnTo>
                  <a:lnTo>
                    <a:pt x="2124971" y="1485659"/>
                  </a:lnTo>
                  <a:lnTo>
                    <a:pt x="2115732" y="1504137"/>
                  </a:lnTo>
                  <a:lnTo>
                    <a:pt x="2091095" y="1522615"/>
                  </a:lnTo>
                  <a:lnTo>
                    <a:pt x="2071077" y="1536473"/>
                  </a:lnTo>
                  <a:lnTo>
                    <a:pt x="2058759" y="1544172"/>
                  </a:lnTo>
                  <a:lnTo>
                    <a:pt x="2004865" y="1594986"/>
                  </a:lnTo>
                  <a:lnTo>
                    <a:pt x="1978689" y="1615004"/>
                  </a:lnTo>
                  <a:lnTo>
                    <a:pt x="1927875" y="1645800"/>
                  </a:lnTo>
                  <a:lnTo>
                    <a:pt x="1873981" y="1668897"/>
                  </a:lnTo>
                  <a:lnTo>
                    <a:pt x="1813928" y="1701233"/>
                  </a:lnTo>
                  <a:lnTo>
                    <a:pt x="1796990" y="1715092"/>
                  </a:lnTo>
                  <a:lnTo>
                    <a:pt x="1741557" y="1748968"/>
                  </a:lnTo>
                  <a:lnTo>
                    <a:pt x="1709221" y="1755127"/>
                  </a:lnTo>
                  <a:lnTo>
                    <a:pt x="1672265" y="1807481"/>
                  </a:lnTo>
                  <a:lnTo>
                    <a:pt x="1633770" y="1810560"/>
                  </a:lnTo>
                  <a:lnTo>
                    <a:pt x="1624531" y="1829038"/>
                  </a:lnTo>
                  <a:lnTo>
                    <a:pt x="1646088" y="1847516"/>
                  </a:lnTo>
                  <a:lnTo>
                    <a:pt x="1632230" y="1899870"/>
                  </a:lnTo>
                  <a:lnTo>
                    <a:pt x="1619911" y="1942985"/>
                  </a:lnTo>
                  <a:lnTo>
                    <a:pt x="1609133" y="1979940"/>
                  </a:lnTo>
                  <a:lnTo>
                    <a:pt x="1601434" y="2023055"/>
                  </a:lnTo>
                  <a:lnTo>
                    <a:pt x="1609133" y="2046152"/>
                  </a:lnTo>
                  <a:lnTo>
                    <a:pt x="1626071" y="2112365"/>
                  </a:lnTo>
                  <a:lnTo>
                    <a:pt x="1635310" y="2170877"/>
                  </a:lnTo>
                  <a:lnTo>
                    <a:pt x="1652247" y="2197054"/>
                  </a:lnTo>
                  <a:lnTo>
                    <a:pt x="1643008" y="2210913"/>
                  </a:lnTo>
                  <a:lnTo>
                    <a:pt x="1613752" y="2229390"/>
                  </a:lnTo>
                  <a:lnTo>
                    <a:pt x="1559859" y="2192435"/>
                  </a:lnTo>
                  <a:lnTo>
                    <a:pt x="1507505" y="2181656"/>
                  </a:lnTo>
                  <a:lnTo>
                    <a:pt x="1495186" y="2186276"/>
                  </a:lnTo>
                  <a:lnTo>
                    <a:pt x="1464390" y="2180116"/>
                  </a:lnTo>
                  <a:lnTo>
                    <a:pt x="1424355" y="2150860"/>
                  </a:lnTo>
                  <a:lnTo>
                    <a:pt x="1375081" y="2140081"/>
                  </a:lnTo>
                  <a:lnTo>
                    <a:pt x="1302709" y="2107745"/>
                  </a:lnTo>
                  <a:lnTo>
                    <a:pt x="1282692" y="2070789"/>
                  </a:lnTo>
                  <a:lnTo>
                    <a:pt x="1270373" y="2009197"/>
                  </a:lnTo>
                  <a:lnTo>
                    <a:pt x="1239577" y="1990719"/>
                  </a:lnTo>
                  <a:lnTo>
                    <a:pt x="1233418" y="1969162"/>
                  </a:lnTo>
                  <a:lnTo>
                    <a:pt x="1239577" y="1963002"/>
                  </a:lnTo>
                  <a:lnTo>
                    <a:pt x="1242656" y="1930666"/>
                  </a:lnTo>
                  <a:lnTo>
                    <a:pt x="1230338" y="1924507"/>
                  </a:lnTo>
                  <a:lnTo>
                    <a:pt x="1224179" y="1915268"/>
                  </a:lnTo>
                  <a:lnTo>
                    <a:pt x="1236497" y="1873693"/>
                  </a:lnTo>
                  <a:lnTo>
                    <a:pt x="1221099" y="1852136"/>
                  </a:lnTo>
                  <a:lnTo>
                    <a:pt x="1190303" y="1839817"/>
                  </a:lnTo>
                  <a:lnTo>
                    <a:pt x="1157967" y="1798242"/>
                  </a:lnTo>
                  <a:lnTo>
                    <a:pt x="1124090" y="1735110"/>
                  </a:lnTo>
                  <a:lnTo>
                    <a:pt x="1084055" y="1710472"/>
                  </a:lnTo>
                  <a:lnTo>
                    <a:pt x="1085595" y="1691994"/>
                  </a:lnTo>
                  <a:lnTo>
                    <a:pt x="1034781" y="1574968"/>
                  </a:lnTo>
                  <a:lnTo>
                    <a:pt x="1027082" y="1534933"/>
                  </a:lnTo>
                  <a:lnTo>
                    <a:pt x="1010144" y="1516455"/>
                  </a:lnTo>
                  <a:lnTo>
                    <a:pt x="1008604" y="1502597"/>
                  </a:lnTo>
                  <a:lnTo>
                    <a:pt x="951631" y="1451783"/>
                  </a:lnTo>
                  <a:lnTo>
                    <a:pt x="926994" y="1422527"/>
                  </a:lnTo>
                  <a:lnTo>
                    <a:pt x="926994" y="1411748"/>
                  </a:lnTo>
                  <a:lnTo>
                    <a:pt x="902357" y="1391731"/>
                  </a:lnTo>
                  <a:lnTo>
                    <a:pt x="837685" y="1380952"/>
                  </a:lnTo>
                  <a:lnTo>
                    <a:pt x="766853" y="1374793"/>
                  </a:lnTo>
                  <a:lnTo>
                    <a:pt x="737597" y="1353235"/>
                  </a:lnTo>
                  <a:lnTo>
                    <a:pt x="694482" y="1370173"/>
                  </a:lnTo>
                  <a:lnTo>
                    <a:pt x="660606" y="1384032"/>
                  </a:lnTo>
                  <a:lnTo>
                    <a:pt x="639049" y="1414828"/>
                  </a:lnTo>
                  <a:lnTo>
                    <a:pt x="629810" y="1450244"/>
                  </a:lnTo>
                  <a:lnTo>
                    <a:pt x="588235" y="1508757"/>
                  </a:lnTo>
                  <a:lnTo>
                    <a:pt x="565137" y="1531854"/>
                  </a:lnTo>
                  <a:lnTo>
                    <a:pt x="540500" y="1522615"/>
                  </a:lnTo>
                  <a:lnTo>
                    <a:pt x="523562" y="1511836"/>
                  </a:lnTo>
                  <a:lnTo>
                    <a:pt x="505085" y="1505677"/>
                  </a:lnTo>
                  <a:lnTo>
                    <a:pt x="468129" y="1484119"/>
                  </a:lnTo>
                  <a:lnTo>
                    <a:pt x="468129" y="1477960"/>
                  </a:lnTo>
                  <a:lnTo>
                    <a:pt x="451191" y="1459482"/>
                  </a:lnTo>
                  <a:lnTo>
                    <a:pt x="401917" y="1439465"/>
                  </a:lnTo>
                  <a:lnTo>
                    <a:pt x="331085" y="1365554"/>
                  </a:lnTo>
                  <a:lnTo>
                    <a:pt x="309528" y="1320899"/>
                  </a:lnTo>
                  <a:lnTo>
                    <a:pt x="309528" y="1243908"/>
                  </a:lnTo>
                  <a:lnTo>
                    <a:pt x="278732" y="1182315"/>
                  </a:lnTo>
                  <a:lnTo>
                    <a:pt x="274112" y="1156139"/>
                  </a:lnTo>
                  <a:lnTo>
                    <a:pt x="258714" y="1146900"/>
                  </a:lnTo>
                  <a:lnTo>
                    <a:pt x="247935" y="1126882"/>
                  </a:lnTo>
                  <a:lnTo>
                    <a:pt x="200201" y="1106864"/>
                  </a:lnTo>
                  <a:lnTo>
                    <a:pt x="187882" y="1091466"/>
                  </a:lnTo>
                  <a:lnTo>
                    <a:pt x="120130" y="1016015"/>
                  </a:lnTo>
                  <a:lnTo>
                    <a:pt x="107812" y="985219"/>
                  </a:lnTo>
                  <a:lnTo>
                    <a:pt x="63157" y="963662"/>
                  </a:lnTo>
                  <a:lnTo>
                    <a:pt x="49299" y="922086"/>
                  </a:lnTo>
                  <a:lnTo>
                    <a:pt x="24662" y="894370"/>
                  </a:lnTo>
                  <a:lnTo>
                    <a:pt x="6184" y="889750"/>
                  </a:lnTo>
                  <a:lnTo>
                    <a:pt x="0" y="845196"/>
                  </a:lnTo>
                  <a:lnTo>
                    <a:pt x="76218" y="851729"/>
                  </a:lnTo>
                  <a:lnTo>
                    <a:pt x="352776" y="877860"/>
                  </a:lnTo>
                  <a:lnTo>
                    <a:pt x="629335" y="893104"/>
                  </a:lnTo>
                  <a:lnTo>
                    <a:pt x="650610" y="707730"/>
                  </a:lnTo>
                  <a:lnTo>
                    <a:pt x="687629" y="178568"/>
                  </a:lnTo>
                  <a:lnTo>
                    <a:pt x="702873" y="0"/>
                  </a:lnTo>
                  <a:lnTo>
                    <a:pt x="715939" y="272"/>
                  </a:lnTo>
                  <a:moveTo>
                    <a:pt x="1659193" y="2187810"/>
                  </a:moveTo>
                  <a:lnTo>
                    <a:pt x="1653804" y="2120058"/>
                  </a:lnTo>
                  <a:lnTo>
                    <a:pt x="1627627" y="2051536"/>
                  </a:lnTo>
                  <a:lnTo>
                    <a:pt x="1622237" y="1984554"/>
                  </a:lnTo>
                  <a:lnTo>
                    <a:pt x="1636866" y="1906023"/>
                  </a:lnTo>
                  <a:lnTo>
                    <a:pt x="1668432" y="1840580"/>
                  </a:lnTo>
                  <a:lnTo>
                    <a:pt x="1701538" y="1788996"/>
                  </a:lnTo>
                  <a:lnTo>
                    <a:pt x="1731565" y="1755120"/>
                  </a:lnTo>
                  <a:lnTo>
                    <a:pt x="1737724" y="1757430"/>
                  </a:lnTo>
                  <a:lnTo>
                    <a:pt x="1692299" y="1820562"/>
                  </a:lnTo>
                  <a:lnTo>
                    <a:pt x="1650724" y="1882926"/>
                  </a:lnTo>
                  <a:lnTo>
                    <a:pt x="1631476" y="1946058"/>
                  </a:lnTo>
                  <a:lnTo>
                    <a:pt x="1628397" y="1995333"/>
                  </a:lnTo>
                  <a:lnTo>
                    <a:pt x="1636866" y="2053845"/>
                  </a:lnTo>
                  <a:lnTo>
                    <a:pt x="1661503" y="2122368"/>
                  </a:lnTo>
                  <a:lnTo>
                    <a:pt x="1666122" y="2171642"/>
                  </a:lnTo>
                  <a:lnTo>
                    <a:pt x="1667662" y="2185500"/>
                  </a:lnTo>
                  <a:lnTo>
                    <a:pt x="1659193" y="2187810"/>
                  </a:lnTo>
                  <a:close/>
                </a:path>
              </a:pathLst>
            </a:custGeom>
            <a:solidFill>
              <a:schemeClr val="tx2"/>
            </a:solidFill>
            <a:ln w="7144" cap="flat">
              <a:solidFill>
                <a:schemeClr val="bg1"/>
              </a:solidFill>
              <a:prstDash val="solid"/>
              <a:miter/>
            </a:ln>
          </p:spPr>
          <p:txBody>
            <a:bodyPr rtlCol="0" anchor="ctr"/>
            <a:lstStyle/>
            <a:p>
              <a:endParaRPr lang="en-US" sz="1092"/>
            </a:p>
          </p:txBody>
        </p:sp>
        <p:sp>
          <p:nvSpPr>
            <p:cNvPr id="158" name="Freeform: Shape 97">
              <a:extLst>
                <a:ext uri="{FF2B5EF4-FFF2-40B4-BE49-F238E27FC236}">
                  <a16:creationId xmlns:a16="http://schemas.microsoft.com/office/drawing/2014/main" id="{F7F451F7-1726-4588-6B01-C8CD210EEAD8}"/>
                </a:ext>
              </a:extLst>
            </p:cNvPr>
            <p:cNvSpPr/>
            <p:nvPr/>
          </p:nvSpPr>
          <p:spPr>
            <a:xfrm>
              <a:off x="3509960" y="3379305"/>
              <a:ext cx="1157304" cy="1166088"/>
            </a:xfrm>
            <a:custGeom>
              <a:avLst/>
              <a:gdLst>
                <a:gd name="connsiteX0" fmla="*/ 438018 w 1157304"/>
                <a:gd name="connsiteY0" fmla="*/ 1097569 h 1166088"/>
                <a:gd name="connsiteX1" fmla="*/ 430632 w 1157304"/>
                <a:gd name="connsiteY1" fmla="*/ 1052344 h 1166088"/>
                <a:gd name="connsiteX2" fmla="*/ 512964 w 1157304"/>
                <a:gd name="connsiteY2" fmla="*/ 1057348 h 1166088"/>
                <a:gd name="connsiteX3" fmla="*/ 800350 w 1157304"/>
                <a:gd name="connsiteY3" fmla="*/ 1085408 h 1166088"/>
                <a:gd name="connsiteX4" fmla="*/ 1060079 w 1157304"/>
                <a:gd name="connsiteY4" fmla="*/ 1101504 h 1166088"/>
                <a:gd name="connsiteX5" fmla="*/ 1081180 w 1157304"/>
                <a:gd name="connsiteY5" fmla="*/ 923315 h 1166088"/>
                <a:gd name="connsiteX6" fmla="*/ 1117921 w 1157304"/>
                <a:gd name="connsiteY6" fmla="*/ 391097 h 1166088"/>
                <a:gd name="connsiteX7" fmla="*/ 1134472 w 1157304"/>
                <a:gd name="connsiteY7" fmla="*/ 206414 h 1166088"/>
                <a:gd name="connsiteX8" fmla="*/ 1149443 w 1157304"/>
                <a:gd name="connsiteY8" fmla="*/ 207639 h 1166088"/>
                <a:gd name="connsiteX9" fmla="*/ 1157305 w 1157304"/>
                <a:gd name="connsiteY9" fmla="*/ 101307 h 1166088"/>
                <a:gd name="connsiteX10" fmla="*/ 166662 w 1157304"/>
                <a:gd name="connsiteY10" fmla="*/ 0 h 1166088"/>
                <a:gd name="connsiteX11" fmla="*/ 0 w 1157304"/>
                <a:gd name="connsiteY11" fmla="*/ 1147142 h 1166088"/>
                <a:gd name="connsiteX12" fmla="*/ 147263 w 1157304"/>
                <a:gd name="connsiteY12" fmla="*/ 1166088 h 1166088"/>
                <a:gd name="connsiteX13" fmla="*/ 159582 w 1157304"/>
                <a:gd name="connsiteY13" fmla="*/ 1070620 h 1166088"/>
                <a:gd name="connsiteX14" fmla="*/ 438018 w 1157304"/>
                <a:gd name="connsiteY14" fmla="*/ 1097569 h 116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57304" h="1166088">
                  <a:moveTo>
                    <a:pt x="438018" y="1097569"/>
                  </a:moveTo>
                  <a:lnTo>
                    <a:pt x="430632" y="1052344"/>
                  </a:lnTo>
                  <a:lnTo>
                    <a:pt x="512964" y="1057348"/>
                  </a:lnTo>
                  <a:lnTo>
                    <a:pt x="800350" y="1085408"/>
                  </a:lnTo>
                  <a:lnTo>
                    <a:pt x="1060079" y="1101504"/>
                  </a:lnTo>
                  <a:lnTo>
                    <a:pt x="1081180" y="923315"/>
                  </a:lnTo>
                  <a:lnTo>
                    <a:pt x="1117921" y="391097"/>
                  </a:lnTo>
                  <a:lnTo>
                    <a:pt x="1134472" y="206414"/>
                  </a:lnTo>
                  <a:lnTo>
                    <a:pt x="1149443" y="207639"/>
                  </a:lnTo>
                  <a:lnTo>
                    <a:pt x="1157305" y="101307"/>
                  </a:lnTo>
                  <a:lnTo>
                    <a:pt x="166662" y="0"/>
                  </a:lnTo>
                  <a:lnTo>
                    <a:pt x="0" y="1147142"/>
                  </a:lnTo>
                  <a:lnTo>
                    <a:pt x="147263" y="1166088"/>
                  </a:lnTo>
                  <a:lnTo>
                    <a:pt x="159582" y="1070620"/>
                  </a:lnTo>
                  <a:lnTo>
                    <a:pt x="438018" y="1097569"/>
                  </a:lnTo>
                  <a:close/>
                </a:path>
              </a:pathLst>
            </a:custGeom>
            <a:grpFill/>
            <a:ln w="7144" cap="flat">
              <a:solidFill>
                <a:schemeClr val="bg1"/>
              </a:solidFill>
              <a:prstDash val="solid"/>
              <a:miter/>
            </a:ln>
          </p:spPr>
          <p:txBody>
            <a:bodyPr rtlCol="0" anchor="ctr"/>
            <a:lstStyle/>
            <a:p>
              <a:endParaRPr lang="en-US" sz="1092"/>
            </a:p>
          </p:txBody>
        </p:sp>
        <p:sp>
          <p:nvSpPr>
            <p:cNvPr id="159" name="Freeform: Shape 98">
              <a:extLst>
                <a:ext uri="{FF2B5EF4-FFF2-40B4-BE49-F238E27FC236}">
                  <a16:creationId xmlns:a16="http://schemas.microsoft.com/office/drawing/2014/main" id="{4C15C2D7-BDFF-9FB6-EECC-7BC1C435E730}"/>
                </a:ext>
              </a:extLst>
            </p:cNvPr>
            <p:cNvSpPr/>
            <p:nvPr/>
          </p:nvSpPr>
          <p:spPr>
            <a:xfrm>
              <a:off x="4822691" y="2878621"/>
              <a:ext cx="1218195" cy="651198"/>
            </a:xfrm>
            <a:custGeom>
              <a:avLst/>
              <a:gdLst>
                <a:gd name="connsiteX0" fmla="*/ 1218196 w 1218195"/>
                <a:gd name="connsiteY0" fmla="*/ 649251 h 651198"/>
                <a:gd name="connsiteX1" fmla="*/ 1098007 w 1218195"/>
                <a:gd name="connsiteY1" fmla="*/ 651198 h 651198"/>
                <a:gd name="connsiteX2" fmla="*/ 659008 w 1218195"/>
                <a:gd name="connsiteY2" fmla="*/ 646843 h 651198"/>
                <a:gd name="connsiteX3" fmla="*/ 234598 w 1218195"/>
                <a:gd name="connsiteY3" fmla="*/ 627244 h 651198"/>
                <a:gd name="connsiteX4" fmla="*/ 0 w 1218195"/>
                <a:gd name="connsiteY4" fmla="*/ 615267 h 651198"/>
                <a:gd name="connsiteX5" fmla="*/ 37088 w 1218195"/>
                <a:gd name="connsiteY5" fmla="*/ 0 h 651198"/>
                <a:gd name="connsiteX6" fmla="*/ 247433 w 1218195"/>
                <a:gd name="connsiteY6" fmla="*/ 6431 h 651198"/>
                <a:gd name="connsiteX7" fmla="*/ 631187 w 1218195"/>
                <a:gd name="connsiteY7" fmla="*/ 14445 h 651198"/>
                <a:gd name="connsiteX8" fmla="*/ 1053157 w 1218195"/>
                <a:gd name="connsiteY8" fmla="*/ 23852 h 651198"/>
                <a:gd name="connsiteX9" fmla="*/ 1101692 w 1218195"/>
                <a:gd name="connsiteY9" fmla="*/ 23852 h 651198"/>
                <a:gd name="connsiteX10" fmla="*/ 1122499 w 1218195"/>
                <a:gd name="connsiteY10" fmla="*/ 44449 h 651198"/>
                <a:gd name="connsiteX11" fmla="*/ 1141717 w 1218195"/>
                <a:gd name="connsiteY11" fmla="*/ 44245 h 651198"/>
                <a:gd name="connsiteX12" fmla="*/ 1157341 w 1218195"/>
                <a:gd name="connsiteY12" fmla="*/ 53889 h 651198"/>
                <a:gd name="connsiteX13" fmla="*/ 1156746 w 1218195"/>
                <a:gd name="connsiteY13" fmla="*/ 82552 h 651198"/>
                <a:gd name="connsiteX14" fmla="*/ 1139325 w 1218195"/>
                <a:gd name="connsiteY14" fmla="*/ 98986 h 651198"/>
                <a:gd name="connsiteX15" fmla="*/ 1136160 w 1218195"/>
                <a:gd name="connsiteY15" fmla="*/ 120248 h 651198"/>
                <a:gd name="connsiteX16" fmla="*/ 1153715 w 1218195"/>
                <a:gd name="connsiteY16" fmla="*/ 152655 h 651198"/>
                <a:gd name="connsiteX17" fmla="*/ 1181837 w 1218195"/>
                <a:gd name="connsiteY17" fmla="*/ 183088 h 651198"/>
                <a:gd name="connsiteX18" fmla="*/ 1204004 w 1218195"/>
                <a:gd name="connsiteY18" fmla="*/ 198466 h 651198"/>
                <a:gd name="connsiteX19" fmla="*/ 1216394 w 1218195"/>
                <a:gd name="connsiteY19" fmla="*/ 305534 h 651198"/>
                <a:gd name="connsiteX20" fmla="*/ 1218196 w 1218195"/>
                <a:gd name="connsiteY20" fmla="*/ 649251 h 6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195" h="651198">
                  <a:moveTo>
                    <a:pt x="1218196" y="649251"/>
                  </a:moveTo>
                  <a:lnTo>
                    <a:pt x="1098007" y="651198"/>
                  </a:lnTo>
                  <a:lnTo>
                    <a:pt x="659008" y="646843"/>
                  </a:lnTo>
                  <a:lnTo>
                    <a:pt x="234598" y="627244"/>
                  </a:lnTo>
                  <a:lnTo>
                    <a:pt x="0" y="615267"/>
                  </a:lnTo>
                  <a:lnTo>
                    <a:pt x="37088" y="0"/>
                  </a:lnTo>
                  <a:lnTo>
                    <a:pt x="247433" y="6431"/>
                  </a:lnTo>
                  <a:lnTo>
                    <a:pt x="631187" y="14445"/>
                  </a:lnTo>
                  <a:lnTo>
                    <a:pt x="1053157" y="23852"/>
                  </a:lnTo>
                  <a:lnTo>
                    <a:pt x="1101692" y="23852"/>
                  </a:lnTo>
                  <a:lnTo>
                    <a:pt x="1122499" y="44449"/>
                  </a:lnTo>
                  <a:lnTo>
                    <a:pt x="1141717" y="44245"/>
                  </a:lnTo>
                  <a:lnTo>
                    <a:pt x="1157341" y="53889"/>
                  </a:lnTo>
                  <a:lnTo>
                    <a:pt x="1156746" y="82552"/>
                  </a:lnTo>
                  <a:lnTo>
                    <a:pt x="1139325" y="98986"/>
                  </a:lnTo>
                  <a:lnTo>
                    <a:pt x="1136160" y="120248"/>
                  </a:lnTo>
                  <a:lnTo>
                    <a:pt x="1153715" y="152655"/>
                  </a:lnTo>
                  <a:lnTo>
                    <a:pt x="1181837" y="183088"/>
                  </a:lnTo>
                  <a:lnTo>
                    <a:pt x="1204004" y="198466"/>
                  </a:lnTo>
                  <a:lnTo>
                    <a:pt x="1216394" y="305534"/>
                  </a:lnTo>
                  <a:lnTo>
                    <a:pt x="1218196" y="649251"/>
                  </a:lnTo>
                  <a:close/>
                </a:path>
              </a:pathLst>
            </a:custGeom>
            <a:grpFill/>
            <a:ln w="7144" cap="flat">
              <a:solidFill>
                <a:schemeClr val="bg1"/>
              </a:solidFill>
              <a:prstDash val="solid"/>
              <a:miter/>
            </a:ln>
          </p:spPr>
          <p:txBody>
            <a:bodyPr rtlCol="0" anchor="ctr"/>
            <a:lstStyle/>
            <a:p>
              <a:endParaRPr lang="en-US" sz="1092"/>
            </a:p>
          </p:txBody>
        </p:sp>
        <p:sp>
          <p:nvSpPr>
            <p:cNvPr id="160" name="Freeform: Shape 99">
              <a:extLst>
                <a:ext uri="{FF2B5EF4-FFF2-40B4-BE49-F238E27FC236}">
                  <a16:creationId xmlns:a16="http://schemas.microsoft.com/office/drawing/2014/main" id="{D063C1F8-CC69-6752-2E4D-E66F9B117605}"/>
                </a:ext>
              </a:extLst>
            </p:cNvPr>
            <p:cNvSpPr/>
            <p:nvPr/>
          </p:nvSpPr>
          <p:spPr>
            <a:xfrm>
              <a:off x="4561475" y="2226929"/>
              <a:ext cx="1360328" cy="675044"/>
            </a:xfrm>
            <a:custGeom>
              <a:avLst/>
              <a:gdLst>
                <a:gd name="connsiteX0" fmla="*/ 1271931 w 1360328"/>
                <a:gd name="connsiteY0" fmla="*/ 503893 h 675044"/>
                <a:gd name="connsiteX1" fmla="*/ 1302703 w 1360328"/>
                <a:gd name="connsiteY1" fmla="*/ 570758 h 675044"/>
                <a:gd name="connsiteX2" fmla="*/ 1301478 w 1360328"/>
                <a:gd name="connsiteY2" fmla="*/ 592689 h 675044"/>
                <a:gd name="connsiteX3" fmla="*/ 1334427 w 1360328"/>
                <a:gd name="connsiteY3" fmla="*/ 645019 h 675044"/>
                <a:gd name="connsiteX4" fmla="*/ 1360328 w 1360328"/>
                <a:gd name="connsiteY4" fmla="*/ 675044 h 675044"/>
                <a:gd name="connsiteX5" fmla="*/ 1312232 w 1360328"/>
                <a:gd name="connsiteY5" fmla="*/ 675044 h 675044"/>
                <a:gd name="connsiteX6" fmla="*/ 898060 w 1360328"/>
                <a:gd name="connsiteY6" fmla="*/ 666104 h 675044"/>
                <a:gd name="connsiteX7" fmla="*/ 509565 w 1360328"/>
                <a:gd name="connsiteY7" fmla="*/ 657623 h 675044"/>
                <a:gd name="connsiteX8" fmla="*/ 297613 w 1360328"/>
                <a:gd name="connsiteY8" fmla="*/ 650157 h 675044"/>
                <a:gd name="connsiteX9" fmla="*/ 307831 w 1360328"/>
                <a:gd name="connsiteY9" fmla="*/ 447009 h 675044"/>
                <a:gd name="connsiteX10" fmla="*/ 0 w 1360328"/>
                <a:gd name="connsiteY10" fmla="*/ 419194 h 675044"/>
                <a:gd name="connsiteX11" fmla="*/ 41375 w 1360328"/>
                <a:gd name="connsiteY11" fmla="*/ 0 h 675044"/>
                <a:gd name="connsiteX12" fmla="*/ 189454 w 1360328"/>
                <a:gd name="connsiteY12" fmla="*/ 9799 h 675044"/>
                <a:gd name="connsiteX13" fmla="*/ 381085 w 1360328"/>
                <a:gd name="connsiteY13" fmla="*/ 20688 h 675044"/>
                <a:gd name="connsiteX14" fmla="*/ 550941 w 1360328"/>
                <a:gd name="connsiteY14" fmla="*/ 31576 h 675044"/>
                <a:gd name="connsiteX15" fmla="*/ 777414 w 1360328"/>
                <a:gd name="connsiteY15" fmla="*/ 42464 h 675044"/>
                <a:gd name="connsiteX16" fmla="*/ 879763 w 1360328"/>
                <a:gd name="connsiteY16" fmla="*/ 38109 h 675044"/>
                <a:gd name="connsiteX17" fmla="*/ 899361 w 1360328"/>
                <a:gd name="connsiteY17" fmla="*/ 59885 h 675044"/>
                <a:gd name="connsiteX18" fmla="*/ 945092 w 1360328"/>
                <a:gd name="connsiteY18" fmla="*/ 88194 h 675044"/>
                <a:gd name="connsiteX19" fmla="*/ 955980 w 1360328"/>
                <a:gd name="connsiteY19" fmla="*/ 96905 h 675044"/>
                <a:gd name="connsiteX20" fmla="*/ 997355 w 1360328"/>
                <a:gd name="connsiteY20" fmla="*/ 83839 h 675044"/>
                <a:gd name="connsiteX21" fmla="*/ 1034375 w 1360328"/>
                <a:gd name="connsiteY21" fmla="*/ 79484 h 675044"/>
                <a:gd name="connsiteX22" fmla="*/ 1060506 w 1360328"/>
                <a:gd name="connsiteY22" fmla="*/ 77306 h 675044"/>
                <a:gd name="connsiteX23" fmla="*/ 1077927 w 1360328"/>
                <a:gd name="connsiteY23" fmla="*/ 90372 h 675044"/>
                <a:gd name="connsiteX24" fmla="*/ 1116574 w 1360328"/>
                <a:gd name="connsiteY24" fmla="*/ 105615 h 675044"/>
                <a:gd name="connsiteX25" fmla="*/ 1144883 w 1360328"/>
                <a:gd name="connsiteY25" fmla="*/ 120859 h 675044"/>
                <a:gd name="connsiteX26" fmla="*/ 1149239 w 1360328"/>
                <a:gd name="connsiteY26" fmla="*/ 136102 h 675044"/>
                <a:gd name="connsiteX27" fmla="*/ 1157949 w 1360328"/>
                <a:gd name="connsiteY27" fmla="*/ 155701 h 675044"/>
                <a:gd name="connsiteX28" fmla="*/ 1175370 w 1360328"/>
                <a:gd name="connsiteY28" fmla="*/ 155701 h 675044"/>
                <a:gd name="connsiteX29" fmla="*/ 1182971 w 1360328"/>
                <a:gd name="connsiteY29" fmla="*/ 156140 h 675044"/>
                <a:gd name="connsiteX30" fmla="*/ 1191488 w 1360328"/>
                <a:gd name="connsiteY30" fmla="*/ 200735 h 675044"/>
                <a:gd name="connsiteX31" fmla="*/ 1219304 w 1360328"/>
                <a:gd name="connsiteY31" fmla="*/ 281392 h 675044"/>
                <a:gd name="connsiteX32" fmla="*/ 1224757 w 1360328"/>
                <a:gd name="connsiteY32" fmla="*/ 317174 h 675044"/>
                <a:gd name="connsiteX33" fmla="*/ 1248794 w 1360328"/>
                <a:gd name="connsiteY33" fmla="*/ 353124 h 675044"/>
                <a:gd name="connsiteX34" fmla="*/ 1254219 w 1360328"/>
                <a:gd name="connsiteY34" fmla="*/ 401836 h 675044"/>
                <a:gd name="connsiteX35" fmla="*/ 1269528 w 1360328"/>
                <a:gd name="connsiteY35" fmla="*/ 442226 h 675044"/>
                <a:gd name="connsiteX36" fmla="*/ 1271931 w 1360328"/>
                <a:gd name="connsiteY36" fmla="*/ 503893 h 67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60328" h="675044">
                  <a:moveTo>
                    <a:pt x="1271931" y="503893"/>
                  </a:moveTo>
                  <a:lnTo>
                    <a:pt x="1302703" y="570758"/>
                  </a:lnTo>
                  <a:lnTo>
                    <a:pt x="1301478" y="592689"/>
                  </a:lnTo>
                  <a:lnTo>
                    <a:pt x="1334427" y="645019"/>
                  </a:lnTo>
                  <a:lnTo>
                    <a:pt x="1360328" y="675044"/>
                  </a:lnTo>
                  <a:lnTo>
                    <a:pt x="1312232" y="675044"/>
                  </a:lnTo>
                  <a:lnTo>
                    <a:pt x="898060" y="666104"/>
                  </a:lnTo>
                  <a:lnTo>
                    <a:pt x="509565" y="657623"/>
                  </a:lnTo>
                  <a:lnTo>
                    <a:pt x="297613" y="650157"/>
                  </a:lnTo>
                  <a:lnTo>
                    <a:pt x="307831" y="447009"/>
                  </a:lnTo>
                  <a:lnTo>
                    <a:pt x="0" y="419194"/>
                  </a:lnTo>
                  <a:lnTo>
                    <a:pt x="41375" y="0"/>
                  </a:lnTo>
                  <a:lnTo>
                    <a:pt x="189454" y="9799"/>
                  </a:lnTo>
                  <a:lnTo>
                    <a:pt x="381085" y="20688"/>
                  </a:lnTo>
                  <a:lnTo>
                    <a:pt x="550941" y="31576"/>
                  </a:lnTo>
                  <a:lnTo>
                    <a:pt x="777414" y="42464"/>
                  </a:lnTo>
                  <a:lnTo>
                    <a:pt x="879763" y="38109"/>
                  </a:lnTo>
                  <a:lnTo>
                    <a:pt x="899361" y="59885"/>
                  </a:lnTo>
                  <a:lnTo>
                    <a:pt x="945092" y="88194"/>
                  </a:lnTo>
                  <a:lnTo>
                    <a:pt x="955980" y="96905"/>
                  </a:lnTo>
                  <a:lnTo>
                    <a:pt x="997355" y="83839"/>
                  </a:lnTo>
                  <a:lnTo>
                    <a:pt x="1034375" y="79484"/>
                  </a:lnTo>
                  <a:lnTo>
                    <a:pt x="1060506" y="77306"/>
                  </a:lnTo>
                  <a:lnTo>
                    <a:pt x="1077927" y="90372"/>
                  </a:lnTo>
                  <a:lnTo>
                    <a:pt x="1116574" y="105615"/>
                  </a:lnTo>
                  <a:lnTo>
                    <a:pt x="1144883" y="120859"/>
                  </a:lnTo>
                  <a:lnTo>
                    <a:pt x="1149239" y="136102"/>
                  </a:lnTo>
                  <a:lnTo>
                    <a:pt x="1157949" y="155701"/>
                  </a:lnTo>
                  <a:lnTo>
                    <a:pt x="1175370" y="155701"/>
                  </a:lnTo>
                  <a:lnTo>
                    <a:pt x="1182971" y="156140"/>
                  </a:lnTo>
                  <a:lnTo>
                    <a:pt x="1191488" y="200735"/>
                  </a:lnTo>
                  <a:lnTo>
                    <a:pt x="1219304" y="281392"/>
                  </a:lnTo>
                  <a:lnTo>
                    <a:pt x="1224757" y="317174"/>
                  </a:lnTo>
                  <a:lnTo>
                    <a:pt x="1248794" y="353124"/>
                  </a:lnTo>
                  <a:lnTo>
                    <a:pt x="1254219" y="401836"/>
                  </a:lnTo>
                  <a:lnTo>
                    <a:pt x="1269528" y="442226"/>
                  </a:lnTo>
                  <a:lnTo>
                    <a:pt x="1271931" y="503893"/>
                  </a:lnTo>
                  <a:close/>
                </a:path>
              </a:pathLst>
            </a:custGeom>
            <a:grpFill/>
            <a:ln w="7144" cap="flat">
              <a:solidFill>
                <a:schemeClr val="bg1"/>
              </a:solidFill>
              <a:prstDash val="solid"/>
              <a:miter/>
            </a:ln>
          </p:spPr>
          <p:txBody>
            <a:bodyPr rtlCol="0" anchor="ctr"/>
            <a:lstStyle/>
            <a:p>
              <a:endParaRPr lang="en-US" sz="1092"/>
            </a:p>
          </p:txBody>
        </p:sp>
        <p:sp>
          <p:nvSpPr>
            <p:cNvPr id="161" name="Freeform: Shape 100">
              <a:extLst>
                <a:ext uri="{FF2B5EF4-FFF2-40B4-BE49-F238E27FC236}">
                  <a16:creationId xmlns:a16="http://schemas.microsoft.com/office/drawing/2014/main" id="{ECD9AE14-4462-F689-8080-BE9DA7554889}"/>
                </a:ext>
              </a:extLst>
            </p:cNvPr>
            <p:cNvSpPr/>
            <p:nvPr/>
          </p:nvSpPr>
          <p:spPr>
            <a:xfrm>
              <a:off x="4602766" y="1620882"/>
              <a:ext cx="1150370" cy="762520"/>
            </a:xfrm>
            <a:custGeom>
              <a:avLst/>
              <a:gdLst>
                <a:gd name="connsiteX0" fmla="*/ 1138715 w 1150370"/>
                <a:gd name="connsiteY0" fmla="*/ 760602 h 762520"/>
                <a:gd name="connsiteX1" fmla="*/ 1138263 w 1150370"/>
                <a:gd name="connsiteY1" fmla="*/ 755069 h 762520"/>
                <a:gd name="connsiteX2" fmla="*/ 1110682 w 1150370"/>
                <a:gd name="connsiteY2" fmla="*/ 708917 h 762520"/>
                <a:gd name="connsiteX3" fmla="*/ 1128400 w 1150370"/>
                <a:gd name="connsiteY3" fmla="*/ 664034 h 762520"/>
                <a:gd name="connsiteX4" fmla="*/ 1142618 w 1150370"/>
                <a:gd name="connsiteY4" fmla="*/ 607965 h 762520"/>
                <a:gd name="connsiteX5" fmla="*/ 1116121 w 1150370"/>
                <a:gd name="connsiteY5" fmla="*/ 588155 h 762520"/>
                <a:gd name="connsiteX6" fmla="*/ 1112453 w 1150370"/>
                <a:gd name="connsiteY6" fmla="*/ 562024 h 762520"/>
                <a:gd name="connsiteX7" fmla="*/ 1120000 w 1150370"/>
                <a:gd name="connsiteY7" fmla="*/ 537694 h 762520"/>
                <a:gd name="connsiteX8" fmla="*/ 1150371 w 1150370"/>
                <a:gd name="connsiteY8" fmla="*/ 537838 h 762520"/>
                <a:gd name="connsiteX9" fmla="*/ 1149198 w 1150370"/>
                <a:gd name="connsiteY9" fmla="*/ 490155 h 762520"/>
                <a:gd name="connsiteX10" fmla="*/ 1146024 w 1150370"/>
                <a:gd name="connsiteY10" fmla="*/ 202745 h 762520"/>
                <a:gd name="connsiteX11" fmla="*/ 1140140 w 1150370"/>
                <a:gd name="connsiteY11" fmla="*/ 166859 h 762520"/>
                <a:gd name="connsiteX12" fmla="*/ 1101351 w 1150370"/>
                <a:gd name="connsiteY12" fmla="*/ 135132 h 762520"/>
                <a:gd name="connsiteX13" fmla="*/ 1091992 w 1150370"/>
                <a:gd name="connsiteY13" fmla="*/ 119159 h 762520"/>
                <a:gd name="connsiteX14" fmla="*/ 1091396 w 1150370"/>
                <a:gd name="connsiteY14" fmla="*/ 103835 h 762520"/>
                <a:gd name="connsiteX15" fmla="*/ 1110657 w 1150370"/>
                <a:gd name="connsiteY15" fmla="*/ 89267 h 762520"/>
                <a:gd name="connsiteX16" fmla="*/ 1125251 w 1150370"/>
                <a:gd name="connsiteY16" fmla="*/ 73402 h 762520"/>
                <a:gd name="connsiteX17" fmla="*/ 1127584 w 1150370"/>
                <a:gd name="connsiteY17" fmla="*/ 48096 h 762520"/>
                <a:gd name="connsiteX18" fmla="*/ 572686 w 1150370"/>
                <a:gd name="connsiteY18" fmla="*/ 32853 h 762520"/>
                <a:gd name="connsiteX19" fmla="*/ 50723 w 1150370"/>
                <a:gd name="connsiteY19" fmla="*/ 0 h 762520"/>
                <a:gd name="connsiteX20" fmla="*/ 0 w 1150370"/>
                <a:gd name="connsiteY20" fmla="*/ 606659 h 762520"/>
                <a:gd name="connsiteX21" fmla="*/ 138972 w 1150370"/>
                <a:gd name="connsiteY21" fmla="*/ 615267 h 762520"/>
                <a:gd name="connsiteX22" fmla="*/ 328994 w 1150370"/>
                <a:gd name="connsiteY22" fmla="*/ 626751 h 762520"/>
                <a:gd name="connsiteX23" fmla="*/ 497997 w 1150370"/>
                <a:gd name="connsiteY23" fmla="*/ 635596 h 762520"/>
                <a:gd name="connsiteX24" fmla="*/ 724471 w 1150370"/>
                <a:gd name="connsiteY24" fmla="*/ 648012 h 762520"/>
                <a:gd name="connsiteX25" fmla="*/ 838606 w 1150370"/>
                <a:gd name="connsiteY25" fmla="*/ 643967 h 762520"/>
                <a:gd name="connsiteX26" fmla="*/ 857335 w 1150370"/>
                <a:gd name="connsiteY26" fmla="*/ 665353 h 762520"/>
                <a:gd name="connsiteX27" fmla="*/ 906814 w 1150370"/>
                <a:gd name="connsiteY27" fmla="*/ 696341 h 762520"/>
                <a:gd name="connsiteX28" fmla="*/ 914090 w 1150370"/>
                <a:gd name="connsiteY28" fmla="*/ 703225 h 762520"/>
                <a:gd name="connsiteX29" fmla="*/ 957347 w 1150370"/>
                <a:gd name="connsiteY29" fmla="*/ 689387 h 762520"/>
                <a:gd name="connsiteX30" fmla="*/ 1019646 w 1150370"/>
                <a:gd name="connsiteY30" fmla="*/ 683530 h 762520"/>
                <a:gd name="connsiteX31" fmla="*/ 1035603 w 1150370"/>
                <a:gd name="connsiteY31" fmla="*/ 696258 h 762520"/>
                <a:gd name="connsiteX32" fmla="*/ 1075651 w 1150370"/>
                <a:gd name="connsiteY32" fmla="*/ 711461 h 762520"/>
                <a:gd name="connsiteX33" fmla="*/ 1103703 w 1150370"/>
                <a:gd name="connsiteY33" fmla="*/ 727043 h 762520"/>
                <a:gd name="connsiteX34" fmla="*/ 1107503 w 1150370"/>
                <a:gd name="connsiteY34" fmla="*/ 741176 h 762520"/>
                <a:gd name="connsiteX35" fmla="*/ 1117404 w 1150370"/>
                <a:gd name="connsiteY35" fmla="*/ 762520 h 762520"/>
                <a:gd name="connsiteX36" fmla="*/ 1138715 w 1150370"/>
                <a:gd name="connsiteY36" fmla="*/ 760602 h 76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0370" h="762520">
                  <a:moveTo>
                    <a:pt x="1138715" y="760602"/>
                  </a:moveTo>
                  <a:lnTo>
                    <a:pt x="1138263" y="755069"/>
                  </a:lnTo>
                  <a:lnTo>
                    <a:pt x="1110682" y="708917"/>
                  </a:lnTo>
                  <a:lnTo>
                    <a:pt x="1128400" y="664034"/>
                  </a:lnTo>
                  <a:lnTo>
                    <a:pt x="1142618" y="607965"/>
                  </a:lnTo>
                  <a:lnTo>
                    <a:pt x="1116121" y="588155"/>
                  </a:lnTo>
                  <a:lnTo>
                    <a:pt x="1112453" y="562024"/>
                  </a:lnTo>
                  <a:lnTo>
                    <a:pt x="1120000" y="537694"/>
                  </a:lnTo>
                  <a:lnTo>
                    <a:pt x="1150371" y="537838"/>
                  </a:lnTo>
                  <a:lnTo>
                    <a:pt x="1149198" y="490155"/>
                  </a:lnTo>
                  <a:lnTo>
                    <a:pt x="1146024" y="202745"/>
                  </a:lnTo>
                  <a:lnTo>
                    <a:pt x="1140140" y="166859"/>
                  </a:lnTo>
                  <a:lnTo>
                    <a:pt x="1101351" y="135132"/>
                  </a:lnTo>
                  <a:lnTo>
                    <a:pt x="1091992" y="119159"/>
                  </a:lnTo>
                  <a:lnTo>
                    <a:pt x="1091396" y="103835"/>
                  </a:lnTo>
                  <a:lnTo>
                    <a:pt x="1110657" y="89267"/>
                  </a:lnTo>
                  <a:lnTo>
                    <a:pt x="1125251" y="73402"/>
                  </a:lnTo>
                  <a:lnTo>
                    <a:pt x="1127584" y="48096"/>
                  </a:lnTo>
                  <a:lnTo>
                    <a:pt x="572686" y="32853"/>
                  </a:lnTo>
                  <a:lnTo>
                    <a:pt x="50723" y="0"/>
                  </a:lnTo>
                  <a:lnTo>
                    <a:pt x="0" y="606659"/>
                  </a:lnTo>
                  <a:lnTo>
                    <a:pt x="138972" y="615267"/>
                  </a:lnTo>
                  <a:lnTo>
                    <a:pt x="328994" y="626751"/>
                  </a:lnTo>
                  <a:lnTo>
                    <a:pt x="497997" y="635596"/>
                  </a:lnTo>
                  <a:lnTo>
                    <a:pt x="724471" y="648012"/>
                  </a:lnTo>
                  <a:lnTo>
                    <a:pt x="838606" y="643967"/>
                  </a:lnTo>
                  <a:lnTo>
                    <a:pt x="857335" y="665353"/>
                  </a:lnTo>
                  <a:lnTo>
                    <a:pt x="906814" y="696341"/>
                  </a:lnTo>
                  <a:lnTo>
                    <a:pt x="914090" y="703225"/>
                  </a:lnTo>
                  <a:lnTo>
                    <a:pt x="957347" y="689387"/>
                  </a:lnTo>
                  <a:lnTo>
                    <a:pt x="1019646" y="683530"/>
                  </a:lnTo>
                  <a:lnTo>
                    <a:pt x="1035603" y="696258"/>
                  </a:lnTo>
                  <a:lnTo>
                    <a:pt x="1075651" y="711461"/>
                  </a:lnTo>
                  <a:lnTo>
                    <a:pt x="1103703" y="727043"/>
                  </a:lnTo>
                  <a:lnTo>
                    <a:pt x="1107503" y="741176"/>
                  </a:lnTo>
                  <a:lnTo>
                    <a:pt x="1117404" y="762520"/>
                  </a:lnTo>
                  <a:lnTo>
                    <a:pt x="1138715" y="760602"/>
                  </a:lnTo>
                  <a:close/>
                </a:path>
              </a:pathLst>
            </a:custGeom>
            <a:grpFill/>
            <a:ln w="7144" cap="flat">
              <a:solidFill>
                <a:schemeClr val="bg1"/>
              </a:solidFill>
              <a:prstDash val="solid"/>
              <a:miter/>
            </a:ln>
          </p:spPr>
          <p:txBody>
            <a:bodyPr rtlCol="0" anchor="ctr"/>
            <a:lstStyle/>
            <a:p>
              <a:endParaRPr lang="en-US" sz="1092"/>
            </a:p>
          </p:txBody>
        </p:sp>
        <p:sp>
          <p:nvSpPr>
            <p:cNvPr id="162" name="Freeform: Shape 101">
              <a:extLst>
                <a:ext uri="{FF2B5EF4-FFF2-40B4-BE49-F238E27FC236}">
                  <a16:creationId xmlns:a16="http://schemas.microsoft.com/office/drawing/2014/main" id="{40DEE49D-D1D9-DDA3-CC03-DC8AEE1C01EE}"/>
                </a:ext>
              </a:extLst>
            </p:cNvPr>
            <p:cNvSpPr/>
            <p:nvPr/>
          </p:nvSpPr>
          <p:spPr>
            <a:xfrm>
              <a:off x="4654270" y="981190"/>
              <a:ext cx="1076336" cy="684907"/>
            </a:xfrm>
            <a:custGeom>
              <a:avLst/>
              <a:gdLst>
                <a:gd name="connsiteX0" fmla="*/ 1076337 w 1076336"/>
                <a:gd name="connsiteY0" fmla="*/ 684908 h 684907"/>
                <a:gd name="connsiteX1" fmla="*/ 1070480 w 1076336"/>
                <a:gd name="connsiteY1" fmla="*/ 604577 h 684907"/>
                <a:gd name="connsiteX2" fmla="*/ 1054507 w 1076336"/>
                <a:gd name="connsiteY2" fmla="*/ 539655 h 684907"/>
                <a:gd name="connsiteX3" fmla="*/ 1036491 w 1076336"/>
                <a:gd name="connsiteY3" fmla="*/ 415600 h 684907"/>
                <a:gd name="connsiteX4" fmla="*/ 1032136 w 1076336"/>
                <a:gd name="connsiteY4" fmla="*/ 310948 h 684907"/>
                <a:gd name="connsiteX5" fmla="*/ 1015567 w 1076336"/>
                <a:gd name="connsiteY5" fmla="*/ 281638 h 684907"/>
                <a:gd name="connsiteX6" fmla="*/ 998835 w 1076336"/>
                <a:gd name="connsiteY6" fmla="*/ 232162 h 684907"/>
                <a:gd name="connsiteX7" fmla="*/ 999133 w 1076336"/>
                <a:gd name="connsiteY7" fmla="*/ 132680 h 684907"/>
                <a:gd name="connsiteX8" fmla="*/ 1005071 w 1076336"/>
                <a:gd name="connsiteY8" fmla="*/ 96256 h 684907"/>
                <a:gd name="connsiteX9" fmla="*/ 987601 w 1076336"/>
                <a:gd name="connsiteY9" fmla="*/ 44175 h 684907"/>
                <a:gd name="connsiteX10" fmla="*/ 714783 w 1076336"/>
                <a:gd name="connsiteY10" fmla="*/ 38803 h 684907"/>
                <a:gd name="connsiteX11" fmla="*/ 537704 w 1076336"/>
                <a:gd name="connsiteY11" fmla="*/ 32644 h 684907"/>
                <a:gd name="connsiteX12" fmla="*/ 285175 w 1076336"/>
                <a:gd name="connsiteY12" fmla="*/ 20325 h 684907"/>
                <a:gd name="connsiteX13" fmla="*/ 66611 w 1076336"/>
                <a:gd name="connsiteY13" fmla="*/ 0 h 684907"/>
                <a:gd name="connsiteX14" fmla="*/ 0 w 1076336"/>
                <a:gd name="connsiteY14" fmla="*/ 639859 h 684907"/>
                <a:gd name="connsiteX15" fmla="*/ 523230 w 1076336"/>
                <a:gd name="connsiteY15" fmla="*/ 671708 h 684907"/>
                <a:gd name="connsiteX16" fmla="*/ 1076337 w 1076336"/>
                <a:gd name="connsiteY16" fmla="*/ 684908 h 68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6336" h="684907">
                  <a:moveTo>
                    <a:pt x="1076337" y="684908"/>
                  </a:moveTo>
                  <a:lnTo>
                    <a:pt x="1070480" y="604577"/>
                  </a:lnTo>
                  <a:lnTo>
                    <a:pt x="1054507" y="539655"/>
                  </a:lnTo>
                  <a:lnTo>
                    <a:pt x="1036491" y="415600"/>
                  </a:lnTo>
                  <a:lnTo>
                    <a:pt x="1032136" y="310948"/>
                  </a:lnTo>
                  <a:lnTo>
                    <a:pt x="1015567" y="281638"/>
                  </a:lnTo>
                  <a:lnTo>
                    <a:pt x="998835" y="232162"/>
                  </a:lnTo>
                  <a:lnTo>
                    <a:pt x="999133" y="132680"/>
                  </a:lnTo>
                  <a:lnTo>
                    <a:pt x="1005071" y="96256"/>
                  </a:lnTo>
                  <a:lnTo>
                    <a:pt x="987601" y="44175"/>
                  </a:lnTo>
                  <a:lnTo>
                    <a:pt x="714783" y="38803"/>
                  </a:lnTo>
                  <a:lnTo>
                    <a:pt x="537704" y="32644"/>
                  </a:lnTo>
                  <a:lnTo>
                    <a:pt x="285175" y="20325"/>
                  </a:lnTo>
                  <a:lnTo>
                    <a:pt x="66611" y="0"/>
                  </a:lnTo>
                  <a:lnTo>
                    <a:pt x="0" y="639859"/>
                  </a:lnTo>
                  <a:lnTo>
                    <a:pt x="523230" y="671708"/>
                  </a:lnTo>
                  <a:lnTo>
                    <a:pt x="1076337" y="684908"/>
                  </a:lnTo>
                  <a:close/>
                </a:path>
              </a:pathLst>
            </a:custGeom>
            <a:grpFill/>
            <a:ln w="7144" cap="flat">
              <a:solidFill>
                <a:schemeClr val="bg1"/>
              </a:solidFill>
              <a:prstDash val="solid"/>
              <a:miter/>
            </a:ln>
          </p:spPr>
          <p:txBody>
            <a:bodyPr rtlCol="0" anchor="ctr"/>
            <a:lstStyle/>
            <a:p>
              <a:endParaRPr lang="en-US" sz="1092"/>
            </a:p>
          </p:txBody>
        </p:sp>
        <p:sp>
          <p:nvSpPr>
            <p:cNvPr id="163" name="Freeform: Shape 102">
              <a:extLst>
                <a:ext uri="{FF2B5EF4-FFF2-40B4-BE49-F238E27FC236}">
                  <a16:creationId xmlns:a16="http://schemas.microsoft.com/office/drawing/2014/main" id="{C93198C2-420B-C5E5-A2A0-DEEBC35D3DBA}"/>
                </a:ext>
              </a:extLst>
            </p:cNvPr>
            <p:cNvSpPr/>
            <p:nvPr/>
          </p:nvSpPr>
          <p:spPr>
            <a:xfrm>
              <a:off x="3485044" y="1674674"/>
              <a:ext cx="1150868" cy="971964"/>
            </a:xfrm>
            <a:custGeom>
              <a:avLst/>
              <a:gdLst>
                <a:gd name="connsiteX0" fmla="*/ 1150868 w 1150868"/>
                <a:gd name="connsiteY0" fmla="*/ 128178 h 971964"/>
                <a:gd name="connsiteX1" fmla="*/ 134145 w 1150868"/>
                <a:gd name="connsiteY1" fmla="*/ 0 h 971964"/>
                <a:gd name="connsiteX2" fmla="*/ 0 w 1150868"/>
                <a:gd name="connsiteY2" fmla="*/ 842563 h 971964"/>
                <a:gd name="connsiteX3" fmla="*/ 1078846 w 1150868"/>
                <a:gd name="connsiteY3" fmla="*/ 971965 h 971964"/>
                <a:gd name="connsiteX4" fmla="*/ 1150868 w 1150868"/>
                <a:gd name="connsiteY4" fmla="*/ 128178 h 971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8" h="971964">
                  <a:moveTo>
                    <a:pt x="1150868" y="128178"/>
                  </a:moveTo>
                  <a:lnTo>
                    <a:pt x="134145" y="0"/>
                  </a:lnTo>
                  <a:lnTo>
                    <a:pt x="0" y="842563"/>
                  </a:lnTo>
                  <a:lnTo>
                    <a:pt x="1078846" y="971965"/>
                  </a:lnTo>
                  <a:lnTo>
                    <a:pt x="1150868" y="128178"/>
                  </a:lnTo>
                  <a:close/>
                </a:path>
              </a:pathLst>
            </a:custGeom>
            <a:grpFill/>
            <a:ln w="7144" cap="flat">
              <a:solidFill>
                <a:schemeClr val="bg1"/>
              </a:solidFill>
              <a:prstDash val="solid"/>
              <a:miter/>
            </a:ln>
          </p:spPr>
          <p:txBody>
            <a:bodyPr rtlCol="0" anchor="ctr"/>
            <a:lstStyle/>
            <a:p>
              <a:endParaRPr lang="en-US" sz="1092"/>
            </a:p>
          </p:txBody>
        </p:sp>
        <p:sp>
          <p:nvSpPr>
            <p:cNvPr id="164" name="Freeform: Shape 103">
              <a:extLst>
                <a:ext uri="{FF2B5EF4-FFF2-40B4-BE49-F238E27FC236}">
                  <a16:creationId xmlns:a16="http://schemas.microsoft.com/office/drawing/2014/main" id="{E3DFF579-F3EA-DC4B-3593-E90E396BD672}"/>
                </a:ext>
              </a:extLst>
            </p:cNvPr>
            <p:cNvSpPr/>
            <p:nvPr/>
          </p:nvSpPr>
          <p:spPr>
            <a:xfrm>
              <a:off x="3032601" y="732480"/>
              <a:ext cx="1687444" cy="1070299"/>
            </a:xfrm>
            <a:custGeom>
              <a:avLst/>
              <a:gdLst>
                <a:gd name="connsiteX0" fmla="*/ 1687444 w 1687444"/>
                <a:gd name="connsiteY0" fmla="*/ 248300 h 1070299"/>
                <a:gd name="connsiteX1" fmla="*/ 1395271 w 1687444"/>
                <a:gd name="connsiteY1" fmla="*/ 221556 h 1070299"/>
                <a:gd name="connsiteX2" fmla="*/ 1116564 w 1687444"/>
                <a:gd name="connsiteY2" fmla="*/ 187680 h 1070299"/>
                <a:gd name="connsiteX3" fmla="*/ 837858 w 1687444"/>
                <a:gd name="connsiteY3" fmla="*/ 149184 h 1070299"/>
                <a:gd name="connsiteX4" fmla="*/ 529894 w 1687444"/>
                <a:gd name="connsiteY4" fmla="*/ 98370 h 1070299"/>
                <a:gd name="connsiteX5" fmla="*/ 354355 w 1687444"/>
                <a:gd name="connsiteY5" fmla="*/ 66034 h 1070299"/>
                <a:gd name="connsiteX6" fmla="*/ 42663 w 1687444"/>
                <a:gd name="connsiteY6" fmla="*/ 0 h 1070299"/>
                <a:gd name="connsiteX7" fmla="*/ 0 w 1687444"/>
                <a:gd name="connsiteY7" fmla="*/ 203335 h 1070299"/>
                <a:gd name="connsiteX8" fmla="*/ 32664 w 1687444"/>
                <a:gd name="connsiteY8" fmla="*/ 275197 h 1070299"/>
                <a:gd name="connsiteX9" fmla="*/ 19599 w 1687444"/>
                <a:gd name="connsiteY9" fmla="*/ 318750 h 1070299"/>
                <a:gd name="connsiteX10" fmla="*/ 37020 w 1687444"/>
                <a:gd name="connsiteY10" fmla="*/ 362302 h 1070299"/>
                <a:gd name="connsiteX11" fmla="*/ 67507 w 1687444"/>
                <a:gd name="connsiteY11" fmla="*/ 375368 h 1070299"/>
                <a:gd name="connsiteX12" fmla="*/ 111520 w 1687444"/>
                <a:gd name="connsiteY12" fmla="*/ 477947 h 1070299"/>
                <a:gd name="connsiteX13" fmla="*/ 137191 w 1687444"/>
                <a:gd name="connsiteY13" fmla="*/ 508203 h 1070299"/>
                <a:gd name="connsiteX14" fmla="*/ 141546 w 1687444"/>
                <a:gd name="connsiteY14" fmla="*/ 519092 h 1070299"/>
                <a:gd name="connsiteX15" fmla="*/ 174210 w 1687444"/>
                <a:gd name="connsiteY15" fmla="*/ 529980 h 1070299"/>
                <a:gd name="connsiteX16" fmla="*/ 178566 w 1687444"/>
                <a:gd name="connsiteY16" fmla="*/ 549578 h 1070299"/>
                <a:gd name="connsiteX17" fmla="*/ 111059 w 1687444"/>
                <a:gd name="connsiteY17" fmla="*/ 717256 h 1070299"/>
                <a:gd name="connsiteX18" fmla="*/ 111059 w 1687444"/>
                <a:gd name="connsiteY18" fmla="*/ 741210 h 1070299"/>
                <a:gd name="connsiteX19" fmla="*/ 135013 w 1687444"/>
                <a:gd name="connsiteY19" fmla="*/ 771697 h 1070299"/>
                <a:gd name="connsiteX20" fmla="*/ 143724 w 1687444"/>
                <a:gd name="connsiteY20" fmla="*/ 771697 h 1070299"/>
                <a:gd name="connsiteX21" fmla="*/ 189454 w 1687444"/>
                <a:gd name="connsiteY21" fmla="*/ 743388 h 1070299"/>
                <a:gd name="connsiteX22" fmla="*/ 195987 w 1687444"/>
                <a:gd name="connsiteY22" fmla="*/ 732499 h 1070299"/>
                <a:gd name="connsiteX23" fmla="*/ 211230 w 1687444"/>
                <a:gd name="connsiteY23" fmla="*/ 739032 h 1070299"/>
                <a:gd name="connsiteX24" fmla="*/ 209053 w 1687444"/>
                <a:gd name="connsiteY24" fmla="*/ 789118 h 1070299"/>
                <a:gd name="connsiteX25" fmla="*/ 235184 w 1687444"/>
                <a:gd name="connsiteY25" fmla="*/ 908888 h 1070299"/>
                <a:gd name="connsiteX26" fmla="*/ 263493 w 1687444"/>
                <a:gd name="connsiteY26" fmla="*/ 932841 h 1070299"/>
                <a:gd name="connsiteX27" fmla="*/ 272204 w 1687444"/>
                <a:gd name="connsiteY27" fmla="*/ 939374 h 1070299"/>
                <a:gd name="connsiteX28" fmla="*/ 289625 w 1687444"/>
                <a:gd name="connsiteY28" fmla="*/ 961151 h 1070299"/>
                <a:gd name="connsiteX29" fmla="*/ 285270 w 1687444"/>
                <a:gd name="connsiteY29" fmla="*/ 993815 h 1070299"/>
                <a:gd name="connsiteX30" fmla="*/ 291803 w 1687444"/>
                <a:gd name="connsiteY30" fmla="*/ 1026479 h 1070299"/>
                <a:gd name="connsiteX31" fmla="*/ 302691 w 1687444"/>
                <a:gd name="connsiteY31" fmla="*/ 1035190 h 1070299"/>
                <a:gd name="connsiteX32" fmla="*/ 324467 w 1687444"/>
                <a:gd name="connsiteY32" fmla="*/ 1013414 h 1070299"/>
                <a:gd name="connsiteX33" fmla="*/ 350599 w 1687444"/>
                <a:gd name="connsiteY33" fmla="*/ 1013414 h 1070299"/>
                <a:gd name="connsiteX34" fmla="*/ 381085 w 1687444"/>
                <a:gd name="connsiteY34" fmla="*/ 1028657 h 1070299"/>
                <a:gd name="connsiteX35" fmla="*/ 405039 w 1687444"/>
                <a:gd name="connsiteY35" fmla="*/ 1019947 h 1070299"/>
                <a:gd name="connsiteX36" fmla="*/ 444237 w 1687444"/>
                <a:gd name="connsiteY36" fmla="*/ 1019947 h 1070299"/>
                <a:gd name="connsiteX37" fmla="*/ 479079 w 1687444"/>
                <a:gd name="connsiteY37" fmla="*/ 1035190 h 1070299"/>
                <a:gd name="connsiteX38" fmla="*/ 505210 w 1687444"/>
                <a:gd name="connsiteY38" fmla="*/ 1030835 h 1070299"/>
                <a:gd name="connsiteX39" fmla="*/ 509566 w 1687444"/>
                <a:gd name="connsiteY39" fmla="*/ 1002526 h 1070299"/>
                <a:gd name="connsiteX40" fmla="*/ 537875 w 1687444"/>
                <a:gd name="connsiteY40" fmla="*/ 995993 h 1070299"/>
                <a:gd name="connsiteX41" fmla="*/ 550941 w 1687444"/>
                <a:gd name="connsiteY41" fmla="*/ 1009059 h 1070299"/>
                <a:gd name="connsiteX42" fmla="*/ 555296 w 1687444"/>
                <a:gd name="connsiteY42" fmla="*/ 1039545 h 1070299"/>
                <a:gd name="connsiteX43" fmla="*/ 568877 w 1687444"/>
                <a:gd name="connsiteY43" fmla="*/ 1047495 h 1070299"/>
                <a:gd name="connsiteX44" fmla="*/ 586850 w 1687444"/>
                <a:gd name="connsiteY44" fmla="*/ 942389 h 1070299"/>
                <a:gd name="connsiteX45" fmla="*/ 1603603 w 1687444"/>
                <a:gd name="connsiteY45" fmla="*/ 1070300 h 1070299"/>
                <a:gd name="connsiteX46" fmla="*/ 1687444 w 1687444"/>
                <a:gd name="connsiteY46" fmla="*/ 248300 h 10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87444" h="1070299">
                  <a:moveTo>
                    <a:pt x="1687444" y="248300"/>
                  </a:moveTo>
                  <a:lnTo>
                    <a:pt x="1395271" y="221556"/>
                  </a:lnTo>
                  <a:lnTo>
                    <a:pt x="1116564" y="187680"/>
                  </a:lnTo>
                  <a:lnTo>
                    <a:pt x="837858" y="149184"/>
                  </a:lnTo>
                  <a:lnTo>
                    <a:pt x="529894" y="98370"/>
                  </a:lnTo>
                  <a:lnTo>
                    <a:pt x="354355" y="66034"/>
                  </a:lnTo>
                  <a:lnTo>
                    <a:pt x="42663" y="0"/>
                  </a:lnTo>
                  <a:lnTo>
                    <a:pt x="0" y="203335"/>
                  </a:lnTo>
                  <a:lnTo>
                    <a:pt x="32664" y="275197"/>
                  </a:lnTo>
                  <a:lnTo>
                    <a:pt x="19599" y="318750"/>
                  </a:lnTo>
                  <a:lnTo>
                    <a:pt x="37020" y="362302"/>
                  </a:lnTo>
                  <a:lnTo>
                    <a:pt x="67507" y="375368"/>
                  </a:lnTo>
                  <a:lnTo>
                    <a:pt x="111520" y="477947"/>
                  </a:lnTo>
                  <a:lnTo>
                    <a:pt x="137191" y="508203"/>
                  </a:lnTo>
                  <a:lnTo>
                    <a:pt x="141546" y="519092"/>
                  </a:lnTo>
                  <a:lnTo>
                    <a:pt x="174210" y="529980"/>
                  </a:lnTo>
                  <a:lnTo>
                    <a:pt x="178566" y="549578"/>
                  </a:lnTo>
                  <a:lnTo>
                    <a:pt x="111059" y="717256"/>
                  </a:lnTo>
                  <a:lnTo>
                    <a:pt x="111059" y="741210"/>
                  </a:lnTo>
                  <a:lnTo>
                    <a:pt x="135013" y="771697"/>
                  </a:lnTo>
                  <a:lnTo>
                    <a:pt x="143724" y="771697"/>
                  </a:lnTo>
                  <a:lnTo>
                    <a:pt x="189454" y="743388"/>
                  </a:lnTo>
                  <a:lnTo>
                    <a:pt x="195987" y="732499"/>
                  </a:lnTo>
                  <a:lnTo>
                    <a:pt x="211230" y="739032"/>
                  </a:lnTo>
                  <a:lnTo>
                    <a:pt x="209053" y="789118"/>
                  </a:lnTo>
                  <a:lnTo>
                    <a:pt x="235184" y="908888"/>
                  </a:lnTo>
                  <a:lnTo>
                    <a:pt x="263493" y="932841"/>
                  </a:lnTo>
                  <a:lnTo>
                    <a:pt x="272204" y="939374"/>
                  </a:lnTo>
                  <a:lnTo>
                    <a:pt x="289625" y="961151"/>
                  </a:lnTo>
                  <a:lnTo>
                    <a:pt x="285270" y="993815"/>
                  </a:lnTo>
                  <a:lnTo>
                    <a:pt x="291803" y="1026479"/>
                  </a:lnTo>
                  <a:lnTo>
                    <a:pt x="302691" y="1035190"/>
                  </a:lnTo>
                  <a:lnTo>
                    <a:pt x="324467" y="1013414"/>
                  </a:lnTo>
                  <a:lnTo>
                    <a:pt x="350599" y="1013414"/>
                  </a:lnTo>
                  <a:lnTo>
                    <a:pt x="381085" y="1028657"/>
                  </a:lnTo>
                  <a:lnTo>
                    <a:pt x="405039" y="1019947"/>
                  </a:lnTo>
                  <a:lnTo>
                    <a:pt x="444237" y="1019947"/>
                  </a:lnTo>
                  <a:lnTo>
                    <a:pt x="479079" y="1035190"/>
                  </a:lnTo>
                  <a:lnTo>
                    <a:pt x="505210" y="1030835"/>
                  </a:lnTo>
                  <a:lnTo>
                    <a:pt x="509566" y="1002526"/>
                  </a:lnTo>
                  <a:lnTo>
                    <a:pt x="537875" y="995993"/>
                  </a:lnTo>
                  <a:lnTo>
                    <a:pt x="550941" y="1009059"/>
                  </a:lnTo>
                  <a:lnTo>
                    <a:pt x="555296" y="1039545"/>
                  </a:lnTo>
                  <a:lnTo>
                    <a:pt x="568877" y="1047495"/>
                  </a:lnTo>
                  <a:lnTo>
                    <a:pt x="586850" y="942389"/>
                  </a:lnTo>
                  <a:lnTo>
                    <a:pt x="1603603" y="1070300"/>
                  </a:lnTo>
                  <a:lnTo>
                    <a:pt x="1687444" y="248300"/>
                  </a:lnTo>
                  <a:close/>
                </a:path>
              </a:pathLst>
            </a:custGeom>
            <a:grpFill/>
            <a:ln w="7144" cap="flat">
              <a:solidFill>
                <a:schemeClr val="bg1"/>
              </a:solidFill>
              <a:prstDash val="solid"/>
              <a:miter/>
            </a:ln>
          </p:spPr>
          <p:txBody>
            <a:bodyPr rtlCol="0" anchor="ctr"/>
            <a:lstStyle/>
            <a:p>
              <a:endParaRPr lang="en-US" sz="1092"/>
            </a:p>
          </p:txBody>
        </p:sp>
        <p:sp>
          <p:nvSpPr>
            <p:cNvPr id="165" name="Freeform: Shape 104">
              <a:extLst>
                <a:ext uri="{FF2B5EF4-FFF2-40B4-BE49-F238E27FC236}">
                  <a16:creationId xmlns:a16="http://schemas.microsoft.com/office/drawing/2014/main" id="{B765253A-9317-5AD1-CCBF-71ABFC8107FC}"/>
                </a:ext>
              </a:extLst>
            </p:cNvPr>
            <p:cNvSpPr/>
            <p:nvPr/>
          </p:nvSpPr>
          <p:spPr>
            <a:xfrm>
              <a:off x="3673474" y="2552658"/>
              <a:ext cx="1196362" cy="942678"/>
            </a:xfrm>
            <a:custGeom>
              <a:avLst/>
              <a:gdLst>
                <a:gd name="connsiteX0" fmla="*/ 1149659 w 1196362"/>
                <a:gd name="connsiteY0" fmla="*/ 942679 h 942678"/>
                <a:gd name="connsiteX1" fmla="*/ 1196363 w 1196362"/>
                <a:gd name="connsiteY1" fmla="*/ 120434 h 942678"/>
                <a:gd name="connsiteX2" fmla="*/ 116337 w 1196362"/>
                <a:gd name="connsiteY2" fmla="*/ 0 h 942678"/>
                <a:gd name="connsiteX3" fmla="*/ 0 w 1196362"/>
                <a:gd name="connsiteY3" fmla="*/ 837621 h 942678"/>
                <a:gd name="connsiteX4" fmla="*/ 1149659 w 1196362"/>
                <a:gd name="connsiteY4" fmla="*/ 942679 h 94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6362" h="942678">
                  <a:moveTo>
                    <a:pt x="1149659" y="942679"/>
                  </a:moveTo>
                  <a:lnTo>
                    <a:pt x="1196363" y="120434"/>
                  </a:lnTo>
                  <a:lnTo>
                    <a:pt x="116337" y="0"/>
                  </a:lnTo>
                  <a:lnTo>
                    <a:pt x="0" y="837621"/>
                  </a:lnTo>
                  <a:lnTo>
                    <a:pt x="1149659" y="942679"/>
                  </a:lnTo>
                  <a:close/>
                </a:path>
              </a:pathLst>
            </a:custGeom>
            <a:grpFill/>
            <a:ln w="7144" cap="flat">
              <a:solidFill>
                <a:schemeClr val="bg1"/>
              </a:solidFill>
              <a:prstDash val="solid"/>
              <a:miter/>
            </a:ln>
          </p:spPr>
          <p:txBody>
            <a:bodyPr rtlCol="0" anchor="ctr"/>
            <a:lstStyle/>
            <a:p>
              <a:endParaRPr lang="en-US" sz="1092"/>
            </a:p>
          </p:txBody>
        </p:sp>
        <p:sp>
          <p:nvSpPr>
            <p:cNvPr id="166" name="Freeform: Shape 105">
              <a:extLst>
                <a:ext uri="{FF2B5EF4-FFF2-40B4-BE49-F238E27FC236}">
                  <a16:creationId xmlns:a16="http://schemas.microsoft.com/office/drawing/2014/main" id="{AFC991DA-99F4-1DA0-DC0A-1FCC94C4A98A}"/>
                </a:ext>
              </a:extLst>
            </p:cNvPr>
            <p:cNvSpPr/>
            <p:nvPr/>
          </p:nvSpPr>
          <p:spPr>
            <a:xfrm>
              <a:off x="2617585" y="708351"/>
              <a:ext cx="984364" cy="1584204"/>
            </a:xfrm>
            <a:custGeom>
              <a:avLst/>
              <a:gdLst>
                <a:gd name="connsiteX0" fmla="*/ 0 w 984364"/>
                <a:gd name="connsiteY0" fmla="*/ 1410808 h 1584204"/>
                <a:gd name="connsiteX1" fmla="*/ 83543 w 984364"/>
                <a:gd name="connsiteY1" fmla="*/ 1075331 h 1584204"/>
                <a:gd name="connsiteX2" fmla="*/ 96608 w 984364"/>
                <a:gd name="connsiteY2" fmla="*/ 1035045 h 1584204"/>
                <a:gd name="connsiteX3" fmla="*/ 120562 w 984364"/>
                <a:gd name="connsiteY3" fmla="*/ 978426 h 1584204"/>
                <a:gd name="connsiteX4" fmla="*/ 108585 w 984364"/>
                <a:gd name="connsiteY4" fmla="*/ 956650 h 1584204"/>
                <a:gd name="connsiteX5" fmla="*/ 84631 w 984364"/>
                <a:gd name="connsiteY5" fmla="*/ 957739 h 1584204"/>
                <a:gd name="connsiteX6" fmla="*/ 77010 w 984364"/>
                <a:gd name="connsiteY6" fmla="*/ 947940 h 1584204"/>
                <a:gd name="connsiteX7" fmla="*/ 81365 w 984364"/>
                <a:gd name="connsiteY7" fmla="*/ 937051 h 1584204"/>
                <a:gd name="connsiteX8" fmla="*/ 84631 w 984364"/>
                <a:gd name="connsiteY8" fmla="*/ 907653 h 1584204"/>
                <a:gd name="connsiteX9" fmla="*/ 127095 w 984364"/>
                <a:gd name="connsiteY9" fmla="*/ 855390 h 1584204"/>
                <a:gd name="connsiteX10" fmla="*/ 144516 w 984364"/>
                <a:gd name="connsiteY10" fmla="*/ 851035 h 1584204"/>
                <a:gd name="connsiteX11" fmla="*/ 155404 w 984364"/>
                <a:gd name="connsiteY11" fmla="*/ 840147 h 1584204"/>
                <a:gd name="connsiteX12" fmla="*/ 160848 w 984364"/>
                <a:gd name="connsiteY12" fmla="*/ 809660 h 1584204"/>
                <a:gd name="connsiteX13" fmla="*/ 169559 w 984364"/>
                <a:gd name="connsiteY13" fmla="*/ 803127 h 1584204"/>
                <a:gd name="connsiteX14" fmla="*/ 206579 w 984364"/>
                <a:gd name="connsiteY14" fmla="*/ 747598 h 1584204"/>
                <a:gd name="connsiteX15" fmla="*/ 243598 w 984364"/>
                <a:gd name="connsiteY15" fmla="*/ 706223 h 1584204"/>
                <a:gd name="connsiteX16" fmla="*/ 245776 w 984364"/>
                <a:gd name="connsiteY16" fmla="*/ 670292 h 1584204"/>
                <a:gd name="connsiteX17" fmla="*/ 213112 w 984364"/>
                <a:gd name="connsiteY17" fmla="*/ 645249 h 1584204"/>
                <a:gd name="connsiteX18" fmla="*/ 198485 w 984364"/>
                <a:gd name="connsiteY18" fmla="*/ 603330 h 1584204"/>
                <a:gd name="connsiteX19" fmla="*/ 328263 w 984364"/>
                <a:gd name="connsiteY19" fmla="*/ 0 h 1584204"/>
                <a:gd name="connsiteX20" fmla="*/ 457018 w 984364"/>
                <a:gd name="connsiteY20" fmla="*/ 24080 h 1584204"/>
                <a:gd name="connsiteX21" fmla="*/ 415031 w 984364"/>
                <a:gd name="connsiteY21" fmla="*/ 227753 h 1584204"/>
                <a:gd name="connsiteX22" fmla="*/ 448943 w 984364"/>
                <a:gd name="connsiteY22" fmla="*/ 299051 h 1584204"/>
                <a:gd name="connsiteX23" fmla="*/ 433883 w 984364"/>
                <a:gd name="connsiteY23" fmla="*/ 343446 h 1584204"/>
                <a:gd name="connsiteX24" fmla="*/ 452646 w 984364"/>
                <a:gd name="connsiteY24" fmla="*/ 387654 h 1584204"/>
                <a:gd name="connsiteX25" fmla="*/ 482537 w 984364"/>
                <a:gd name="connsiteY25" fmla="*/ 399609 h 1584204"/>
                <a:gd name="connsiteX26" fmla="*/ 519069 w 984364"/>
                <a:gd name="connsiteY26" fmla="*/ 490636 h 1584204"/>
                <a:gd name="connsiteX27" fmla="*/ 552527 w 984364"/>
                <a:gd name="connsiteY27" fmla="*/ 532900 h 1584204"/>
                <a:gd name="connsiteX28" fmla="*/ 557359 w 984364"/>
                <a:gd name="connsiteY28" fmla="*/ 543788 h 1584204"/>
                <a:gd name="connsiteX29" fmla="*/ 589182 w 984364"/>
                <a:gd name="connsiteY29" fmla="*/ 554676 h 1584204"/>
                <a:gd name="connsiteX30" fmla="*/ 592695 w 984364"/>
                <a:gd name="connsiteY30" fmla="*/ 574651 h 1584204"/>
                <a:gd name="connsiteX31" fmla="*/ 526296 w 984364"/>
                <a:gd name="connsiteY31" fmla="*/ 740158 h 1584204"/>
                <a:gd name="connsiteX32" fmla="*/ 524723 w 984364"/>
                <a:gd name="connsiteY32" fmla="*/ 764599 h 1584204"/>
                <a:gd name="connsiteX33" fmla="*/ 549784 w 984364"/>
                <a:gd name="connsiteY33" fmla="*/ 796238 h 1584204"/>
                <a:gd name="connsiteX34" fmla="*/ 558405 w 984364"/>
                <a:gd name="connsiteY34" fmla="*/ 795772 h 1584204"/>
                <a:gd name="connsiteX35" fmla="*/ 605185 w 984364"/>
                <a:gd name="connsiteY35" fmla="*/ 766953 h 1584204"/>
                <a:gd name="connsiteX36" fmla="*/ 611637 w 984364"/>
                <a:gd name="connsiteY36" fmla="*/ 756524 h 1584204"/>
                <a:gd name="connsiteX37" fmla="*/ 626518 w 984364"/>
                <a:gd name="connsiteY37" fmla="*/ 762799 h 1584204"/>
                <a:gd name="connsiteX38" fmla="*/ 623866 w 984364"/>
                <a:gd name="connsiteY38" fmla="*/ 813793 h 1584204"/>
                <a:gd name="connsiteX39" fmla="*/ 649958 w 984364"/>
                <a:gd name="connsiteY39" fmla="*/ 933644 h 1584204"/>
                <a:gd name="connsiteX40" fmla="*/ 687275 w 984364"/>
                <a:gd name="connsiteY40" fmla="*/ 963913 h 1584204"/>
                <a:gd name="connsiteX41" fmla="*/ 703288 w 984364"/>
                <a:gd name="connsiteY41" fmla="*/ 984539 h 1584204"/>
                <a:gd name="connsiteX42" fmla="*/ 696462 w 984364"/>
                <a:gd name="connsiteY42" fmla="*/ 1023438 h 1584204"/>
                <a:gd name="connsiteX43" fmla="*/ 706618 w 984364"/>
                <a:gd name="connsiteY43" fmla="*/ 1050179 h 1584204"/>
                <a:gd name="connsiteX44" fmla="*/ 716730 w 984364"/>
                <a:gd name="connsiteY44" fmla="*/ 1060573 h 1584204"/>
                <a:gd name="connsiteX45" fmla="*/ 740345 w 984364"/>
                <a:gd name="connsiteY45" fmla="*/ 1038176 h 1584204"/>
                <a:gd name="connsiteX46" fmla="*/ 767474 w 984364"/>
                <a:gd name="connsiteY46" fmla="*/ 1038641 h 1584204"/>
                <a:gd name="connsiteX47" fmla="*/ 795280 w 984364"/>
                <a:gd name="connsiteY47" fmla="*/ 1051359 h 1584204"/>
                <a:gd name="connsiteX48" fmla="*/ 821760 w 984364"/>
                <a:gd name="connsiteY48" fmla="*/ 1044864 h 1584204"/>
                <a:gd name="connsiteX49" fmla="*/ 857900 w 984364"/>
                <a:gd name="connsiteY49" fmla="*/ 1043335 h 1584204"/>
                <a:gd name="connsiteX50" fmla="*/ 895799 w 984364"/>
                <a:gd name="connsiteY50" fmla="*/ 1058579 h 1584204"/>
                <a:gd name="connsiteX51" fmla="*/ 921931 w 984364"/>
                <a:gd name="connsiteY51" fmla="*/ 1055752 h 1584204"/>
                <a:gd name="connsiteX52" fmla="*/ 926662 w 984364"/>
                <a:gd name="connsiteY52" fmla="*/ 1026822 h 1584204"/>
                <a:gd name="connsiteX53" fmla="*/ 954595 w 984364"/>
                <a:gd name="connsiteY53" fmla="*/ 1019537 h 1584204"/>
                <a:gd name="connsiteX54" fmla="*/ 966598 w 984364"/>
                <a:gd name="connsiteY54" fmla="*/ 1033976 h 1584204"/>
                <a:gd name="connsiteX55" fmla="*/ 970798 w 984364"/>
                <a:gd name="connsiteY55" fmla="*/ 1062026 h 1584204"/>
                <a:gd name="connsiteX56" fmla="*/ 984365 w 984364"/>
                <a:gd name="connsiteY56" fmla="*/ 1073582 h 1584204"/>
                <a:gd name="connsiteX57" fmla="*/ 904488 w 984364"/>
                <a:gd name="connsiteY57" fmla="*/ 1584205 h 1584204"/>
                <a:gd name="connsiteX58" fmla="*/ 0 w 984364"/>
                <a:gd name="connsiteY58" fmla="*/ 1410808 h 158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984364" h="1584204">
                  <a:moveTo>
                    <a:pt x="0" y="1410808"/>
                  </a:moveTo>
                  <a:lnTo>
                    <a:pt x="83543" y="1075331"/>
                  </a:lnTo>
                  <a:lnTo>
                    <a:pt x="96608" y="1035045"/>
                  </a:lnTo>
                  <a:lnTo>
                    <a:pt x="120562" y="978426"/>
                  </a:lnTo>
                  <a:lnTo>
                    <a:pt x="108585" y="956650"/>
                  </a:lnTo>
                  <a:lnTo>
                    <a:pt x="84631" y="957739"/>
                  </a:lnTo>
                  <a:lnTo>
                    <a:pt x="77010" y="947940"/>
                  </a:lnTo>
                  <a:lnTo>
                    <a:pt x="81365" y="937051"/>
                  </a:lnTo>
                  <a:lnTo>
                    <a:pt x="84631" y="907653"/>
                  </a:lnTo>
                  <a:lnTo>
                    <a:pt x="127095" y="855390"/>
                  </a:lnTo>
                  <a:lnTo>
                    <a:pt x="144516" y="851035"/>
                  </a:lnTo>
                  <a:lnTo>
                    <a:pt x="155404" y="840147"/>
                  </a:lnTo>
                  <a:lnTo>
                    <a:pt x="160848" y="809660"/>
                  </a:lnTo>
                  <a:lnTo>
                    <a:pt x="169559" y="803127"/>
                  </a:lnTo>
                  <a:lnTo>
                    <a:pt x="206579" y="747598"/>
                  </a:lnTo>
                  <a:lnTo>
                    <a:pt x="243598" y="706223"/>
                  </a:lnTo>
                  <a:lnTo>
                    <a:pt x="245776" y="670292"/>
                  </a:lnTo>
                  <a:lnTo>
                    <a:pt x="213112" y="645249"/>
                  </a:lnTo>
                  <a:lnTo>
                    <a:pt x="198485" y="603330"/>
                  </a:lnTo>
                  <a:lnTo>
                    <a:pt x="328263" y="0"/>
                  </a:lnTo>
                  <a:lnTo>
                    <a:pt x="457018" y="24080"/>
                  </a:lnTo>
                  <a:lnTo>
                    <a:pt x="415031" y="227753"/>
                  </a:lnTo>
                  <a:lnTo>
                    <a:pt x="448943" y="299051"/>
                  </a:lnTo>
                  <a:lnTo>
                    <a:pt x="433883" y="343446"/>
                  </a:lnTo>
                  <a:lnTo>
                    <a:pt x="452646" y="387654"/>
                  </a:lnTo>
                  <a:lnTo>
                    <a:pt x="482537" y="399609"/>
                  </a:lnTo>
                  <a:lnTo>
                    <a:pt x="519069" y="490636"/>
                  </a:lnTo>
                  <a:lnTo>
                    <a:pt x="552527" y="532900"/>
                  </a:lnTo>
                  <a:lnTo>
                    <a:pt x="557359" y="543788"/>
                  </a:lnTo>
                  <a:lnTo>
                    <a:pt x="589182" y="554676"/>
                  </a:lnTo>
                  <a:lnTo>
                    <a:pt x="592695" y="574651"/>
                  </a:lnTo>
                  <a:lnTo>
                    <a:pt x="526296" y="740158"/>
                  </a:lnTo>
                  <a:lnTo>
                    <a:pt x="524723" y="764599"/>
                  </a:lnTo>
                  <a:lnTo>
                    <a:pt x="549784" y="796238"/>
                  </a:lnTo>
                  <a:lnTo>
                    <a:pt x="558405" y="795772"/>
                  </a:lnTo>
                  <a:lnTo>
                    <a:pt x="605185" y="766953"/>
                  </a:lnTo>
                  <a:lnTo>
                    <a:pt x="611637" y="756524"/>
                  </a:lnTo>
                  <a:lnTo>
                    <a:pt x="626518" y="762799"/>
                  </a:lnTo>
                  <a:lnTo>
                    <a:pt x="623866" y="813793"/>
                  </a:lnTo>
                  <a:lnTo>
                    <a:pt x="649958" y="933644"/>
                  </a:lnTo>
                  <a:lnTo>
                    <a:pt x="687275" y="963913"/>
                  </a:lnTo>
                  <a:lnTo>
                    <a:pt x="703288" y="984539"/>
                  </a:lnTo>
                  <a:lnTo>
                    <a:pt x="696462" y="1023438"/>
                  </a:lnTo>
                  <a:lnTo>
                    <a:pt x="706618" y="1050179"/>
                  </a:lnTo>
                  <a:lnTo>
                    <a:pt x="716730" y="1060573"/>
                  </a:lnTo>
                  <a:lnTo>
                    <a:pt x="740345" y="1038176"/>
                  </a:lnTo>
                  <a:lnTo>
                    <a:pt x="767474" y="1038641"/>
                  </a:lnTo>
                  <a:lnTo>
                    <a:pt x="795280" y="1051359"/>
                  </a:lnTo>
                  <a:lnTo>
                    <a:pt x="821760" y="1044864"/>
                  </a:lnTo>
                  <a:lnTo>
                    <a:pt x="857900" y="1043335"/>
                  </a:lnTo>
                  <a:lnTo>
                    <a:pt x="895799" y="1058579"/>
                  </a:lnTo>
                  <a:lnTo>
                    <a:pt x="921931" y="1055752"/>
                  </a:lnTo>
                  <a:lnTo>
                    <a:pt x="926662" y="1026822"/>
                  </a:lnTo>
                  <a:lnTo>
                    <a:pt x="954595" y="1019537"/>
                  </a:lnTo>
                  <a:lnTo>
                    <a:pt x="966598" y="1033976"/>
                  </a:lnTo>
                  <a:lnTo>
                    <a:pt x="970798" y="1062026"/>
                  </a:lnTo>
                  <a:lnTo>
                    <a:pt x="984365" y="1073582"/>
                  </a:lnTo>
                  <a:lnTo>
                    <a:pt x="904488" y="1584205"/>
                  </a:lnTo>
                  <a:cubicBezTo>
                    <a:pt x="904488" y="1584205"/>
                    <a:pt x="66612" y="1425131"/>
                    <a:pt x="0" y="1410808"/>
                  </a:cubicBezTo>
                  <a:close/>
                </a:path>
              </a:pathLst>
            </a:custGeom>
            <a:grpFill/>
            <a:ln w="7144" cap="flat">
              <a:solidFill>
                <a:schemeClr val="bg1"/>
              </a:solidFill>
              <a:prstDash val="solid"/>
              <a:miter/>
            </a:ln>
          </p:spPr>
          <p:txBody>
            <a:bodyPr rtlCol="0" anchor="ctr"/>
            <a:lstStyle/>
            <a:p>
              <a:endParaRPr lang="en-US" sz="1092"/>
            </a:p>
          </p:txBody>
        </p:sp>
        <p:sp>
          <p:nvSpPr>
            <p:cNvPr id="167" name="Freeform: Shape 106">
              <a:extLst>
                <a:ext uri="{FF2B5EF4-FFF2-40B4-BE49-F238E27FC236}">
                  <a16:creationId xmlns:a16="http://schemas.microsoft.com/office/drawing/2014/main" id="{AC2698FE-894F-B61F-8BF5-868E32778AF3}"/>
                </a:ext>
              </a:extLst>
            </p:cNvPr>
            <p:cNvSpPr/>
            <p:nvPr/>
          </p:nvSpPr>
          <p:spPr>
            <a:xfrm>
              <a:off x="2877337" y="2206861"/>
              <a:ext cx="914368" cy="1185039"/>
            </a:xfrm>
            <a:custGeom>
              <a:avLst/>
              <a:gdLst>
                <a:gd name="connsiteX0" fmla="*/ 797709 w 914368"/>
                <a:gd name="connsiteY0" fmla="*/ 1185040 h 1185039"/>
                <a:gd name="connsiteX1" fmla="*/ 0 w 914368"/>
                <a:gd name="connsiteY1" fmla="*/ 1071957 h 1185039"/>
                <a:gd name="connsiteX2" fmla="*/ 196097 w 914368"/>
                <a:gd name="connsiteY2" fmla="*/ 0 h 1185039"/>
                <a:gd name="connsiteX3" fmla="*/ 641679 w 914368"/>
                <a:gd name="connsiteY3" fmla="*/ 83298 h 1185039"/>
                <a:gd name="connsiteX4" fmla="*/ 627537 w 914368"/>
                <a:gd name="connsiteY4" fmla="*/ 184552 h 1185039"/>
                <a:gd name="connsiteX5" fmla="*/ 605519 w 914368"/>
                <a:gd name="connsiteY5" fmla="*/ 310022 h 1185039"/>
                <a:gd name="connsiteX6" fmla="*/ 679887 w 914368"/>
                <a:gd name="connsiteY6" fmla="*/ 318865 h 1185039"/>
                <a:gd name="connsiteX7" fmla="*/ 836159 w 914368"/>
                <a:gd name="connsiteY7" fmla="*/ 336055 h 1185039"/>
                <a:gd name="connsiteX8" fmla="*/ 914368 w 914368"/>
                <a:gd name="connsiteY8" fmla="*/ 344205 h 1185039"/>
                <a:gd name="connsiteX9" fmla="*/ 797709 w 914368"/>
                <a:gd name="connsiteY9" fmla="*/ 1185040 h 118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368" h="1185039">
                  <a:moveTo>
                    <a:pt x="797709" y="1185040"/>
                  </a:moveTo>
                  <a:lnTo>
                    <a:pt x="0" y="1071957"/>
                  </a:lnTo>
                  <a:lnTo>
                    <a:pt x="196097" y="0"/>
                  </a:lnTo>
                  <a:lnTo>
                    <a:pt x="641679" y="83298"/>
                  </a:lnTo>
                  <a:lnTo>
                    <a:pt x="627537" y="184552"/>
                  </a:lnTo>
                  <a:lnTo>
                    <a:pt x="605519" y="310022"/>
                  </a:lnTo>
                  <a:lnTo>
                    <a:pt x="679887" y="318865"/>
                  </a:lnTo>
                  <a:lnTo>
                    <a:pt x="836159" y="336055"/>
                  </a:lnTo>
                  <a:lnTo>
                    <a:pt x="914368" y="344205"/>
                  </a:lnTo>
                  <a:lnTo>
                    <a:pt x="797709" y="1185040"/>
                  </a:lnTo>
                  <a:close/>
                </a:path>
              </a:pathLst>
            </a:custGeom>
            <a:grpFill/>
            <a:ln w="7144" cap="flat">
              <a:solidFill>
                <a:schemeClr val="bg1"/>
              </a:solidFill>
              <a:prstDash val="solid"/>
              <a:miter/>
            </a:ln>
          </p:spPr>
          <p:txBody>
            <a:bodyPr rtlCol="0" anchor="ctr"/>
            <a:lstStyle/>
            <a:p>
              <a:endParaRPr lang="en-US" sz="1092"/>
            </a:p>
          </p:txBody>
        </p:sp>
        <p:sp>
          <p:nvSpPr>
            <p:cNvPr id="168" name="Freeform: Shape 108">
              <a:extLst>
                <a:ext uri="{FF2B5EF4-FFF2-40B4-BE49-F238E27FC236}">
                  <a16:creationId xmlns:a16="http://schemas.microsoft.com/office/drawing/2014/main" id="{3F3D7936-87FC-2F1D-3E38-B87FEA9EC4D7}"/>
                </a:ext>
              </a:extLst>
            </p:cNvPr>
            <p:cNvSpPr/>
            <p:nvPr/>
          </p:nvSpPr>
          <p:spPr>
            <a:xfrm>
              <a:off x="2555502" y="3278090"/>
              <a:ext cx="1119573" cy="1248197"/>
            </a:xfrm>
            <a:custGeom>
              <a:avLst/>
              <a:gdLst>
                <a:gd name="connsiteX0" fmla="*/ 28102 w 1119573"/>
                <a:gd name="connsiteY0" fmla="*/ 804602 h 1248197"/>
                <a:gd name="connsiteX1" fmla="*/ 3080 w 1119573"/>
                <a:gd name="connsiteY1" fmla="*/ 825160 h 1248197"/>
                <a:gd name="connsiteX2" fmla="*/ 0 w 1119573"/>
                <a:gd name="connsiteY2" fmla="*/ 839019 h 1248197"/>
                <a:gd name="connsiteX3" fmla="*/ 4619 w 1119573"/>
                <a:gd name="connsiteY3" fmla="*/ 848258 h 1248197"/>
                <a:gd name="connsiteX4" fmla="*/ 184778 w 1119573"/>
                <a:gd name="connsiteY4" fmla="*/ 949885 h 1248197"/>
                <a:gd name="connsiteX5" fmla="*/ 300264 w 1119573"/>
                <a:gd name="connsiteY5" fmla="*/ 1022257 h 1248197"/>
                <a:gd name="connsiteX6" fmla="*/ 440387 w 1119573"/>
                <a:gd name="connsiteY6" fmla="*/ 1103867 h 1248197"/>
                <a:gd name="connsiteX7" fmla="*/ 600528 w 1119573"/>
                <a:gd name="connsiteY7" fmla="*/ 1199336 h 1248197"/>
                <a:gd name="connsiteX8" fmla="*/ 717554 w 1119573"/>
                <a:gd name="connsiteY8" fmla="*/ 1222433 h 1248197"/>
                <a:gd name="connsiteX9" fmla="*/ 955214 w 1119573"/>
                <a:gd name="connsiteY9" fmla="*/ 1248197 h 1248197"/>
                <a:gd name="connsiteX10" fmla="*/ 1119574 w 1119573"/>
                <a:gd name="connsiteY10" fmla="*/ 113512 h 1248197"/>
                <a:gd name="connsiteX11" fmla="*/ 321992 w 1119573"/>
                <a:gd name="connsiteY11" fmla="*/ 0 h 1248197"/>
                <a:gd name="connsiteX12" fmla="*/ 292537 w 1119573"/>
                <a:gd name="connsiteY12" fmla="*/ 156329 h 1248197"/>
                <a:gd name="connsiteX13" fmla="*/ 277237 w 1119573"/>
                <a:gd name="connsiteY13" fmla="*/ 156474 h 1248197"/>
                <a:gd name="connsiteX14" fmla="*/ 260905 w 1119573"/>
                <a:gd name="connsiteY14" fmla="*/ 181517 h 1248197"/>
                <a:gd name="connsiteX15" fmla="*/ 236951 w 1119573"/>
                <a:gd name="connsiteY15" fmla="*/ 180428 h 1248197"/>
                <a:gd name="connsiteX16" fmla="*/ 224974 w 1119573"/>
                <a:gd name="connsiteY16" fmla="*/ 154297 h 1248197"/>
                <a:gd name="connsiteX17" fmla="*/ 198842 w 1119573"/>
                <a:gd name="connsiteY17" fmla="*/ 151030 h 1248197"/>
                <a:gd name="connsiteX18" fmla="*/ 190132 w 1119573"/>
                <a:gd name="connsiteY18" fmla="*/ 140142 h 1248197"/>
                <a:gd name="connsiteX19" fmla="*/ 181421 w 1119573"/>
                <a:gd name="connsiteY19" fmla="*/ 140142 h 1248197"/>
                <a:gd name="connsiteX20" fmla="*/ 172711 w 1119573"/>
                <a:gd name="connsiteY20" fmla="*/ 145586 h 1248197"/>
                <a:gd name="connsiteX21" fmla="*/ 154201 w 1119573"/>
                <a:gd name="connsiteY21" fmla="*/ 155386 h 1248197"/>
                <a:gd name="connsiteX22" fmla="*/ 153112 w 1119573"/>
                <a:gd name="connsiteY22" fmla="*/ 221803 h 1248197"/>
                <a:gd name="connsiteX23" fmla="*/ 150934 w 1119573"/>
                <a:gd name="connsiteY23" fmla="*/ 238135 h 1248197"/>
                <a:gd name="connsiteX24" fmla="*/ 145490 w 1119573"/>
                <a:gd name="connsiteY24" fmla="*/ 357905 h 1248197"/>
                <a:gd name="connsiteX25" fmla="*/ 131336 w 1119573"/>
                <a:gd name="connsiteY25" fmla="*/ 378593 h 1248197"/>
                <a:gd name="connsiteX26" fmla="*/ 125892 w 1119573"/>
                <a:gd name="connsiteY26" fmla="*/ 410168 h 1248197"/>
                <a:gd name="connsiteX27" fmla="*/ 152023 w 1119573"/>
                <a:gd name="connsiteY27" fmla="*/ 456987 h 1248197"/>
                <a:gd name="connsiteX28" fmla="*/ 164000 w 1119573"/>
                <a:gd name="connsiteY28" fmla="*/ 512517 h 1248197"/>
                <a:gd name="connsiteX29" fmla="*/ 171622 w 1119573"/>
                <a:gd name="connsiteY29" fmla="*/ 522316 h 1248197"/>
                <a:gd name="connsiteX30" fmla="*/ 181421 w 1119573"/>
                <a:gd name="connsiteY30" fmla="*/ 527760 h 1248197"/>
                <a:gd name="connsiteX31" fmla="*/ 180332 w 1119573"/>
                <a:gd name="connsiteY31" fmla="*/ 549537 h 1248197"/>
                <a:gd name="connsiteX32" fmla="*/ 165089 w 1119573"/>
                <a:gd name="connsiteY32" fmla="*/ 562602 h 1248197"/>
                <a:gd name="connsiteX33" fmla="*/ 132424 w 1119573"/>
                <a:gd name="connsiteY33" fmla="*/ 578934 h 1248197"/>
                <a:gd name="connsiteX34" fmla="*/ 113915 w 1119573"/>
                <a:gd name="connsiteY34" fmla="*/ 597444 h 1248197"/>
                <a:gd name="connsiteX35" fmla="*/ 99760 w 1119573"/>
                <a:gd name="connsiteY35" fmla="*/ 632286 h 1248197"/>
                <a:gd name="connsiteX36" fmla="*/ 94316 w 1119573"/>
                <a:gd name="connsiteY36" fmla="*/ 679106 h 1248197"/>
                <a:gd name="connsiteX37" fmla="*/ 67096 w 1119573"/>
                <a:gd name="connsiteY37" fmla="*/ 705237 h 1248197"/>
                <a:gd name="connsiteX38" fmla="*/ 47497 w 1119573"/>
                <a:gd name="connsiteY38" fmla="*/ 711770 h 1248197"/>
                <a:gd name="connsiteX39" fmla="*/ 48789 w 1119573"/>
                <a:gd name="connsiteY39" fmla="*/ 719675 h 1248197"/>
                <a:gd name="connsiteX40" fmla="*/ 44434 w 1119573"/>
                <a:gd name="connsiteY40" fmla="*/ 736007 h 1248197"/>
                <a:gd name="connsiteX41" fmla="*/ 48789 w 1119573"/>
                <a:gd name="connsiteY41" fmla="*/ 743628 h 1248197"/>
                <a:gd name="connsiteX42" fmla="*/ 83631 w 1119573"/>
                <a:gd name="connsiteY42" fmla="*/ 749073 h 1248197"/>
                <a:gd name="connsiteX43" fmla="*/ 78187 w 1119573"/>
                <a:gd name="connsiteY43" fmla="*/ 775204 h 1248197"/>
                <a:gd name="connsiteX44" fmla="*/ 64033 w 1119573"/>
                <a:gd name="connsiteY44" fmla="*/ 795892 h 1248197"/>
                <a:gd name="connsiteX45" fmla="*/ 28102 w 1119573"/>
                <a:gd name="connsiteY45" fmla="*/ 804602 h 124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19573" h="1248197">
                  <a:moveTo>
                    <a:pt x="28102" y="804602"/>
                  </a:moveTo>
                  <a:lnTo>
                    <a:pt x="3080" y="825160"/>
                  </a:lnTo>
                  <a:lnTo>
                    <a:pt x="0" y="839019"/>
                  </a:lnTo>
                  <a:lnTo>
                    <a:pt x="4619" y="848258"/>
                  </a:lnTo>
                  <a:lnTo>
                    <a:pt x="184778" y="949885"/>
                  </a:lnTo>
                  <a:lnTo>
                    <a:pt x="300264" y="1022257"/>
                  </a:lnTo>
                  <a:lnTo>
                    <a:pt x="440387" y="1103867"/>
                  </a:lnTo>
                  <a:lnTo>
                    <a:pt x="600528" y="1199336"/>
                  </a:lnTo>
                  <a:lnTo>
                    <a:pt x="717554" y="1222433"/>
                  </a:lnTo>
                  <a:lnTo>
                    <a:pt x="955214" y="1248197"/>
                  </a:lnTo>
                  <a:lnTo>
                    <a:pt x="1119574" y="113512"/>
                  </a:lnTo>
                  <a:lnTo>
                    <a:pt x="321992" y="0"/>
                  </a:lnTo>
                  <a:lnTo>
                    <a:pt x="292537" y="156329"/>
                  </a:lnTo>
                  <a:lnTo>
                    <a:pt x="277237" y="156474"/>
                  </a:lnTo>
                  <a:lnTo>
                    <a:pt x="260905" y="181517"/>
                  </a:lnTo>
                  <a:lnTo>
                    <a:pt x="236951" y="180428"/>
                  </a:lnTo>
                  <a:lnTo>
                    <a:pt x="224974" y="154297"/>
                  </a:lnTo>
                  <a:lnTo>
                    <a:pt x="198842" y="151030"/>
                  </a:lnTo>
                  <a:lnTo>
                    <a:pt x="190132" y="140142"/>
                  </a:lnTo>
                  <a:lnTo>
                    <a:pt x="181421" y="140142"/>
                  </a:lnTo>
                  <a:lnTo>
                    <a:pt x="172711" y="145586"/>
                  </a:lnTo>
                  <a:lnTo>
                    <a:pt x="154201" y="155386"/>
                  </a:lnTo>
                  <a:lnTo>
                    <a:pt x="153112" y="221803"/>
                  </a:lnTo>
                  <a:lnTo>
                    <a:pt x="150934" y="238135"/>
                  </a:lnTo>
                  <a:lnTo>
                    <a:pt x="145490" y="357905"/>
                  </a:lnTo>
                  <a:lnTo>
                    <a:pt x="131336" y="378593"/>
                  </a:lnTo>
                  <a:lnTo>
                    <a:pt x="125892" y="410168"/>
                  </a:lnTo>
                  <a:lnTo>
                    <a:pt x="152023" y="456987"/>
                  </a:lnTo>
                  <a:lnTo>
                    <a:pt x="164000" y="512517"/>
                  </a:lnTo>
                  <a:lnTo>
                    <a:pt x="171622" y="522316"/>
                  </a:lnTo>
                  <a:lnTo>
                    <a:pt x="181421" y="527760"/>
                  </a:lnTo>
                  <a:lnTo>
                    <a:pt x="180332" y="549537"/>
                  </a:lnTo>
                  <a:lnTo>
                    <a:pt x="165089" y="562602"/>
                  </a:lnTo>
                  <a:lnTo>
                    <a:pt x="132424" y="578934"/>
                  </a:lnTo>
                  <a:lnTo>
                    <a:pt x="113915" y="597444"/>
                  </a:lnTo>
                  <a:lnTo>
                    <a:pt x="99760" y="632286"/>
                  </a:lnTo>
                  <a:lnTo>
                    <a:pt x="94316" y="679106"/>
                  </a:lnTo>
                  <a:lnTo>
                    <a:pt x="67096" y="705237"/>
                  </a:lnTo>
                  <a:lnTo>
                    <a:pt x="47497" y="711770"/>
                  </a:lnTo>
                  <a:lnTo>
                    <a:pt x="48789" y="719675"/>
                  </a:lnTo>
                  <a:lnTo>
                    <a:pt x="44434" y="736007"/>
                  </a:lnTo>
                  <a:lnTo>
                    <a:pt x="48789" y="743628"/>
                  </a:lnTo>
                  <a:lnTo>
                    <a:pt x="83631" y="749073"/>
                  </a:lnTo>
                  <a:lnTo>
                    <a:pt x="78187" y="775204"/>
                  </a:lnTo>
                  <a:lnTo>
                    <a:pt x="64033" y="795892"/>
                  </a:lnTo>
                  <a:lnTo>
                    <a:pt x="28102" y="804602"/>
                  </a:lnTo>
                  <a:close/>
                </a:path>
              </a:pathLst>
            </a:custGeom>
            <a:grpFill/>
            <a:ln w="7144" cap="flat">
              <a:solidFill>
                <a:schemeClr val="bg1"/>
              </a:solidFill>
              <a:prstDash val="solid"/>
              <a:miter/>
            </a:ln>
          </p:spPr>
          <p:txBody>
            <a:bodyPr rtlCol="0" anchor="ctr"/>
            <a:lstStyle/>
            <a:p>
              <a:endParaRPr lang="en-US" sz="1092"/>
            </a:p>
          </p:txBody>
        </p:sp>
        <p:sp>
          <p:nvSpPr>
            <p:cNvPr id="169" name="Freeform: Shape 109">
              <a:extLst>
                <a:ext uri="{FF2B5EF4-FFF2-40B4-BE49-F238E27FC236}">
                  <a16:creationId xmlns:a16="http://schemas.microsoft.com/office/drawing/2014/main" id="{8842D038-C820-D7C6-F53F-869136A60531}"/>
                </a:ext>
              </a:extLst>
            </p:cNvPr>
            <p:cNvSpPr/>
            <p:nvPr/>
          </p:nvSpPr>
          <p:spPr>
            <a:xfrm>
              <a:off x="2006392" y="2008913"/>
              <a:ext cx="1067573" cy="1646492"/>
            </a:xfrm>
            <a:custGeom>
              <a:avLst/>
              <a:gdLst>
                <a:gd name="connsiteX0" fmla="*/ 1067574 w 1067573"/>
                <a:gd name="connsiteY0" fmla="*/ 196844 h 1646492"/>
                <a:gd name="connsiteX1" fmla="*/ 842413 w 1067573"/>
                <a:gd name="connsiteY1" fmla="*/ 1423881 h 1646492"/>
                <a:gd name="connsiteX2" fmla="*/ 824961 w 1067573"/>
                <a:gd name="connsiteY2" fmla="*/ 1427206 h 1646492"/>
                <a:gd name="connsiteX3" fmla="*/ 809980 w 1067573"/>
                <a:gd name="connsiteY3" fmla="*/ 1450125 h 1646492"/>
                <a:gd name="connsiteX4" fmla="*/ 787378 w 1067573"/>
                <a:gd name="connsiteY4" fmla="*/ 1450227 h 1646492"/>
                <a:gd name="connsiteX5" fmla="*/ 773358 w 1067573"/>
                <a:gd name="connsiteY5" fmla="*/ 1424095 h 1646492"/>
                <a:gd name="connsiteX6" fmla="*/ 748417 w 1067573"/>
                <a:gd name="connsiteY6" fmla="*/ 1420491 h 1646492"/>
                <a:gd name="connsiteX7" fmla="*/ 741074 w 1067573"/>
                <a:gd name="connsiteY7" fmla="*/ 1409941 h 1646492"/>
                <a:gd name="connsiteX8" fmla="*/ 731188 w 1067573"/>
                <a:gd name="connsiteY8" fmla="*/ 1409426 h 1646492"/>
                <a:gd name="connsiteX9" fmla="*/ 704725 w 1067573"/>
                <a:gd name="connsiteY9" fmla="*/ 1425088 h 1646492"/>
                <a:gd name="connsiteX10" fmla="*/ 701769 w 1067573"/>
                <a:gd name="connsiteY10" fmla="*/ 1489719 h 1646492"/>
                <a:gd name="connsiteX11" fmla="*/ 698320 w 1067573"/>
                <a:gd name="connsiteY11" fmla="*/ 1544747 h 1646492"/>
                <a:gd name="connsiteX12" fmla="*/ 695000 w 1067573"/>
                <a:gd name="connsiteY12" fmla="*/ 1626594 h 1646492"/>
                <a:gd name="connsiteX13" fmla="*/ 681217 w 1067573"/>
                <a:gd name="connsiteY13" fmla="*/ 1646493 h 1646492"/>
                <a:gd name="connsiteX14" fmla="*/ 657986 w 1067573"/>
                <a:gd name="connsiteY14" fmla="*/ 1636263 h 1646492"/>
                <a:gd name="connsiteX15" fmla="*/ 0 w 1067573"/>
                <a:gd name="connsiteY15" fmla="*/ 643746 h 1646492"/>
                <a:gd name="connsiteX16" fmla="*/ 180871 w 1067573"/>
                <a:gd name="connsiteY16" fmla="*/ 0 h 1646492"/>
                <a:gd name="connsiteX17" fmla="*/ 1067574 w 1067573"/>
                <a:gd name="connsiteY17" fmla="*/ 196844 h 164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7573" h="1646492">
                  <a:moveTo>
                    <a:pt x="1067574" y="196844"/>
                  </a:moveTo>
                  <a:lnTo>
                    <a:pt x="842413" y="1423881"/>
                  </a:lnTo>
                  <a:lnTo>
                    <a:pt x="824961" y="1427206"/>
                  </a:lnTo>
                  <a:lnTo>
                    <a:pt x="809980" y="1450125"/>
                  </a:lnTo>
                  <a:lnTo>
                    <a:pt x="787378" y="1450227"/>
                  </a:lnTo>
                  <a:lnTo>
                    <a:pt x="773358" y="1424095"/>
                  </a:lnTo>
                  <a:lnTo>
                    <a:pt x="748417" y="1420491"/>
                  </a:lnTo>
                  <a:lnTo>
                    <a:pt x="741074" y="1409941"/>
                  </a:lnTo>
                  <a:lnTo>
                    <a:pt x="731188" y="1409426"/>
                  </a:lnTo>
                  <a:lnTo>
                    <a:pt x="704725" y="1425088"/>
                  </a:lnTo>
                  <a:lnTo>
                    <a:pt x="701769" y="1489719"/>
                  </a:lnTo>
                  <a:lnTo>
                    <a:pt x="698320" y="1544747"/>
                  </a:lnTo>
                  <a:lnTo>
                    <a:pt x="695000" y="1626594"/>
                  </a:lnTo>
                  <a:lnTo>
                    <a:pt x="681217" y="1646493"/>
                  </a:lnTo>
                  <a:lnTo>
                    <a:pt x="657986" y="1636263"/>
                  </a:lnTo>
                  <a:lnTo>
                    <a:pt x="0" y="643746"/>
                  </a:lnTo>
                  <a:lnTo>
                    <a:pt x="180871" y="0"/>
                  </a:lnTo>
                  <a:lnTo>
                    <a:pt x="1067574" y="196844"/>
                  </a:lnTo>
                  <a:close/>
                </a:path>
              </a:pathLst>
            </a:custGeom>
            <a:grpFill/>
            <a:ln w="7144" cap="flat">
              <a:solidFill>
                <a:schemeClr val="bg1"/>
              </a:solidFill>
              <a:prstDash val="solid"/>
              <a:miter/>
            </a:ln>
          </p:spPr>
          <p:txBody>
            <a:bodyPr rtlCol="0" anchor="ctr"/>
            <a:lstStyle/>
            <a:p>
              <a:endParaRPr lang="en-US" sz="1092"/>
            </a:p>
          </p:txBody>
        </p:sp>
        <p:sp>
          <p:nvSpPr>
            <p:cNvPr id="170" name="Freeform: Shape 110">
              <a:extLst>
                <a:ext uri="{FF2B5EF4-FFF2-40B4-BE49-F238E27FC236}">
                  <a16:creationId xmlns:a16="http://schemas.microsoft.com/office/drawing/2014/main" id="{3CB62767-7BC0-F2D1-3682-022E1BA390B5}"/>
                </a:ext>
              </a:extLst>
            </p:cNvPr>
            <p:cNvSpPr/>
            <p:nvPr/>
          </p:nvSpPr>
          <p:spPr>
            <a:xfrm>
              <a:off x="1543914" y="1013308"/>
              <a:ext cx="1319456" cy="1096779"/>
            </a:xfrm>
            <a:custGeom>
              <a:avLst/>
              <a:gdLst>
                <a:gd name="connsiteX0" fmla="*/ 1075986 w 1319456"/>
                <a:gd name="connsiteY0" fmla="*/ 1096780 h 1096779"/>
                <a:gd name="connsiteX1" fmla="*/ 1160280 w 1319456"/>
                <a:gd name="connsiteY1" fmla="*/ 765295 h 1096779"/>
                <a:gd name="connsiteX2" fmla="*/ 1170288 w 1319456"/>
                <a:gd name="connsiteY2" fmla="*/ 725009 h 1096779"/>
                <a:gd name="connsiteX3" fmla="*/ 1192714 w 1319456"/>
                <a:gd name="connsiteY3" fmla="*/ 671448 h 1096779"/>
                <a:gd name="connsiteX4" fmla="*/ 1186851 w 1319456"/>
                <a:gd name="connsiteY4" fmla="*/ 660371 h 1096779"/>
                <a:gd name="connsiteX5" fmla="*/ 1162897 w 1319456"/>
                <a:gd name="connsiteY5" fmla="*/ 659932 h 1096779"/>
                <a:gd name="connsiteX6" fmla="*/ 1150690 w 1319456"/>
                <a:gd name="connsiteY6" fmla="*/ 644018 h 1096779"/>
                <a:gd name="connsiteX7" fmla="*/ 1155045 w 1319456"/>
                <a:gd name="connsiteY7" fmla="*/ 630073 h 1096779"/>
                <a:gd name="connsiteX8" fmla="*/ 1159840 w 1319456"/>
                <a:gd name="connsiteY8" fmla="*/ 599146 h 1096779"/>
                <a:gd name="connsiteX9" fmla="*/ 1202304 w 1319456"/>
                <a:gd name="connsiteY9" fmla="*/ 546883 h 1096779"/>
                <a:gd name="connsiteX10" fmla="*/ 1219725 w 1319456"/>
                <a:gd name="connsiteY10" fmla="*/ 536414 h 1096779"/>
                <a:gd name="connsiteX11" fmla="*/ 1230613 w 1319456"/>
                <a:gd name="connsiteY11" fmla="*/ 525526 h 1096779"/>
                <a:gd name="connsiteX12" fmla="*/ 1244768 w 1319456"/>
                <a:gd name="connsiteY12" fmla="*/ 491563 h 1096779"/>
                <a:gd name="connsiteX13" fmla="*/ 1283316 w 1319456"/>
                <a:gd name="connsiteY13" fmla="*/ 437562 h 1096779"/>
                <a:gd name="connsiteX14" fmla="*/ 1317278 w 1319456"/>
                <a:gd name="connsiteY14" fmla="*/ 400773 h 1096779"/>
                <a:gd name="connsiteX15" fmla="*/ 1319456 w 1319456"/>
                <a:gd name="connsiteY15" fmla="*/ 367899 h 1096779"/>
                <a:gd name="connsiteX16" fmla="*/ 1288320 w 1319456"/>
                <a:gd name="connsiteY16" fmla="*/ 344385 h 1096779"/>
                <a:gd name="connsiteX17" fmla="*/ 1271333 w 1319456"/>
                <a:gd name="connsiteY17" fmla="*/ 300164 h 1096779"/>
                <a:gd name="connsiteX18" fmla="*/ 1150711 w 1319456"/>
                <a:gd name="connsiteY18" fmla="*/ 265760 h 1096779"/>
                <a:gd name="connsiteX19" fmla="*/ 1006987 w 1319456"/>
                <a:gd name="connsiteY19" fmla="*/ 232006 h 1096779"/>
                <a:gd name="connsiteX20" fmla="*/ 859997 w 1319456"/>
                <a:gd name="connsiteY20" fmla="*/ 233095 h 1096779"/>
                <a:gd name="connsiteX21" fmla="*/ 855642 w 1319456"/>
                <a:gd name="connsiteY21" fmla="*/ 220029 h 1096779"/>
                <a:gd name="connsiteX22" fmla="*/ 803379 w 1319456"/>
                <a:gd name="connsiteY22" fmla="*/ 239628 h 1096779"/>
                <a:gd name="connsiteX23" fmla="*/ 760915 w 1319456"/>
                <a:gd name="connsiteY23" fmla="*/ 234184 h 1096779"/>
                <a:gd name="connsiteX24" fmla="*/ 738050 w 1319456"/>
                <a:gd name="connsiteY24" fmla="*/ 218941 h 1096779"/>
                <a:gd name="connsiteX25" fmla="*/ 726073 w 1319456"/>
                <a:gd name="connsiteY25" fmla="*/ 225474 h 1096779"/>
                <a:gd name="connsiteX26" fmla="*/ 681432 w 1319456"/>
                <a:gd name="connsiteY26" fmla="*/ 223296 h 1096779"/>
                <a:gd name="connsiteX27" fmla="*/ 665099 w 1319456"/>
                <a:gd name="connsiteY27" fmla="*/ 210230 h 1096779"/>
                <a:gd name="connsiteX28" fmla="*/ 615014 w 1319456"/>
                <a:gd name="connsiteY28" fmla="*/ 190631 h 1096779"/>
                <a:gd name="connsiteX29" fmla="*/ 607392 w 1319456"/>
                <a:gd name="connsiteY29" fmla="*/ 191720 h 1096779"/>
                <a:gd name="connsiteX30" fmla="*/ 566017 w 1319456"/>
                <a:gd name="connsiteY30" fmla="*/ 177566 h 1096779"/>
                <a:gd name="connsiteX31" fmla="*/ 547507 w 1319456"/>
                <a:gd name="connsiteY31" fmla="*/ 194987 h 1096779"/>
                <a:gd name="connsiteX32" fmla="*/ 488711 w 1319456"/>
                <a:gd name="connsiteY32" fmla="*/ 191720 h 1096779"/>
                <a:gd name="connsiteX33" fmla="*/ 432093 w 1319456"/>
                <a:gd name="connsiteY33" fmla="*/ 152523 h 1096779"/>
                <a:gd name="connsiteX34" fmla="*/ 438626 w 1319456"/>
                <a:gd name="connsiteY34" fmla="*/ 144901 h 1096779"/>
                <a:gd name="connsiteX35" fmla="*/ 440803 w 1319456"/>
                <a:gd name="connsiteY35" fmla="*/ 70862 h 1096779"/>
                <a:gd name="connsiteX36" fmla="*/ 419027 w 1319456"/>
                <a:gd name="connsiteY36" fmla="*/ 33842 h 1096779"/>
                <a:gd name="connsiteX37" fmla="*/ 379830 w 1319456"/>
                <a:gd name="connsiteY37" fmla="*/ 28398 h 1096779"/>
                <a:gd name="connsiteX38" fmla="*/ 373297 w 1319456"/>
                <a:gd name="connsiteY38" fmla="*/ 4444 h 1096779"/>
                <a:gd name="connsiteX39" fmla="*/ 350876 w 1319456"/>
                <a:gd name="connsiteY39" fmla="*/ 0 h 1096779"/>
                <a:gd name="connsiteX40" fmla="*/ 295645 w 1319456"/>
                <a:gd name="connsiteY40" fmla="*/ 19610 h 1096779"/>
                <a:gd name="connsiteX41" fmla="*/ 274087 w 1319456"/>
                <a:gd name="connsiteY41" fmla="*/ 81203 h 1096779"/>
                <a:gd name="connsiteX42" fmla="*/ 243291 w 1319456"/>
                <a:gd name="connsiteY42" fmla="*/ 176671 h 1096779"/>
                <a:gd name="connsiteX43" fmla="*/ 212495 w 1319456"/>
                <a:gd name="connsiteY43" fmla="*/ 238264 h 1096779"/>
                <a:gd name="connsiteX44" fmla="*/ 164760 w 1319456"/>
                <a:gd name="connsiteY44" fmla="*/ 372228 h 1096779"/>
                <a:gd name="connsiteX45" fmla="*/ 103168 w 1319456"/>
                <a:gd name="connsiteY45" fmla="*/ 501572 h 1096779"/>
                <a:gd name="connsiteX46" fmla="*/ 26177 w 1319456"/>
                <a:gd name="connsiteY46" fmla="*/ 621678 h 1096779"/>
                <a:gd name="connsiteX47" fmla="*/ 7699 w 1319456"/>
                <a:gd name="connsiteY47" fmla="*/ 649395 h 1096779"/>
                <a:gd name="connsiteX48" fmla="*/ 0 w 1319456"/>
                <a:gd name="connsiteY48" fmla="*/ 731005 h 1096779"/>
                <a:gd name="connsiteX49" fmla="*/ 3678 w 1319456"/>
                <a:gd name="connsiteY49" fmla="*/ 846069 h 1096779"/>
                <a:gd name="connsiteX50" fmla="*/ 1075986 w 1319456"/>
                <a:gd name="connsiteY50" fmla="*/ 1096780 h 1096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319456" h="1096779">
                  <a:moveTo>
                    <a:pt x="1075986" y="1096780"/>
                  </a:moveTo>
                  <a:lnTo>
                    <a:pt x="1160280" y="765295"/>
                  </a:lnTo>
                  <a:lnTo>
                    <a:pt x="1170288" y="725009"/>
                  </a:lnTo>
                  <a:lnTo>
                    <a:pt x="1192714" y="671448"/>
                  </a:lnTo>
                  <a:lnTo>
                    <a:pt x="1186851" y="660371"/>
                  </a:lnTo>
                  <a:lnTo>
                    <a:pt x="1162897" y="659932"/>
                  </a:lnTo>
                  <a:lnTo>
                    <a:pt x="1150690" y="644018"/>
                  </a:lnTo>
                  <a:lnTo>
                    <a:pt x="1155045" y="630073"/>
                  </a:lnTo>
                  <a:lnTo>
                    <a:pt x="1159840" y="599146"/>
                  </a:lnTo>
                  <a:lnTo>
                    <a:pt x="1202304" y="546883"/>
                  </a:lnTo>
                  <a:lnTo>
                    <a:pt x="1219725" y="536414"/>
                  </a:lnTo>
                  <a:lnTo>
                    <a:pt x="1230613" y="525526"/>
                  </a:lnTo>
                  <a:lnTo>
                    <a:pt x="1244768" y="491563"/>
                  </a:lnTo>
                  <a:lnTo>
                    <a:pt x="1283316" y="437562"/>
                  </a:lnTo>
                  <a:lnTo>
                    <a:pt x="1317278" y="400773"/>
                  </a:lnTo>
                  <a:lnTo>
                    <a:pt x="1319456" y="367899"/>
                  </a:lnTo>
                  <a:lnTo>
                    <a:pt x="1288320" y="344385"/>
                  </a:lnTo>
                  <a:lnTo>
                    <a:pt x="1271333" y="300164"/>
                  </a:lnTo>
                  <a:lnTo>
                    <a:pt x="1150711" y="265760"/>
                  </a:lnTo>
                  <a:lnTo>
                    <a:pt x="1006987" y="232006"/>
                  </a:lnTo>
                  <a:lnTo>
                    <a:pt x="859997" y="233095"/>
                  </a:lnTo>
                  <a:lnTo>
                    <a:pt x="855642" y="220029"/>
                  </a:lnTo>
                  <a:lnTo>
                    <a:pt x="803379" y="239628"/>
                  </a:lnTo>
                  <a:lnTo>
                    <a:pt x="760915" y="234184"/>
                  </a:lnTo>
                  <a:lnTo>
                    <a:pt x="738050" y="218941"/>
                  </a:lnTo>
                  <a:lnTo>
                    <a:pt x="726073" y="225474"/>
                  </a:lnTo>
                  <a:lnTo>
                    <a:pt x="681432" y="223296"/>
                  </a:lnTo>
                  <a:lnTo>
                    <a:pt x="665099" y="210230"/>
                  </a:lnTo>
                  <a:lnTo>
                    <a:pt x="615014" y="190631"/>
                  </a:lnTo>
                  <a:lnTo>
                    <a:pt x="607392" y="191720"/>
                  </a:lnTo>
                  <a:lnTo>
                    <a:pt x="566017" y="177566"/>
                  </a:lnTo>
                  <a:lnTo>
                    <a:pt x="547507" y="194987"/>
                  </a:lnTo>
                  <a:lnTo>
                    <a:pt x="488711" y="191720"/>
                  </a:lnTo>
                  <a:lnTo>
                    <a:pt x="432093" y="152523"/>
                  </a:lnTo>
                  <a:lnTo>
                    <a:pt x="438626" y="144901"/>
                  </a:lnTo>
                  <a:lnTo>
                    <a:pt x="440803" y="70862"/>
                  </a:lnTo>
                  <a:lnTo>
                    <a:pt x="419027" y="33842"/>
                  </a:lnTo>
                  <a:lnTo>
                    <a:pt x="379830" y="28398"/>
                  </a:lnTo>
                  <a:lnTo>
                    <a:pt x="373297" y="4444"/>
                  </a:lnTo>
                  <a:lnTo>
                    <a:pt x="350876" y="0"/>
                  </a:lnTo>
                  <a:lnTo>
                    <a:pt x="295645" y="19610"/>
                  </a:lnTo>
                  <a:lnTo>
                    <a:pt x="274087" y="81203"/>
                  </a:lnTo>
                  <a:lnTo>
                    <a:pt x="243291" y="176671"/>
                  </a:lnTo>
                  <a:lnTo>
                    <a:pt x="212495" y="238264"/>
                  </a:lnTo>
                  <a:lnTo>
                    <a:pt x="164760" y="372228"/>
                  </a:lnTo>
                  <a:lnTo>
                    <a:pt x="103168" y="501572"/>
                  </a:lnTo>
                  <a:lnTo>
                    <a:pt x="26177" y="621678"/>
                  </a:lnTo>
                  <a:lnTo>
                    <a:pt x="7699" y="649395"/>
                  </a:lnTo>
                  <a:lnTo>
                    <a:pt x="0" y="731005"/>
                  </a:lnTo>
                  <a:lnTo>
                    <a:pt x="3678" y="846069"/>
                  </a:lnTo>
                  <a:lnTo>
                    <a:pt x="1075986" y="1096780"/>
                  </a:lnTo>
                  <a:close/>
                </a:path>
              </a:pathLst>
            </a:custGeom>
            <a:grpFill/>
            <a:ln w="7144" cap="flat">
              <a:solidFill>
                <a:schemeClr val="bg1"/>
              </a:solidFill>
              <a:prstDash val="solid"/>
              <a:miter/>
            </a:ln>
          </p:spPr>
          <p:txBody>
            <a:bodyPr rtlCol="0" anchor="ctr"/>
            <a:lstStyle/>
            <a:p>
              <a:endParaRPr lang="en-US" sz="1092"/>
            </a:p>
          </p:txBody>
        </p:sp>
        <p:sp>
          <p:nvSpPr>
            <p:cNvPr id="171" name="Freeform: Shape 111">
              <a:extLst>
                <a:ext uri="{FF2B5EF4-FFF2-40B4-BE49-F238E27FC236}">
                  <a16:creationId xmlns:a16="http://schemas.microsoft.com/office/drawing/2014/main" id="{4B58FF06-C902-E210-876B-3B7952D7376D}"/>
                </a:ext>
              </a:extLst>
            </p:cNvPr>
            <p:cNvSpPr/>
            <p:nvPr/>
          </p:nvSpPr>
          <p:spPr>
            <a:xfrm>
              <a:off x="1839892" y="510652"/>
              <a:ext cx="1105845" cy="802503"/>
            </a:xfrm>
            <a:custGeom>
              <a:avLst/>
              <a:gdLst>
                <a:gd name="connsiteX0" fmla="*/ 335680 w 1105845"/>
                <a:gd name="connsiteY0" fmla="*/ 0 h 802503"/>
                <a:gd name="connsiteX1" fmla="*/ 377255 w 1105845"/>
                <a:gd name="connsiteY1" fmla="*/ 13858 h 802503"/>
                <a:gd name="connsiteX2" fmla="*/ 469644 w 1105845"/>
                <a:gd name="connsiteY2" fmla="*/ 40035 h 802503"/>
                <a:gd name="connsiteX3" fmla="*/ 551254 w 1105845"/>
                <a:gd name="connsiteY3" fmla="*/ 58513 h 802503"/>
                <a:gd name="connsiteX4" fmla="*/ 742191 w 1105845"/>
                <a:gd name="connsiteY4" fmla="*/ 112407 h 802503"/>
                <a:gd name="connsiteX5" fmla="*/ 960845 w 1105845"/>
                <a:gd name="connsiteY5" fmla="*/ 166300 h 802503"/>
                <a:gd name="connsiteX6" fmla="*/ 1105845 w 1105845"/>
                <a:gd name="connsiteY6" fmla="*/ 196848 h 802503"/>
                <a:gd name="connsiteX7" fmla="*/ 975997 w 1105845"/>
                <a:gd name="connsiteY7" fmla="*/ 802503 h 802503"/>
                <a:gd name="connsiteX8" fmla="*/ 857459 w 1105845"/>
                <a:gd name="connsiteY8" fmla="*/ 768925 h 802503"/>
                <a:gd name="connsiteX9" fmla="*/ 709745 w 1105845"/>
                <a:gd name="connsiteY9" fmla="*/ 734914 h 802503"/>
                <a:gd name="connsiteX10" fmla="*/ 564686 w 1105845"/>
                <a:gd name="connsiteY10" fmla="*/ 735231 h 802503"/>
                <a:gd name="connsiteX11" fmla="*/ 560346 w 1105845"/>
                <a:gd name="connsiteY11" fmla="*/ 722422 h 802503"/>
                <a:gd name="connsiteX12" fmla="*/ 507014 w 1105845"/>
                <a:gd name="connsiteY12" fmla="*/ 743180 h 802503"/>
                <a:gd name="connsiteX13" fmla="*/ 463242 w 1105845"/>
                <a:gd name="connsiteY13" fmla="*/ 736163 h 802503"/>
                <a:gd name="connsiteX14" fmla="*/ 442793 w 1105845"/>
                <a:gd name="connsiteY14" fmla="*/ 721074 h 802503"/>
                <a:gd name="connsiteX15" fmla="*/ 430284 w 1105845"/>
                <a:gd name="connsiteY15" fmla="*/ 727342 h 802503"/>
                <a:gd name="connsiteX16" fmla="*/ 385177 w 1105845"/>
                <a:gd name="connsiteY16" fmla="*/ 726006 h 802503"/>
                <a:gd name="connsiteX17" fmla="*/ 369000 w 1105845"/>
                <a:gd name="connsiteY17" fmla="*/ 713151 h 802503"/>
                <a:gd name="connsiteX18" fmla="*/ 318870 w 1105845"/>
                <a:gd name="connsiteY18" fmla="*/ 693031 h 802503"/>
                <a:gd name="connsiteX19" fmla="*/ 311869 w 1105845"/>
                <a:gd name="connsiteY19" fmla="*/ 694430 h 802503"/>
                <a:gd name="connsiteX20" fmla="*/ 270063 w 1105845"/>
                <a:gd name="connsiteY20" fmla="*/ 679910 h 802503"/>
                <a:gd name="connsiteX21" fmla="*/ 252029 w 1105845"/>
                <a:gd name="connsiteY21" fmla="*/ 697220 h 802503"/>
                <a:gd name="connsiteX22" fmla="*/ 192346 w 1105845"/>
                <a:gd name="connsiteY22" fmla="*/ 694375 h 802503"/>
                <a:gd name="connsiteX23" fmla="*/ 135904 w 1105845"/>
                <a:gd name="connsiteY23" fmla="*/ 655078 h 802503"/>
                <a:gd name="connsiteX24" fmla="*/ 143324 w 1105845"/>
                <a:gd name="connsiteY24" fmla="*/ 646193 h 802503"/>
                <a:gd name="connsiteX25" fmla="*/ 144478 w 1105845"/>
                <a:gd name="connsiteY25" fmla="*/ 573065 h 802503"/>
                <a:gd name="connsiteX26" fmla="*/ 122742 w 1105845"/>
                <a:gd name="connsiteY26" fmla="*/ 536492 h 802503"/>
                <a:gd name="connsiteX27" fmla="*/ 83545 w 1105845"/>
                <a:gd name="connsiteY27" fmla="*/ 530710 h 802503"/>
                <a:gd name="connsiteX28" fmla="*/ 77093 w 1105845"/>
                <a:gd name="connsiteY28" fmla="*/ 506797 h 802503"/>
                <a:gd name="connsiteX29" fmla="*/ 55418 w 1105845"/>
                <a:gd name="connsiteY29" fmla="*/ 502444 h 802503"/>
                <a:gd name="connsiteX30" fmla="*/ 21557 w 1105845"/>
                <a:gd name="connsiteY30" fmla="*/ 514166 h 802503"/>
                <a:gd name="connsiteX31" fmla="*/ 0 w 1105845"/>
                <a:gd name="connsiteY31" fmla="*/ 483502 h 802503"/>
                <a:gd name="connsiteX32" fmla="*/ 3080 w 1105845"/>
                <a:gd name="connsiteY32" fmla="*/ 455786 h 802503"/>
                <a:gd name="connsiteX33" fmla="*/ 29257 w 1105845"/>
                <a:gd name="connsiteY33" fmla="*/ 452706 h 802503"/>
                <a:gd name="connsiteX34" fmla="*/ 44655 w 1105845"/>
                <a:gd name="connsiteY34" fmla="*/ 414210 h 802503"/>
                <a:gd name="connsiteX35" fmla="*/ 20018 w 1105845"/>
                <a:gd name="connsiteY35" fmla="*/ 403432 h 802503"/>
                <a:gd name="connsiteX36" fmla="*/ 21557 w 1105845"/>
                <a:gd name="connsiteY36" fmla="*/ 368016 h 802503"/>
                <a:gd name="connsiteX37" fmla="*/ 63132 w 1105845"/>
                <a:gd name="connsiteY37" fmla="*/ 361857 h 802503"/>
                <a:gd name="connsiteX38" fmla="*/ 36956 w 1105845"/>
                <a:gd name="connsiteY38" fmla="*/ 335680 h 802503"/>
                <a:gd name="connsiteX39" fmla="*/ 23097 w 1105845"/>
                <a:gd name="connsiteY39" fmla="*/ 267928 h 802503"/>
                <a:gd name="connsiteX40" fmla="*/ 29257 w 1105845"/>
                <a:gd name="connsiteY40" fmla="*/ 240211 h 802503"/>
                <a:gd name="connsiteX41" fmla="*/ 29257 w 1105845"/>
                <a:gd name="connsiteY41" fmla="*/ 164760 h 802503"/>
                <a:gd name="connsiteX42" fmla="*/ 12319 w 1105845"/>
                <a:gd name="connsiteY42" fmla="*/ 133964 h 802503"/>
                <a:gd name="connsiteX43" fmla="*/ 33876 w 1105845"/>
                <a:gd name="connsiteY43" fmla="*/ 44655 h 802503"/>
                <a:gd name="connsiteX44" fmla="*/ 53894 w 1105845"/>
                <a:gd name="connsiteY44" fmla="*/ 49274 h 802503"/>
                <a:gd name="connsiteX45" fmla="*/ 76991 w 1105845"/>
                <a:gd name="connsiteY45" fmla="*/ 76991 h 802503"/>
                <a:gd name="connsiteX46" fmla="*/ 103168 w 1105845"/>
                <a:gd name="connsiteY46" fmla="*/ 101628 h 802503"/>
                <a:gd name="connsiteX47" fmla="*/ 133964 w 1105845"/>
                <a:gd name="connsiteY47" fmla="*/ 120106 h 802503"/>
                <a:gd name="connsiteX48" fmla="*/ 177079 w 1105845"/>
                <a:gd name="connsiteY48" fmla="*/ 140123 h 802503"/>
                <a:gd name="connsiteX49" fmla="*/ 206335 w 1105845"/>
                <a:gd name="connsiteY49" fmla="*/ 146283 h 802503"/>
                <a:gd name="connsiteX50" fmla="*/ 234052 w 1105845"/>
                <a:gd name="connsiteY50" fmla="*/ 160141 h 802503"/>
                <a:gd name="connsiteX51" fmla="*/ 266388 w 1105845"/>
                <a:gd name="connsiteY51" fmla="*/ 169380 h 802503"/>
                <a:gd name="connsiteX52" fmla="*/ 287946 w 1105845"/>
                <a:gd name="connsiteY52" fmla="*/ 167840 h 802503"/>
                <a:gd name="connsiteX53" fmla="*/ 287946 w 1105845"/>
                <a:gd name="connsiteY53" fmla="*/ 144743 h 802503"/>
                <a:gd name="connsiteX54" fmla="*/ 300264 w 1105845"/>
                <a:gd name="connsiteY54" fmla="*/ 133964 h 802503"/>
                <a:gd name="connsiteX55" fmla="*/ 320282 w 1105845"/>
                <a:gd name="connsiteY55" fmla="*/ 121645 h 802503"/>
                <a:gd name="connsiteX56" fmla="*/ 323361 w 1105845"/>
                <a:gd name="connsiteY56" fmla="*/ 132424 h 802503"/>
                <a:gd name="connsiteX57" fmla="*/ 326441 w 1105845"/>
                <a:gd name="connsiteY57" fmla="*/ 149362 h 802503"/>
                <a:gd name="connsiteX58" fmla="*/ 304884 w 1105845"/>
                <a:gd name="connsiteY58" fmla="*/ 153982 h 802503"/>
                <a:gd name="connsiteX59" fmla="*/ 301804 w 1105845"/>
                <a:gd name="connsiteY59" fmla="*/ 173999 h 802503"/>
                <a:gd name="connsiteX60" fmla="*/ 318742 w 1105845"/>
                <a:gd name="connsiteY60" fmla="*/ 187858 h 802503"/>
                <a:gd name="connsiteX61" fmla="*/ 329521 w 1105845"/>
                <a:gd name="connsiteY61" fmla="*/ 210955 h 802503"/>
                <a:gd name="connsiteX62" fmla="*/ 335680 w 1105845"/>
                <a:gd name="connsiteY62" fmla="*/ 229433 h 802503"/>
                <a:gd name="connsiteX63" fmla="*/ 349538 w 1105845"/>
                <a:gd name="connsiteY63" fmla="*/ 227893 h 802503"/>
                <a:gd name="connsiteX64" fmla="*/ 351078 w 1105845"/>
                <a:gd name="connsiteY64" fmla="*/ 215574 h 802503"/>
                <a:gd name="connsiteX65" fmla="*/ 341839 w 1105845"/>
                <a:gd name="connsiteY65" fmla="*/ 203256 h 802503"/>
                <a:gd name="connsiteX66" fmla="*/ 337220 w 1105845"/>
                <a:gd name="connsiteY66" fmla="*/ 172459 h 802503"/>
                <a:gd name="connsiteX67" fmla="*/ 344919 w 1105845"/>
                <a:gd name="connsiteY67" fmla="*/ 155521 h 802503"/>
                <a:gd name="connsiteX68" fmla="*/ 338760 w 1105845"/>
                <a:gd name="connsiteY68" fmla="*/ 141663 h 802503"/>
                <a:gd name="connsiteX69" fmla="*/ 338760 w 1105845"/>
                <a:gd name="connsiteY69" fmla="*/ 120106 h 802503"/>
                <a:gd name="connsiteX70" fmla="*/ 355698 w 1105845"/>
                <a:gd name="connsiteY70" fmla="*/ 86230 h 802503"/>
                <a:gd name="connsiteX71" fmla="*/ 344919 w 1105845"/>
                <a:gd name="connsiteY71" fmla="*/ 61593 h 802503"/>
                <a:gd name="connsiteX72" fmla="*/ 321822 w 1105845"/>
                <a:gd name="connsiteY72" fmla="*/ 15398 h 802503"/>
                <a:gd name="connsiteX73" fmla="*/ 324901 w 1105845"/>
                <a:gd name="connsiteY73" fmla="*/ 7699 h 802503"/>
                <a:gd name="connsiteX74" fmla="*/ 335680 w 1105845"/>
                <a:gd name="connsiteY74" fmla="*/ 0 h 802503"/>
                <a:gd name="connsiteX75" fmla="*/ 245605 w 1105845"/>
                <a:gd name="connsiteY75" fmla="*/ 56950 h 802503"/>
                <a:gd name="connsiteX76" fmla="*/ 264853 w 1105845"/>
                <a:gd name="connsiteY76" fmla="*/ 55410 h 802503"/>
                <a:gd name="connsiteX77" fmla="*/ 269472 w 1105845"/>
                <a:gd name="connsiteY77" fmla="*/ 68498 h 802503"/>
                <a:gd name="connsiteX78" fmla="*/ 284100 w 1105845"/>
                <a:gd name="connsiteY78" fmla="*/ 53100 h 802503"/>
                <a:gd name="connsiteX79" fmla="*/ 306428 w 1105845"/>
                <a:gd name="connsiteY79" fmla="*/ 53100 h 802503"/>
                <a:gd name="connsiteX80" fmla="*/ 314127 w 1105845"/>
                <a:gd name="connsiteY80" fmla="*/ 67728 h 802503"/>
                <a:gd name="connsiteX81" fmla="*/ 299499 w 1105845"/>
                <a:gd name="connsiteY81" fmla="*/ 83896 h 802503"/>
                <a:gd name="connsiteX82" fmla="*/ 305658 w 1105845"/>
                <a:gd name="connsiteY82" fmla="*/ 91596 h 802503"/>
                <a:gd name="connsiteX83" fmla="*/ 298729 w 1105845"/>
                <a:gd name="connsiteY83" fmla="*/ 110843 h 802503"/>
                <a:gd name="connsiteX84" fmla="*/ 285640 w 1105845"/>
                <a:gd name="connsiteY84" fmla="*/ 114693 h 802503"/>
                <a:gd name="connsiteX85" fmla="*/ 277171 w 1105845"/>
                <a:gd name="connsiteY85" fmla="*/ 112383 h 802503"/>
                <a:gd name="connsiteX86" fmla="*/ 291030 w 1105845"/>
                <a:gd name="connsiteY86" fmla="*/ 87746 h 802503"/>
                <a:gd name="connsiteX87" fmla="*/ 274862 w 1105845"/>
                <a:gd name="connsiteY87" fmla="*/ 82357 h 802503"/>
                <a:gd name="connsiteX88" fmla="*/ 271782 w 1105845"/>
                <a:gd name="connsiteY88" fmla="*/ 96215 h 802503"/>
                <a:gd name="connsiteX89" fmla="*/ 264853 w 1105845"/>
                <a:gd name="connsiteY89" fmla="*/ 102374 h 802503"/>
                <a:gd name="connsiteX90" fmla="*/ 250224 w 1105845"/>
                <a:gd name="connsiteY90" fmla="*/ 80817 h 802503"/>
                <a:gd name="connsiteX91" fmla="*/ 245605 w 1105845"/>
                <a:gd name="connsiteY91" fmla="*/ 56950 h 80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105845" h="802503">
                  <a:moveTo>
                    <a:pt x="335680" y="0"/>
                  </a:moveTo>
                  <a:lnTo>
                    <a:pt x="377255" y="13858"/>
                  </a:lnTo>
                  <a:lnTo>
                    <a:pt x="469644" y="40035"/>
                  </a:lnTo>
                  <a:lnTo>
                    <a:pt x="551254" y="58513"/>
                  </a:lnTo>
                  <a:lnTo>
                    <a:pt x="742191" y="112407"/>
                  </a:lnTo>
                  <a:lnTo>
                    <a:pt x="960845" y="166300"/>
                  </a:lnTo>
                  <a:lnTo>
                    <a:pt x="1105845" y="196848"/>
                  </a:lnTo>
                  <a:lnTo>
                    <a:pt x="975997" y="802503"/>
                  </a:lnTo>
                  <a:lnTo>
                    <a:pt x="857459" y="768925"/>
                  </a:lnTo>
                  <a:lnTo>
                    <a:pt x="709745" y="734914"/>
                  </a:lnTo>
                  <a:lnTo>
                    <a:pt x="564686" y="735231"/>
                  </a:lnTo>
                  <a:lnTo>
                    <a:pt x="560346" y="722422"/>
                  </a:lnTo>
                  <a:lnTo>
                    <a:pt x="507014" y="743180"/>
                  </a:lnTo>
                  <a:lnTo>
                    <a:pt x="463242" y="736163"/>
                  </a:lnTo>
                  <a:lnTo>
                    <a:pt x="442793" y="721074"/>
                  </a:lnTo>
                  <a:lnTo>
                    <a:pt x="430284" y="727342"/>
                  </a:lnTo>
                  <a:lnTo>
                    <a:pt x="385177" y="726006"/>
                  </a:lnTo>
                  <a:lnTo>
                    <a:pt x="369000" y="713151"/>
                  </a:lnTo>
                  <a:lnTo>
                    <a:pt x="318870" y="693031"/>
                  </a:lnTo>
                  <a:lnTo>
                    <a:pt x="311869" y="694430"/>
                  </a:lnTo>
                  <a:lnTo>
                    <a:pt x="270063" y="679910"/>
                  </a:lnTo>
                  <a:lnTo>
                    <a:pt x="252029" y="697220"/>
                  </a:lnTo>
                  <a:lnTo>
                    <a:pt x="192346" y="694375"/>
                  </a:lnTo>
                  <a:lnTo>
                    <a:pt x="135904" y="655078"/>
                  </a:lnTo>
                  <a:lnTo>
                    <a:pt x="143324" y="646193"/>
                  </a:lnTo>
                  <a:lnTo>
                    <a:pt x="144478" y="573065"/>
                  </a:lnTo>
                  <a:lnTo>
                    <a:pt x="122742" y="536492"/>
                  </a:lnTo>
                  <a:lnTo>
                    <a:pt x="83545" y="530710"/>
                  </a:lnTo>
                  <a:lnTo>
                    <a:pt x="77093" y="506797"/>
                  </a:lnTo>
                  <a:lnTo>
                    <a:pt x="55418" y="502444"/>
                  </a:lnTo>
                  <a:lnTo>
                    <a:pt x="21557" y="514166"/>
                  </a:lnTo>
                  <a:lnTo>
                    <a:pt x="0" y="483502"/>
                  </a:lnTo>
                  <a:lnTo>
                    <a:pt x="3080" y="455786"/>
                  </a:lnTo>
                  <a:lnTo>
                    <a:pt x="29257" y="452706"/>
                  </a:lnTo>
                  <a:lnTo>
                    <a:pt x="44655" y="414210"/>
                  </a:lnTo>
                  <a:lnTo>
                    <a:pt x="20018" y="403432"/>
                  </a:lnTo>
                  <a:lnTo>
                    <a:pt x="21557" y="368016"/>
                  </a:lnTo>
                  <a:lnTo>
                    <a:pt x="63132" y="361857"/>
                  </a:lnTo>
                  <a:lnTo>
                    <a:pt x="36956" y="335680"/>
                  </a:lnTo>
                  <a:lnTo>
                    <a:pt x="23097" y="267928"/>
                  </a:lnTo>
                  <a:lnTo>
                    <a:pt x="29257" y="240211"/>
                  </a:lnTo>
                  <a:lnTo>
                    <a:pt x="29257" y="164760"/>
                  </a:lnTo>
                  <a:lnTo>
                    <a:pt x="12319" y="133964"/>
                  </a:lnTo>
                  <a:lnTo>
                    <a:pt x="33876" y="44655"/>
                  </a:lnTo>
                  <a:lnTo>
                    <a:pt x="53894" y="49274"/>
                  </a:lnTo>
                  <a:lnTo>
                    <a:pt x="76991" y="76991"/>
                  </a:lnTo>
                  <a:lnTo>
                    <a:pt x="103168" y="101628"/>
                  </a:lnTo>
                  <a:lnTo>
                    <a:pt x="133964" y="120106"/>
                  </a:lnTo>
                  <a:lnTo>
                    <a:pt x="177079" y="140123"/>
                  </a:lnTo>
                  <a:lnTo>
                    <a:pt x="206335" y="146283"/>
                  </a:lnTo>
                  <a:lnTo>
                    <a:pt x="234052" y="160141"/>
                  </a:lnTo>
                  <a:lnTo>
                    <a:pt x="266388" y="169380"/>
                  </a:lnTo>
                  <a:lnTo>
                    <a:pt x="287946" y="167840"/>
                  </a:lnTo>
                  <a:lnTo>
                    <a:pt x="287946" y="144743"/>
                  </a:lnTo>
                  <a:lnTo>
                    <a:pt x="300264" y="133964"/>
                  </a:lnTo>
                  <a:lnTo>
                    <a:pt x="320282" y="121645"/>
                  </a:lnTo>
                  <a:lnTo>
                    <a:pt x="323361" y="132424"/>
                  </a:lnTo>
                  <a:lnTo>
                    <a:pt x="326441" y="149362"/>
                  </a:lnTo>
                  <a:lnTo>
                    <a:pt x="304884" y="153982"/>
                  </a:lnTo>
                  <a:lnTo>
                    <a:pt x="301804" y="173999"/>
                  </a:lnTo>
                  <a:lnTo>
                    <a:pt x="318742" y="187858"/>
                  </a:lnTo>
                  <a:lnTo>
                    <a:pt x="329521" y="210955"/>
                  </a:lnTo>
                  <a:lnTo>
                    <a:pt x="335680" y="229433"/>
                  </a:lnTo>
                  <a:lnTo>
                    <a:pt x="349538" y="227893"/>
                  </a:lnTo>
                  <a:lnTo>
                    <a:pt x="351078" y="215574"/>
                  </a:lnTo>
                  <a:lnTo>
                    <a:pt x="341839" y="203256"/>
                  </a:lnTo>
                  <a:lnTo>
                    <a:pt x="337220" y="172459"/>
                  </a:lnTo>
                  <a:lnTo>
                    <a:pt x="344919" y="155521"/>
                  </a:lnTo>
                  <a:lnTo>
                    <a:pt x="338760" y="141663"/>
                  </a:lnTo>
                  <a:lnTo>
                    <a:pt x="338760" y="120106"/>
                  </a:lnTo>
                  <a:lnTo>
                    <a:pt x="355698" y="86230"/>
                  </a:lnTo>
                  <a:lnTo>
                    <a:pt x="344919" y="61593"/>
                  </a:lnTo>
                  <a:lnTo>
                    <a:pt x="321822" y="15398"/>
                  </a:lnTo>
                  <a:lnTo>
                    <a:pt x="324901" y="7699"/>
                  </a:lnTo>
                  <a:lnTo>
                    <a:pt x="335680" y="0"/>
                  </a:lnTo>
                  <a:close/>
                  <a:moveTo>
                    <a:pt x="245605" y="56950"/>
                  </a:moveTo>
                  <a:lnTo>
                    <a:pt x="264853" y="55410"/>
                  </a:lnTo>
                  <a:lnTo>
                    <a:pt x="269472" y="68498"/>
                  </a:lnTo>
                  <a:lnTo>
                    <a:pt x="284100" y="53100"/>
                  </a:lnTo>
                  <a:lnTo>
                    <a:pt x="306428" y="53100"/>
                  </a:lnTo>
                  <a:lnTo>
                    <a:pt x="314127" y="67728"/>
                  </a:lnTo>
                  <a:lnTo>
                    <a:pt x="299499" y="83896"/>
                  </a:lnTo>
                  <a:lnTo>
                    <a:pt x="305658" y="91596"/>
                  </a:lnTo>
                  <a:lnTo>
                    <a:pt x="298729" y="110843"/>
                  </a:lnTo>
                  <a:lnTo>
                    <a:pt x="285640" y="114693"/>
                  </a:lnTo>
                  <a:cubicBezTo>
                    <a:pt x="285640" y="114693"/>
                    <a:pt x="277171" y="115463"/>
                    <a:pt x="277171" y="112383"/>
                  </a:cubicBezTo>
                  <a:cubicBezTo>
                    <a:pt x="277171" y="109304"/>
                    <a:pt x="291030" y="87746"/>
                    <a:pt x="291030" y="87746"/>
                  </a:cubicBezTo>
                  <a:lnTo>
                    <a:pt x="274862" y="82357"/>
                  </a:lnTo>
                  <a:lnTo>
                    <a:pt x="271782" y="96215"/>
                  </a:lnTo>
                  <a:lnTo>
                    <a:pt x="264853" y="102374"/>
                  </a:lnTo>
                  <a:lnTo>
                    <a:pt x="250224" y="80817"/>
                  </a:lnTo>
                  <a:lnTo>
                    <a:pt x="245605" y="56950"/>
                  </a:lnTo>
                  <a:close/>
                </a:path>
              </a:pathLst>
            </a:custGeom>
            <a:grpFill/>
            <a:ln w="7144" cap="flat">
              <a:solidFill>
                <a:schemeClr val="bg1"/>
              </a:solidFill>
              <a:prstDash val="solid"/>
              <a:miter/>
            </a:ln>
          </p:spPr>
          <p:txBody>
            <a:bodyPr rtlCol="0" anchor="ctr"/>
            <a:lstStyle/>
            <a:p>
              <a:endParaRPr lang="en-US" sz="1092"/>
            </a:p>
          </p:txBody>
        </p:sp>
        <p:sp>
          <p:nvSpPr>
            <p:cNvPr id="172" name="Freeform: Shape 114">
              <a:extLst>
                <a:ext uri="{FF2B5EF4-FFF2-40B4-BE49-F238E27FC236}">
                  <a16:creationId xmlns:a16="http://schemas.microsoft.com/office/drawing/2014/main" id="{786EF4FD-D619-7347-8980-3B25D51D6346}"/>
                </a:ext>
              </a:extLst>
            </p:cNvPr>
            <p:cNvSpPr/>
            <p:nvPr/>
          </p:nvSpPr>
          <p:spPr>
            <a:xfrm>
              <a:off x="1410988" y="1859414"/>
              <a:ext cx="1326144" cy="2219172"/>
            </a:xfrm>
            <a:custGeom>
              <a:avLst/>
              <a:gdLst>
                <a:gd name="connsiteX0" fmla="*/ 1170551 w 1326144"/>
                <a:gd name="connsiteY0" fmla="*/ 2219173 h 2219172"/>
                <a:gd name="connsiteX1" fmla="*/ 1208081 w 1326144"/>
                <a:gd name="connsiteY1" fmla="*/ 2214518 h 2219172"/>
                <a:gd name="connsiteX2" fmla="*/ 1222235 w 1326144"/>
                <a:gd name="connsiteY2" fmla="*/ 2195359 h 2219172"/>
                <a:gd name="connsiteX3" fmla="*/ 1227422 w 1326144"/>
                <a:gd name="connsiteY3" fmla="*/ 2167346 h 2219172"/>
                <a:gd name="connsiteX4" fmla="*/ 1193594 w 1326144"/>
                <a:gd name="connsiteY4" fmla="*/ 2161725 h 2219172"/>
                <a:gd name="connsiteX5" fmla="*/ 1188696 w 1326144"/>
                <a:gd name="connsiteY5" fmla="*/ 2155360 h 2219172"/>
                <a:gd name="connsiteX6" fmla="*/ 1193245 w 1326144"/>
                <a:gd name="connsiteY6" fmla="*/ 2136002 h 2219172"/>
                <a:gd name="connsiteX7" fmla="*/ 1191727 w 1326144"/>
                <a:gd name="connsiteY7" fmla="*/ 2130385 h 2219172"/>
                <a:gd name="connsiteX8" fmla="*/ 1210040 w 1326144"/>
                <a:gd name="connsiteY8" fmla="*/ 2124484 h 2219172"/>
                <a:gd name="connsiteX9" fmla="*/ 1239022 w 1326144"/>
                <a:gd name="connsiteY9" fmla="*/ 2097503 h 2219172"/>
                <a:gd name="connsiteX10" fmla="*/ 1244562 w 1326144"/>
                <a:gd name="connsiteY10" fmla="*/ 2049924 h 2219172"/>
                <a:gd name="connsiteX11" fmla="*/ 1257705 w 1326144"/>
                <a:gd name="connsiteY11" fmla="*/ 2017519 h 2219172"/>
                <a:gd name="connsiteX12" fmla="*/ 1276215 w 1326144"/>
                <a:gd name="connsiteY12" fmla="*/ 1996886 h 2219172"/>
                <a:gd name="connsiteX13" fmla="*/ 1309732 w 1326144"/>
                <a:gd name="connsiteY13" fmla="*/ 1981744 h 2219172"/>
                <a:gd name="connsiteX14" fmla="*/ 1325490 w 1326144"/>
                <a:gd name="connsiteY14" fmla="*/ 1966458 h 2219172"/>
                <a:gd name="connsiteX15" fmla="*/ 1326145 w 1326144"/>
                <a:gd name="connsiteY15" fmla="*/ 1946371 h 2219172"/>
                <a:gd name="connsiteX16" fmla="*/ 1316684 w 1326144"/>
                <a:gd name="connsiteY16" fmla="*/ 1940847 h 2219172"/>
                <a:gd name="connsiteX17" fmla="*/ 1306938 w 1326144"/>
                <a:gd name="connsiteY17" fmla="*/ 1930629 h 2219172"/>
                <a:gd name="connsiteX18" fmla="*/ 1295935 w 1326144"/>
                <a:gd name="connsiteY18" fmla="*/ 1874923 h 2219172"/>
                <a:gd name="connsiteX19" fmla="*/ 1270358 w 1326144"/>
                <a:gd name="connsiteY19" fmla="*/ 1828916 h 2219172"/>
                <a:gd name="connsiteX20" fmla="*/ 1275747 w 1326144"/>
                <a:gd name="connsiteY20" fmla="*/ 1795531 h 2219172"/>
                <a:gd name="connsiteX21" fmla="*/ 1252701 w 1326144"/>
                <a:gd name="connsiteY21" fmla="*/ 1785727 h 2219172"/>
                <a:gd name="connsiteX22" fmla="*/ 594892 w 1326144"/>
                <a:gd name="connsiteY22" fmla="*/ 793427 h 2219172"/>
                <a:gd name="connsiteX23" fmla="*/ 774934 w 1326144"/>
                <a:gd name="connsiteY23" fmla="*/ 149523 h 2219172"/>
                <a:gd name="connsiteX24" fmla="*/ 135999 w 1326144"/>
                <a:gd name="connsiteY24" fmla="*/ 0 h 2219172"/>
                <a:gd name="connsiteX25" fmla="*/ 121645 w 1326144"/>
                <a:gd name="connsiteY25" fmla="*/ 45084 h 2219172"/>
                <a:gd name="connsiteX26" fmla="*/ 120106 w 1326144"/>
                <a:gd name="connsiteY26" fmla="*/ 115916 h 2219172"/>
                <a:gd name="connsiteX27" fmla="*/ 70832 w 1326144"/>
                <a:gd name="connsiteY27" fmla="*/ 228322 h 2219172"/>
                <a:gd name="connsiteX28" fmla="*/ 41575 w 1326144"/>
                <a:gd name="connsiteY28" fmla="*/ 252959 h 2219172"/>
                <a:gd name="connsiteX29" fmla="*/ 38495 w 1326144"/>
                <a:gd name="connsiteY29" fmla="*/ 263738 h 2219172"/>
                <a:gd name="connsiteX30" fmla="*/ 21557 w 1326144"/>
                <a:gd name="connsiteY30" fmla="*/ 271437 h 2219172"/>
                <a:gd name="connsiteX31" fmla="*/ 7699 w 1326144"/>
                <a:gd name="connsiteY31" fmla="*/ 311472 h 2219172"/>
                <a:gd name="connsiteX32" fmla="*/ 0 w 1326144"/>
                <a:gd name="connsiteY32" fmla="*/ 342269 h 2219172"/>
                <a:gd name="connsiteX33" fmla="*/ 26177 w 1326144"/>
                <a:gd name="connsiteY33" fmla="*/ 382304 h 2219172"/>
                <a:gd name="connsiteX34" fmla="*/ 41575 w 1326144"/>
                <a:gd name="connsiteY34" fmla="*/ 422339 h 2219172"/>
                <a:gd name="connsiteX35" fmla="*/ 52354 w 1326144"/>
                <a:gd name="connsiteY35" fmla="*/ 456215 h 2219172"/>
                <a:gd name="connsiteX36" fmla="*/ 49274 w 1326144"/>
                <a:gd name="connsiteY36" fmla="*/ 517808 h 2219172"/>
                <a:gd name="connsiteX37" fmla="*/ 32336 w 1326144"/>
                <a:gd name="connsiteY37" fmla="*/ 547064 h 2219172"/>
                <a:gd name="connsiteX38" fmla="*/ 26177 w 1326144"/>
                <a:gd name="connsiteY38" fmla="*/ 602498 h 2219172"/>
                <a:gd name="connsiteX39" fmla="*/ 16938 w 1326144"/>
                <a:gd name="connsiteY39" fmla="*/ 637913 h 2219172"/>
                <a:gd name="connsiteX40" fmla="*/ 33876 w 1326144"/>
                <a:gd name="connsiteY40" fmla="*/ 674869 h 2219172"/>
                <a:gd name="connsiteX41" fmla="*/ 60053 w 1326144"/>
                <a:gd name="connsiteY41" fmla="*/ 717984 h 2219172"/>
                <a:gd name="connsiteX42" fmla="*/ 81610 w 1326144"/>
                <a:gd name="connsiteY42" fmla="*/ 764178 h 2219172"/>
                <a:gd name="connsiteX43" fmla="*/ 93929 w 1326144"/>
                <a:gd name="connsiteY43" fmla="*/ 802674 h 2219172"/>
                <a:gd name="connsiteX44" fmla="*/ 90849 w 1326144"/>
                <a:gd name="connsiteY44" fmla="*/ 833470 h 2219172"/>
                <a:gd name="connsiteX45" fmla="*/ 87770 w 1326144"/>
                <a:gd name="connsiteY45" fmla="*/ 838089 h 2219172"/>
                <a:gd name="connsiteX46" fmla="*/ 87770 w 1326144"/>
                <a:gd name="connsiteY46" fmla="*/ 858107 h 2219172"/>
                <a:gd name="connsiteX47" fmla="*/ 141663 w 1326144"/>
                <a:gd name="connsiteY47" fmla="*/ 918160 h 2219172"/>
                <a:gd name="connsiteX48" fmla="*/ 137044 w 1326144"/>
                <a:gd name="connsiteY48" fmla="*/ 941257 h 2219172"/>
                <a:gd name="connsiteX49" fmla="*/ 130884 w 1326144"/>
                <a:gd name="connsiteY49" fmla="*/ 962815 h 2219172"/>
                <a:gd name="connsiteX50" fmla="*/ 124725 w 1326144"/>
                <a:gd name="connsiteY50" fmla="*/ 981292 h 2219172"/>
                <a:gd name="connsiteX51" fmla="*/ 126265 w 1326144"/>
                <a:gd name="connsiteY51" fmla="*/ 1059823 h 2219172"/>
                <a:gd name="connsiteX52" fmla="*/ 146283 w 1326144"/>
                <a:gd name="connsiteY52" fmla="*/ 1095239 h 2219172"/>
                <a:gd name="connsiteX53" fmla="*/ 164760 w 1326144"/>
                <a:gd name="connsiteY53" fmla="*/ 1119876 h 2219172"/>
                <a:gd name="connsiteX54" fmla="*/ 190937 w 1326144"/>
                <a:gd name="connsiteY54" fmla="*/ 1124495 h 2219172"/>
                <a:gd name="connsiteX55" fmla="*/ 200176 w 1326144"/>
                <a:gd name="connsiteY55" fmla="*/ 1150672 h 2219172"/>
                <a:gd name="connsiteX56" fmla="*/ 189397 w 1326144"/>
                <a:gd name="connsiteY56" fmla="*/ 1184548 h 2219172"/>
                <a:gd name="connsiteX57" fmla="*/ 169380 w 1326144"/>
                <a:gd name="connsiteY57" fmla="*/ 1199946 h 2219172"/>
                <a:gd name="connsiteX58" fmla="*/ 158601 w 1326144"/>
                <a:gd name="connsiteY58" fmla="*/ 1199946 h 2219172"/>
                <a:gd name="connsiteX59" fmla="*/ 150902 w 1326144"/>
                <a:gd name="connsiteY59" fmla="*/ 1236902 h 2219172"/>
                <a:gd name="connsiteX60" fmla="*/ 155521 w 1326144"/>
                <a:gd name="connsiteY60" fmla="*/ 1264619 h 2219172"/>
                <a:gd name="connsiteX61" fmla="*/ 186318 w 1326144"/>
                <a:gd name="connsiteY61" fmla="*/ 1306193 h 2219172"/>
                <a:gd name="connsiteX62" fmla="*/ 201716 w 1326144"/>
                <a:gd name="connsiteY62" fmla="*/ 1357007 h 2219172"/>
                <a:gd name="connsiteX63" fmla="*/ 215574 w 1326144"/>
                <a:gd name="connsiteY63" fmla="*/ 1401662 h 2219172"/>
                <a:gd name="connsiteX64" fmla="*/ 227893 w 1326144"/>
                <a:gd name="connsiteY64" fmla="*/ 1430919 h 2219172"/>
                <a:gd name="connsiteX65" fmla="*/ 260229 w 1326144"/>
                <a:gd name="connsiteY65" fmla="*/ 1486352 h 2219172"/>
                <a:gd name="connsiteX66" fmla="*/ 274087 w 1326144"/>
                <a:gd name="connsiteY66" fmla="*/ 1510989 h 2219172"/>
                <a:gd name="connsiteX67" fmla="*/ 278707 w 1326144"/>
                <a:gd name="connsiteY67" fmla="*/ 1538706 h 2219172"/>
                <a:gd name="connsiteX68" fmla="*/ 294105 w 1326144"/>
                <a:gd name="connsiteY68" fmla="*/ 1547945 h 2219172"/>
                <a:gd name="connsiteX69" fmla="*/ 294105 w 1326144"/>
                <a:gd name="connsiteY69" fmla="*/ 1571042 h 2219172"/>
                <a:gd name="connsiteX70" fmla="*/ 286406 w 1326144"/>
                <a:gd name="connsiteY70" fmla="*/ 1589520 h 2219172"/>
                <a:gd name="connsiteX71" fmla="*/ 269468 w 1326144"/>
                <a:gd name="connsiteY71" fmla="*/ 1657272 h 2219172"/>
                <a:gd name="connsiteX72" fmla="*/ 264848 w 1326144"/>
                <a:gd name="connsiteY72" fmla="*/ 1675749 h 2219172"/>
                <a:gd name="connsiteX73" fmla="*/ 287946 w 1326144"/>
                <a:gd name="connsiteY73" fmla="*/ 1701926 h 2219172"/>
                <a:gd name="connsiteX74" fmla="*/ 327981 w 1326144"/>
                <a:gd name="connsiteY74" fmla="*/ 1706546 h 2219172"/>
                <a:gd name="connsiteX75" fmla="*/ 371096 w 1326144"/>
                <a:gd name="connsiteY75" fmla="*/ 1723484 h 2219172"/>
                <a:gd name="connsiteX76" fmla="*/ 408051 w 1326144"/>
                <a:gd name="connsiteY76" fmla="*/ 1743501 h 2219172"/>
                <a:gd name="connsiteX77" fmla="*/ 435768 w 1326144"/>
                <a:gd name="connsiteY77" fmla="*/ 1743501 h 2219172"/>
                <a:gd name="connsiteX78" fmla="*/ 463485 w 1326144"/>
                <a:gd name="connsiteY78" fmla="*/ 1772758 h 2219172"/>
                <a:gd name="connsiteX79" fmla="*/ 488122 w 1326144"/>
                <a:gd name="connsiteY79" fmla="*/ 1818952 h 2219172"/>
                <a:gd name="connsiteX80" fmla="*/ 498900 w 1326144"/>
                <a:gd name="connsiteY80" fmla="*/ 1840510 h 2219172"/>
                <a:gd name="connsiteX81" fmla="*/ 535856 w 1326144"/>
                <a:gd name="connsiteY81" fmla="*/ 1860527 h 2219172"/>
                <a:gd name="connsiteX82" fmla="*/ 582050 w 1326144"/>
                <a:gd name="connsiteY82" fmla="*/ 1868226 h 2219172"/>
                <a:gd name="connsiteX83" fmla="*/ 595909 w 1326144"/>
                <a:gd name="connsiteY83" fmla="*/ 1888244 h 2219172"/>
                <a:gd name="connsiteX84" fmla="*/ 602068 w 1326144"/>
                <a:gd name="connsiteY84" fmla="*/ 1919040 h 2219172"/>
                <a:gd name="connsiteX85" fmla="*/ 588210 w 1326144"/>
                <a:gd name="connsiteY85" fmla="*/ 1925199 h 2219172"/>
                <a:gd name="connsiteX86" fmla="*/ 591289 w 1326144"/>
                <a:gd name="connsiteY86" fmla="*/ 1934438 h 2219172"/>
                <a:gd name="connsiteX87" fmla="*/ 622086 w 1326144"/>
                <a:gd name="connsiteY87" fmla="*/ 1942137 h 2219172"/>
                <a:gd name="connsiteX88" fmla="*/ 648263 w 1326144"/>
                <a:gd name="connsiteY88" fmla="*/ 1943677 h 2219172"/>
                <a:gd name="connsiteX89" fmla="*/ 678361 w 1326144"/>
                <a:gd name="connsiteY89" fmla="*/ 1927610 h 2219172"/>
                <a:gd name="connsiteX90" fmla="*/ 715316 w 1326144"/>
                <a:gd name="connsiteY90" fmla="*/ 1967645 h 2219172"/>
                <a:gd name="connsiteX91" fmla="*/ 723015 w 1326144"/>
                <a:gd name="connsiteY91" fmla="*/ 1989203 h 2219172"/>
                <a:gd name="connsiteX92" fmla="*/ 747652 w 1326144"/>
                <a:gd name="connsiteY92" fmla="*/ 2029238 h 2219172"/>
                <a:gd name="connsiteX93" fmla="*/ 750732 w 1326144"/>
                <a:gd name="connsiteY93" fmla="*/ 2060034 h 2219172"/>
                <a:gd name="connsiteX94" fmla="*/ 750732 w 1326144"/>
                <a:gd name="connsiteY94" fmla="*/ 2149344 h 2219172"/>
                <a:gd name="connsiteX95" fmla="*/ 755351 w 1326144"/>
                <a:gd name="connsiteY95" fmla="*/ 2166282 h 2219172"/>
                <a:gd name="connsiteX96" fmla="*/ 850820 w 1326144"/>
                <a:gd name="connsiteY96" fmla="*/ 2180140 h 2219172"/>
                <a:gd name="connsiteX97" fmla="*/ 1038677 w 1326144"/>
                <a:gd name="connsiteY97" fmla="*/ 2206317 h 2219172"/>
                <a:gd name="connsiteX98" fmla="*/ 1170551 w 1326144"/>
                <a:gd name="connsiteY98" fmla="*/ 2219173 h 2219172"/>
                <a:gd name="connsiteX99" fmla="*/ 331064 w 1326144"/>
                <a:gd name="connsiteY99" fmla="*/ 1802771 h 2219172"/>
                <a:gd name="connsiteX100" fmla="*/ 343382 w 1326144"/>
                <a:gd name="connsiteY100" fmla="*/ 1817400 h 2219172"/>
                <a:gd name="connsiteX101" fmla="*/ 341842 w 1326144"/>
                <a:gd name="connsiteY101" fmla="*/ 1829718 h 2219172"/>
                <a:gd name="connsiteX102" fmla="*/ 311046 w 1326144"/>
                <a:gd name="connsiteY102" fmla="*/ 1828948 h 2219172"/>
                <a:gd name="connsiteX103" fmla="*/ 305656 w 1326144"/>
                <a:gd name="connsiteY103" fmla="*/ 1817400 h 2219172"/>
                <a:gd name="connsiteX104" fmla="*/ 299497 w 1326144"/>
                <a:gd name="connsiteY104" fmla="*/ 1803541 h 2219172"/>
                <a:gd name="connsiteX105" fmla="*/ 331064 w 1326144"/>
                <a:gd name="connsiteY105" fmla="*/ 1802771 h 2219172"/>
                <a:gd name="connsiteX106" fmla="*/ 349541 w 1326144"/>
                <a:gd name="connsiteY106" fmla="*/ 1802771 h 2219172"/>
                <a:gd name="connsiteX107" fmla="*/ 361090 w 1326144"/>
                <a:gd name="connsiteY107" fmla="*/ 1796612 h 2219172"/>
                <a:gd name="connsiteX108" fmla="*/ 394966 w 1326144"/>
                <a:gd name="connsiteY108" fmla="*/ 1816630 h 2219172"/>
                <a:gd name="connsiteX109" fmla="*/ 424223 w 1326144"/>
                <a:gd name="connsiteY109" fmla="*/ 1828178 h 2219172"/>
                <a:gd name="connsiteX110" fmla="*/ 415754 w 1326144"/>
                <a:gd name="connsiteY110" fmla="*/ 1834338 h 2219172"/>
                <a:gd name="connsiteX111" fmla="*/ 372639 w 1326144"/>
                <a:gd name="connsiteY111" fmla="*/ 1832028 h 2219172"/>
                <a:gd name="connsiteX112" fmla="*/ 357241 w 1326144"/>
                <a:gd name="connsiteY112" fmla="*/ 1816630 h 2219172"/>
                <a:gd name="connsiteX113" fmla="*/ 349541 w 1326144"/>
                <a:gd name="connsiteY113" fmla="*/ 1802771 h 2219172"/>
                <a:gd name="connsiteX114" fmla="*/ 546639 w 1326144"/>
                <a:gd name="connsiteY114" fmla="*/ 1991399 h 2219172"/>
                <a:gd name="connsiteX115" fmla="*/ 563577 w 1326144"/>
                <a:gd name="connsiteY115" fmla="*/ 2013727 h 2219172"/>
                <a:gd name="connsiteX116" fmla="*/ 571276 w 1326144"/>
                <a:gd name="connsiteY116" fmla="*/ 2022966 h 2219172"/>
                <a:gd name="connsiteX117" fmla="*/ 585904 w 1326144"/>
                <a:gd name="connsiteY117" fmla="*/ 2028355 h 2219172"/>
                <a:gd name="connsiteX118" fmla="*/ 591293 w 1326144"/>
                <a:gd name="connsiteY118" fmla="*/ 2014497 h 2219172"/>
                <a:gd name="connsiteX119" fmla="*/ 582054 w 1326144"/>
                <a:gd name="connsiteY119" fmla="*/ 1997559 h 2219172"/>
                <a:gd name="connsiteX120" fmla="*/ 556647 w 1326144"/>
                <a:gd name="connsiteY120" fmla="*/ 1978311 h 2219172"/>
                <a:gd name="connsiteX121" fmla="*/ 546639 w 1326144"/>
                <a:gd name="connsiteY121" fmla="*/ 1979851 h 2219172"/>
                <a:gd name="connsiteX122" fmla="*/ 546639 w 1326144"/>
                <a:gd name="connsiteY122" fmla="*/ 1991399 h 2219172"/>
                <a:gd name="connsiteX123" fmla="*/ 532780 w 1326144"/>
                <a:gd name="connsiteY123" fmla="*/ 2073780 h 2219172"/>
                <a:gd name="connsiteX124" fmla="*/ 549718 w 1326144"/>
                <a:gd name="connsiteY124" fmla="*/ 2103806 h 2219172"/>
                <a:gd name="connsiteX125" fmla="*/ 561267 w 1326144"/>
                <a:gd name="connsiteY125" fmla="*/ 2122284 h 2219172"/>
                <a:gd name="connsiteX126" fmla="*/ 547408 w 1326144"/>
                <a:gd name="connsiteY126" fmla="*/ 2124594 h 2219172"/>
                <a:gd name="connsiteX127" fmla="*/ 535090 w 1326144"/>
                <a:gd name="connsiteY127" fmla="*/ 2113045 h 2219172"/>
                <a:gd name="connsiteX128" fmla="*/ 528161 w 1326144"/>
                <a:gd name="connsiteY128" fmla="*/ 2095337 h 2219172"/>
                <a:gd name="connsiteX129" fmla="*/ 528161 w 1326144"/>
                <a:gd name="connsiteY129" fmla="*/ 2074550 h 2219172"/>
                <a:gd name="connsiteX130" fmla="*/ 532780 w 1326144"/>
                <a:gd name="connsiteY130" fmla="*/ 2073780 h 2219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326144" h="2219172">
                  <a:moveTo>
                    <a:pt x="1170551" y="2219173"/>
                  </a:moveTo>
                  <a:lnTo>
                    <a:pt x="1208081" y="2214518"/>
                  </a:lnTo>
                  <a:lnTo>
                    <a:pt x="1222235" y="2195359"/>
                  </a:lnTo>
                  <a:lnTo>
                    <a:pt x="1227422" y="2167346"/>
                  </a:lnTo>
                  <a:lnTo>
                    <a:pt x="1193594" y="2161725"/>
                  </a:lnTo>
                  <a:lnTo>
                    <a:pt x="1188696" y="2155360"/>
                  </a:lnTo>
                  <a:lnTo>
                    <a:pt x="1193245" y="2136002"/>
                  </a:lnTo>
                  <a:lnTo>
                    <a:pt x="1191727" y="2130385"/>
                  </a:lnTo>
                  <a:lnTo>
                    <a:pt x="1210040" y="2124484"/>
                  </a:lnTo>
                  <a:lnTo>
                    <a:pt x="1239022" y="2097503"/>
                  </a:lnTo>
                  <a:lnTo>
                    <a:pt x="1244562" y="2049924"/>
                  </a:lnTo>
                  <a:lnTo>
                    <a:pt x="1257705" y="2017519"/>
                  </a:lnTo>
                  <a:lnTo>
                    <a:pt x="1276215" y="1996886"/>
                  </a:lnTo>
                  <a:lnTo>
                    <a:pt x="1309732" y="1981744"/>
                  </a:lnTo>
                  <a:lnTo>
                    <a:pt x="1325490" y="1966458"/>
                  </a:lnTo>
                  <a:lnTo>
                    <a:pt x="1326145" y="1946371"/>
                  </a:lnTo>
                  <a:lnTo>
                    <a:pt x="1316684" y="1940847"/>
                  </a:lnTo>
                  <a:lnTo>
                    <a:pt x="1306938" y="1930629"/>
                  </a:lnTo>
                  <a:lnTo>
                    <a:pt x="1295935" y="1874923"/>
                  </a:lnTo>
                  <a:lnTo>
                    <a:pt x="1270358" y="1828916"/>
                  </a:lnTo>
                  <a:lnTo>
                    <a:pt x="1275747" y="1795531"/>
                  </a:lnTo>
                  <a:lnTo>
                    <a:pt x="1252701" y="1785727"/>
                  </a:lnTo>
                  <a:lnTo>
                    <a:pt x="594892" y="793427"/>
                  </a:lnTo>
                  <a:lnTo>
                    <a:pt x="774934" y="149523"/>
                  </a:lnTo>
                  <a:lnTo>
                    <a:pt x="135999" y="0"/>
                  </a:lnTo>
                  <a:lnTo>
                    <a:pt x="121645" y="45084"/>
                  </a:lnTo>
                  <a:lnTo>
                    <a:pt x="120106" y="115916"/>
                  </a:lnTo>
                  <a:lnTo>
                    <a:pt x="70832" y="228322"/>
                  </a:lnTo>
                  <a:lnTo>
                    <a:pt x="41575" y="252959"/>
                  </a:lnTo>
                  <a:lnTo>
                    <a:pt x="38495" y="263738"/>
                  </a:lnTo>
                  <a:lnTo>
                    <a:pt x="21557" y="271437"/>
                  </a:lnTo>
                  <a:lnTo>
                    <a:pt x="7699" y="311472"/>
                  </a:lnTo>
                  <a:lnTo>
                    <a:pt x="0" y="342269"/>
                  </a:lnTo>
                  <a:lnTo>
                    <a:pt x="26177" y="382304"/>
                  </a:lnTo>
                  <a:lnTo>
                    <a:pt x="41575" y="422339"/>
                  </a:lnTo>
                  <a:lnTo>
                    <a:pt x="52354" y="456215"/>
                  </a:lnTo>
                  <a:lnTo>
                    <a:pt x="49274" y="517808"/>
                  </a:lnTo>
                  <a:lnTo>
                    <a:pt x="32336" y="547064"/>
                  </a:lnTo>
                  <a:lnTo>
                    <a:pt x="26177" y="602498"/>
                  </a:lnTo>
                  <a:lnTo>
                    <a:pt x="16938" y="637913"/>
                  </a:lnTo>
                  <a:lnTo>
                    <a:pt x="33876" y="674869"/>
                  </a:lnTo>
                  <a:lnTo>
                    <a:pt x="60053" y="717984"/>
                  </a:lnTo>
                  <a:lnTo>
                    <a:pt x="81610" y="764178"/>
                  </a:lnTo>
                  <a:lnTo>
                    <a:pt x="93929" y="802674"/>
                  </a:lnTo>
                  <a:lnTo>
                    <a:pt x="90849" y="833470"/>
                  </a:lnTo>
                  <a:lnTo>
                    <a:pt x="87770" y="838089"/>
                  </a:lnTo>
                  <a:lnTo>
                    <a:pt x="87770" y="858107"/>
                  </a:lnTo>
                  <a:lnTo>
                    <a:pt x="141663" y="918160"/>
                  </a:lnTo>
                  <a:lnTo>
                    <a:pt x="137044" y="941257"/>
                  </a:lnTo>
                  <a:lnTo>
                    <a:pt x="130884" y="962815"/>
                  </a:lnTo>
                  <a:lnTo>
                    <a:pt x="124725" y="981292"/>
                  </a:lnTo>
                  <a:lnTo>
                    <a:pt x="126265" y="1059823"/>
                  </a:lnTo>
                  <a:lnTo>
                    <a:pt x="146283" y="1095239"/>
                  </a:lnTo>
                  <a:lnTo>
                    <a:pt x="164760" y="1119876"/>
                  </a:lnTo>
                  <a:lnTo>
                    <a:pt x="190937" y="1124495"/>
                  </a:lnTo>
                  <a:lnTo>
                    <a:pt x="200176" y="1150672"/>
                  </a:lnTo>
                  <a:lnTo>
                    <a:pt x="189397" y="1184548"/>
                  </a:lnTo>
                  <a:lnTo>
                    <a:pt x="169380" y="1199946"/>
                  </a:lnTo>
                  <a:lnTo>
                    <a:pt x="158601" y="1199946"/>
                  </a:lnTo>
                  <a:lnTo>
                    <a:pt x="150902" y="1236902"/>
                  </a:lnTo>
                  <a:lnTo>
                    <a:pt x="155521" y="1264619"/>
                  </a:lnTo>
                  <a:lnTo>
                    <a:pt x="186318" y="1306193"/>
                  </a:lnTo>
                  <a:lnTo>
                    <a:pt x="201716" y="1357007"/>
                  </a:lnTo>
                  <a:lnTo>
                    <a:pt x="215574" y="1401662"/>
                  </a:lnTo>
                  <a:lnTo>
                    <a:pt x="227893" y="1430919"/>
                  </a:lnTo>
                  <a:lnTo>
                    <a:pt x="260229" y="1486352"/>
                  </a:lnTo>
                  <a:lnTo>
                    <a:pt x="274087" y="1510989"/>
                  </a:lnTo>
                  <a:lnTo>
                    <a:pt x="278707" y="1538706"/>
                  </a:lnTo>
                  <a:lnTo>
                    <a:pt x="294105" y="1547945"/>
                  </a:lnTo>
                  <a:lnTo>
                    <a:pt x="294105" y="1571042"/>
                  </a:lnTo>
                  <a:lnTo>
                    <a:pt x="286406" y="1589520"/>
                  </a:lnTo>
                  <a:lnTo>
                    <a:pt x="269468" y="1657272"/>
                  </a:lnTo>
                  <a:lnTo>
                    <a:pt x="264848" y="1675749"/>
                  </a:lnTo>
                  <a:lnTo>
                    <a:pt x="287946" y="1701926"/>
                  </a:lnTo>
                  <a:lnTo>
                    <a:pt x="327981" y="1706546"/>
                  </a:lnTo>
                  <a:lnTo>
                    <a:pt x="371096" y="1723484"/>
                  </a:lnTo>
                  <a:lnTo>
                    <a:pt x="408051" y="1743501"/>
                  </a:lnTo>
                  <a:lnTo>
                    <a:pt x="435768" y="1743501"/>
                  </a:lnTo>
                  <a:lnTo>
                    <a:pt x="463485" y="1772758"/>
                  </a:lnTo>
                  <a:lnTo>
                    <a:pt x="488122" y="1818952"/>
                  </a:lnTo>
                  <a:lnTo>
                    <a:pt x="498900" y="1840510"/>
                  </a:lnTo>
                  <a:lnTo>
                    <a:pt x="535856" y="1860527"/>
                  </a:lnTo>
                  <a:lnTo>
                    <a:pt x="582050" y="1868226"/>
                  </a:lnTo>
                  <a:lnTo>
                    <a:pt x="595909" y="1888244"/>
                  </a:lnTo>
                  <a:lnTo>
                    <a:pt x="602068" y="1919040"/>
                  </a:lnTo>
                  <a:lnTo>
                    <a:pt x="588210" y="1925199"/>
                  </a:lnTo>
                  <a:lnTo>
                    <a:pt x="591289" y="1934438"/>
                  </a:lnTo>
                  <a:lnTo>
                    <a:pt x="622086" y="1942137"/>
                  </a:lnTo>
                  <a:lnTo>
                    <a:pt x="648263" y="1943677"/>
                  </a:lnTo>
                  <a:lnTo>
                    <a:pt x="678361" y="1927610"/>
                  </a:lnTo>
                  <a:lnTo>
                    <a:pt x="715316" y="1967645"/>
                  </a:lnTo>
                  <a:lnTo>
                    <a:pt x="723015" y="1989203"/>
                  </a:lnTo>
                  <a:lnTo>
                    <a:pt x="747652" y="2029238"/>
                  </a:lnTo>
                  <a:lnTo>
                    <a:pt x="750732" y="2060034"/>
                  </a:lnTo>
                  <a:lnTo>
                    <a:pt x="750732" y="2149344"/>
                  </a:lnTo>
                  <a:lnTo>
                    <a:pt x="755351" y="2166282"/>
                  </a:lnTo>
                  <a:lnTo>
                    <a:pt x="850820" y="2180140"/>
                  </a:lnTo>
                  <a:lnTo>
                    <a:pt x="1038677" y="2206317"/>
                  </a:lnTo>
                  <a:lnTo>
                    <a:pt x="1170551" y="2219173"/>
                  </a:lnTo>
                  <a:close/>
                  <a:moveTo>
                    <a:pt x="331064" y="1802771"/>
                  </a:moveTo>
                  <a:lnTo>
                    <a:pt x="343382" y="1817400"/>
                  </a:lnTo>
                  <a:lnTo>
                    <a:pt x="341842" y="1829718"/>
                  </a:lnTo>
                  <a:lnTo>
                    <a:pt x="311046" y="1828948"/>
                  </a:lnTo>
                  <a:lnTo>
                    <a:pt x="305656" y="1817400"/>
                  </a:lnTo>
                  <a:lnTo>
                    <a:pt x="299497" y="1803541"/>
                  </a:lnTo>
                  <a:lnTo>
                    <a:pt x="331064" y="1802771"/>
                  </a:lnTo>
                  <a:close/>
                  <a:moveTo>
                    <a:pt x="349541" y="1802771"/>
                  </a:moveTo>
                  <a:lnTo>
                    <a:pt x="361090" y="1796612"/>
                  </a:lnTo>
                  <a:lnTo>
                    <a:pt x="394966" y="1816630"/>
                  </a:lnTo>
                  <a:lnTo>
                    <a:pt x="424223" y="1828178"/>
                  </a:lnTo>
                  <a:lnTo>
                    <a:pt x="415754" y="1834338"/>
                  </a:lnTo>
                  <a:lnTo>
                    <a:pt x="372639" y="1832028"/>
                  </a:lnTo>
                  <a:lnTo>
                    <a:pt x="357241" y="1816630"/>
                  </a:lnTo>
                  <a:lnTo>
                    <a:pt x="349541" y="1802771"/>
                  </a:lnTo>
                  <a:close/>
                  <a:moveTo>
                    <a:pt x="546639" y="1991399"/>
                  </a:moveTo>
                  <a:lnTo>
                    <a:pt x="563577" y="2013727"/>
                  </a:lnTo>
                  <a:lnTo>
                    <a:pt x="571276" y="2022966"/>
                  </a:lnTo>
                  <a:lnTo>
                    <a:pt x="585904" y="2028355"/>
                  </a:lnTo>
                  <a:lnTo>
                    <a:pt x="591293" y="2014497"/>
                  </a:lnTo>
                  <a:lnTo>
                    <a:pt x="582054" y="1997559"/>
                  </a:lnTo>
                  <a:lnTo>
                    <a:pt x="556647" y="1978311"/>
                  </a:lnTo>
                  <a:lnTo>
                    <a:pt x="546639" y="1979851"/>
                  </a:lnTo>
                  <a:lnTo>
                    <a:pt x="546639" y="1991399"/>
                  </a:lnTo>
                  <a:close/>
                  <a:moveTo>
                    <a:pt x="532780" y="2073780"/>
                  </a:moveTo>
                  <a:lnTo>
                    <a:pt x="549718" y="2103806"/>
                  </a:lnTo>
                  <a:lnTo>
                    <a:pt x="561267" y="2122284"/>
                  </a:lnTo>
                  <a:lnTo>
                    <a:pt x="547408" y="2124594"/>
                  </a:lnTo>
                  <a:lnTo>
                    <a:pt x="535090" y="2113045"/>
                  </a:lnTo>
                  <a:cubicBezTo>
                    <a:pt x="535090" y="2113045"/>
                    <a:pt x="528161" y="2099187"/>
                    <a:pt x="528161" y="2095337"/>
                  </a:cubicBezTo>
                  <a:cubicBezTo>
                    <a:pt x="528161" y="2091488"/>
                    <a:pt x="528161" y="2074550"/>
                    <a:pt x="528161" y="2074550"/>
                  </a:cubicBezTo>
                  <a:lnTo>
                    <a:pt x="532780" y="2073780"/>
                  </a:lnTo>
                  <a:close/>
                </a:path>
              </a:pathLst>
            </a:custGeom>
            <a:grpFill/>
            <a:ln w="7144" cap="flat">
              <a:solidFill>
                <a:schemeClr val="bg1"/>
              </a:solidFill>
              <a:prstDash val="solid"/>
              <a:miter/>
            </a:ln>
          </p:spPr>
          <p:txBody>
            <a:bodyPr rtlCol="0" anchor="ctr"/>
            <a:lstStyle/>
            <a:p>
              <a:endParaRPr lang="en-US" sz="1092"/>
            </a:p>
          </p:txBody>
        </p:sp>
      </p:grpSp>
      <p:sp>
        <p:nvSpPr>
          <p:cNvPr id="7" name="Slide Number Placeholder 74">
            <a:extLst>
              <a:ext uri="{FF2B5EF4-FFF2-40B4-BE49-F238E27FC236}">
                <a16:creationId xmlns:a16="http://schemas.microsoft.com/office/drawing/2014/main" id="{3EC3610B-C066-F7AE-A5E8-4540E1722382}"/>
              </a:ext>
            </a:extLst>
          </p:cNvPr>
          <p:cNvSpPr txBox="1">
            <a:spLocks/>
          </p:cNvSpPr>
          <p:nvPr/>
        </p:nvSpPr>
        <p:spPr>
          <a:xfrm>
            <a:off x="8777866" y="6377733"/>
            <a:ext cx="2803766" cy="3428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358">
              <a:defRPr/>
            </a:pPr>
            <a:fld id="{B6F15528-21DE-4FAA-801E-634DDDAF4B2B}" type="slidenum">
              <a:rPr lang="en-US" sz="1000">
                <a:solidFill>
                  <a:prstClr val="black">
                    <a:lumMod val="50000"/>
                    <a:lumOff val="50000"/>
                  </a:prstClr>
                </a:solidFill>
                <a:latin typeface="Gilroy" panose="00000500000000000000" pitchFamily="50" charset="0"/>
              </a:rPr>
              <a:pPr algn="r" defTabSz="914358">
                <a:defRPr/>
              </a:pPr>
              <a:t>9</a:t>
            </a:fld>
            <a:endParaRPr lang="en-US" sz="1000">
              <a:solidFill>
                <a:prstClr val="black">
                  <a:lumMod val="50000"/>
                  <a:lumOff val="50000"/>
                </a:prstClr>
              </a:solidFill>
              <a:latin typeface="Gilroy" panose="00000500000000000000" pitchFamily="50" charset="0"/>
            </a:endParaRPr>
          </a:p>
        </p:txBody>
      </p:sp>
      <p:graphicFrame>
        <p:nvGraphicFramePr>
          <p:cNvPr id="2" name="Table 1">
            <a:extLst>
              <a:ext uri="{FF2B5EF4-FFF2-40B4-BE49-F238E27FC236}">
                <a16:creationId xmlns:a16="http://schemas.microsoft.com/office/drawing/2014/main" id="{B37EAAAA-5775-E8B4-BB04-3D3ED82E6284}"/>
              </a:ext>
            </a:extLst>
          </p:cNvPr>
          <p:cNvGraphicFramePr>
            <a:graphicFrameLocks noGrp="1"/>
          </p:cNvGraphicFramePr>
          <p:nvPr>
            <p:extLst>
              <p:ext uri="{D42A27DB-BD31-4B8C-83A1-F6EECF244321}">
                <p14:modId xmlns:p14="http://schemas.microsoft.com/office/powerpoint/2010/main" val="822349292"/>
              </p:ext>
            </p:extLst>
          </p:nvPr>
        </p:nvGraphicFramePr>
        <p:xfrm>
          <a:off x="4094161" y="2472096"/>
          <a:ext cx="7263447" cy="2557142"/>
        </p:xfrm>
        <a:graphic>
          <a:graphicData uri="http://schemas.openxmlformats.org/drawingml/2006/table">
            <a:tbl>
              <a:tblPr firstRow="1" bandRow="1">
                <a:tableStyleId>{21E4AEA4-8DFA-4A89-87EB-49C32662AFE0}</a:tableStyleId>
              </a:tblPr>
              <a:tblGrid>
                <a:gridCol w="2152611">
                  <a:extLst>
                    <a:ext uri="{9D8B030D-6E8A-4147-A177-3AD203B41FA5}">
                      <a16:colId xmlns:a16="http://schemas.microsoft.com/office/drawing/2014/main" val="4185027282"/>
                    </a:ext>
                  </a:extLst>
                </a:gridCol>
                <a:gridCol w="1703612">
                  <a:extLst>
                    <a:ext uri="{9D8B030D-6E8A-4147-A177-3AD203B41FA5}">
                      <a16:colId xmlns:a16="http://schemas.microsoft.com/office/drawing/2014/main" val="4287967165"/>
                    </a:ext>
                  </a:extLst>
                </a:gridCol>
                <a:gridCol w="1703612">
                  <a:extLst>
                    <a:ext uri="{9D8B030D-6E8A-4147-A177-3AD203B41FA5}">
                      <a16:colId xmlns:a16="http://schemas.microsoft.com/office/drawing/2014/main" val="2330540153"/>
                    </a:ext>
                  </a:extLst>
                </a:gridCol>
                <a:gridCol w="1703612">
                  <a:extLst>
                    <a:ext uri="{9D8B030D-6E8A-4147-A177-3AD203B41FA5}">
                      <a16:colId xmlns:a16="http://schemas.microsoft.com/office/drawing/2014/main" val="2214525474"/>
                    </a:ext>
                  </a:extLst>
                </a:gridCol>
              </a:tblGrid>
              <a:tr h="365306">
                <a:tc>
                  <a:txBody>
                    <a:bodyPr/>
                    <a:lstStyle/>
                    <a:p>
                      <a:pPr algn="ctr" rtl="0" fontAlgn="ctr"/>
                      <a:endParaRPr lang="en-US" sz="1400" b="1" i="0" u="none" strike="noStrike">
                        <a:solidFill>
                          <a:schemeClr val="bg1"/>
                        </a:solidFill>
                        <a:effectLst/>
                        <a:latin typeface="Gilroy" panose="00000500000000000000" pitchFamily="50" charset="0"/>
                      </a:endParaRPr>
                    </a:p>
                  </a:txBody>
                  <a:tcPr marL="4572" marR="4572" marT="4572" marB="0"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t"/>
                      <a:r>
                        <a:rPr lang="en-US" sz="1400" b="1" i="0" u="none" strike="noStrike">
                          <a:solidFill>
                            <a:schemeClr val="bg1"/>
                          </a:solidFill>
                          <a:effectLst/>
                          <a:latin typeface="Gilroy"/>
                        </a:rPr>
                        <a:t>At Acquisition</a:t>
                      </a:r>
                    </a:p>
                  </a:txBody>
                  <a:tcPr marL="4572" marR="4572" marT="4572" marB="0"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t"/>
                      <a:r>
                        <a:rPr lang="en-US" sz="1400" b="1" i="0" u="none" strike="noStrike">
                          <a:solidFill>
                            <a:schemeClr val="bg1"/>
                          </a:solidFill>
                          <a:effectLst/>
                          <a:latin typeface="Gilroy"/>
                        </a:rPr>
                        <a:t>Current</a:t>
                      </a:r>
                      <a:r>
                        <a:rPr lang="en-US" sz="1400" b="0" i="0" u="none" strike="noStrike" baseline="30000">
                          <a:solidFill>
                            <a:schemeClr val="bg1"/>
                          </a:solidFill>
                          <a:effectLst/>
                          <a:latin typeface="Gilroy"/>
                        </a:rPr>
                        <a:t>(1)</a:t>
                      </a:r>
                    </a:p>
                  </a:txBody>
                  <a:tcPr marL="4572" marR="4572" marT="4572"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t"/>
                      <a:r>
                        <a:rPr lang="en-US" sz="1400" b="1" i="0" u="none" strike="noStrike" kern="1200">
                          <a:solidFill>
                            <a:schemeClr val="bg1"/>
                          </a:solidFill>
                          <a:effectLst/>
                          <a:latin typeface="Gilroy"/>
                          <a:ea typeface="+mn-ea"/>
                          <a:cs typeface="+mn-cs"/>
                        </a:rPr>
                        <a:t>Impact</a:t>
                      </a:r>
                    </a:p>
                  </a:txBody>
                  <a:tcPr marL="4572" marR="4572" marT="4572" marB="0"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296191719"/>
                  </a:ext>
                </a:extLst>
              </a:tr>
              <a:tr h="365306">
                <a:tc>
                  <a:txBody>
                    <a:bodyPr/>
                    <a:lstStyle/>
                    <a:p>
                      <a:pPr algn="l" rtl="0" fontAlgn="ctr"/>
                      <a:r>
                        <a:rPr lang="en-US" sz="1400" b="1" i="0" u="none" strike="noStrike">
                          <a:solidFill>
                            <a:schemeClr val="bg1"/>
                          </a:solidFill>
                          <a:effectLst/>
                          <a:latin typeface="Gilroy"/>
                        </a:rPr>
                        <a:t>  Total Cost/FMV</a:t>
                      </a:r>
                    </a:p>
                  </a:txBody>
                  <a:tcPr marL="4572" marR="4572" marT="4572" marB="0"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t"/>
                      <a:r>
                        <a:rPr lang="en-US" sz="1400" b="1" i="0" u="none" strike="noStrike">
                          <a:solidFill>
                            <a:schemeClr val="accent2"/>
                          </a:solidFill>
                          <a:effectLst/>
                          <a:latin typeface="Gilroy"/>
                        </a:rPr>
                        <a:t>$972M </a:t>
                      </a:r>
                    </a:p>
                  </a:txBody>
                  <a:tcPr marL="4572" marR="4572" marT="4572" marB="0" anchor="ctr">
                    <a:lnL w="12700" cmpd="sng">
                      <a:noFill/>
                    </a:lnL>
                    <a:lnR w="63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t"/>
                      <a:r>
                        <a:rPr lang="en-US" sz="1400" b="1" i="0" u="none" strike="noStrike">
                          <a:solidFill>
                            <a:schemeClr val="accent2"/>
                          </a:solidFill>
                          <a:effectLst/>
                          <a:latin typeface="Gilroy"/>
                        </a:rPr>
                        <a:t>$1,240M </a:t>
                      </a:r>
                    </a:p>
                  </a:txBody>
                  <a:tcPr marL="4572" marR="4572" marT="4572" marB="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400" b="1" i="0" u="none" strike="noStrike" kern="1200">
                          <a:solidFill>
                            <a:schemeClr val="accent2"/>
                          </a:solidFill>
                          <a:effectLst/>
                          <a:latin typeface="Gilroy"/>
                          <a:ea typeface="+mn-ea"/>
                          <a:cs typeface="+mn-cs"/>
                        </a:rPr>
                        <a:t>6%</a:t>
                      </a:r>
                    </a:p>
                  </a:txBody>
                  <a:tcPr marL="9525" marR="9525" marT="9525" marB="0"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5936053"/>
                  </a:ext>
                </a:extLst>
              </a:tr>
              <a:tr h="365306">
                <a:tc>
                  <a:txBody>
                    <a:bodyPr/>
                    <a:lstStyle/>
                    <a:p>
                      <a:pPr algn="l" rtl="0" fontAlgn="ctr"/>
                      <a:r>
                        <a:rPr lang="en-US" sz="1400" b="1" i="0" u="none" strike="noStrike">
                          <a:solidFill>
                            <a:schemeClr val="bg1"/>
                          </a:solidFill>
                          <a:effectLst/>
                          <a:latin typeface="Gilroy"/>
                        </a:rPr>
                        <a:t>  Yield on Cost</a:t>
                      </a:r>
                      <a:r>
                        <a:rPr lang="en-US" sz="1400" b="0" i="0" u="none" strike="noStrike" baseline="30000">
                          <a:solidFill>
                            <a:schemeClr val="bg1"/>
                          </a:solidFill>
                          <a:effectLst/>
                          <a:latin typeface="Gilroy"/>
                        </a:rPr>
                        <a:t>(2)</a:t>
                      </a:r>
                    </a:p>
                  </a:txBody>
                  <a:tcPr marL="4572" marR="4572" marT="4572" marB="0"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t"/>
                      <a:r>
                        <a:rPr lang="en-US" sz="1400" b="1" i="0" u="none" strike="noStrike">
                          <a:solidFill>
                            <a:schemeClr val="accent2"/>
                          </a:solidFill>
                          <a:effectLst/>
                          <a:latin typeface="Gilroy"/>
                        </a:rPr>
                        <a:t>5%</a:t>
                      </a:r>
                    </a:p>
                  </a:txBody>
                  <a:tcPr marL="4572" marR="4572" marT="4572" marB="0" anchor="ctr">
                    <a:lnL w="12700" cmpd="sng">
                      <a:noFill/>
                    </a:lnL>
                    <a:lnR w="63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algn="ctr" fontAlgn="t"/>
                      <a:r>
                        <a:rPr lang="en-US" sz="1400" b="1" i="0" u="none" strike="noStrike">
                          <a:solidFill>
                            <a:schemeClr val="accent2"/>
                          </a:solidFill>
                          <a:effectLst/>
                          <a:latin typeface="Gilroy"/>
                        </a:rPr>
                        <a:t>5.7%</a:t>
                      </a:r>
                    </a:p>
                  </a:txBody>
                  <a:tcPr marL="4572" marR="4572" marT="4572" marB="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algn="ctr" fontAlgn="b"/>
                      <a:r>
                        <a:rPr lang="en-US" sz="1400" b="1" i="0" u="none" strike="noStrike" kern="1200">
                          <a:solidFill>
                            <a:schemeClr val="accent2"/>
                          </a:solidFill>
                          <a:effectLst/>
                          <a:latin typeface="Gilroy"/>
                          <a:ea typeface="+mn-ea"/>
                          <a:cs typeface="+mn-cs"/>
                        </a:rPr>
                        <a:t>14%</a:t>
                      </a:r>
                    </a:p>
                  </a:txBody>
                  <a:tcPr marL="9525" marR="9525" marT="9525" marB="0"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638861365"/>
                  </a:ext>
                </a:extLst>
              </a:tr>
              <a:tr h="365306">
                <a:tc>
                  <a:txBody>
                    <a:bodyPr/>
                    <a:lstStyle/>
                    <a:p>
                      <a:pPr algn="l" rtl="0" fontAlgn="ctr"/>
                      <a:r>
                        <a:rPr lang="en-US" sz="1400" b="1" i="0" u="none" strike="noStrike">
                          <a:solidFill>
                            <a:schemeClr val="bg1"/>
                          </a:solidFill>
                          <a:effectLst/>
                          <a:latin typeface="Gilroy"/>
                        </a:rPr>
                        <a:t>  NOI</a:t>
                      </a:r>
                      <a:r>
                        <a:rPr lang="en-US" sz="1400" b="0" i="0" u="none" strike="noStrike" baseline="30000">
                          <a:solidFill>
                            <a:schemeClr val="bg1"/>
                          </a:solidFill>
                          <a:effectLst/>
                          <a:latin typeface="Gilroy"/>
                        </a:rPr>
                        <a:t>(3)</a:t>
                      </a:r>
                    </a:p>
                  </a:txBody>
                  <a:tcPr marL="4572" marR="4572" marT="4572" marB="0"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t"/>
                      <a:r>
                        <a:rPr lang="en-US" sz="1400" b="1" i="0" u="none" strike="noStrike">
                          <a:solidFill>
                            <a:schemeClr val="accent2"/>
                          </a:solidFill>
                          <a:effectLst/>
                          <a:latin typeface="Gilroy"/>
                        </a:rPr>
                        <a:t>$48M</a:t>
                      </a:r>
                    </a:p>
                  </a:txBody>
                  <a:tcPr marL="4572" marR="4572" marT="4572" marB="0" anchor="ctr">
                    <a:lnL w="12700" cmpd="sng">
                      <a:noFill/>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t"/>
                      <a:r>
                        <a:rPr lang="en-US" sz="1400" b="1" i="0" u="none" strike="noStrike">
                          <a:solidFill>
                            <a:schemeClr val="accent2"/>
                          </a:solidFill>
                          <a:effectLst/>
                          <a:latin typeface="Gilroy"/>
                        </a:rPr>
                        <a:t>$56M</a:t>
                      </a:r>
                    </a:p>
                  </a:txBody>
                  <a:tcPr marL="4572" marR="4572" marT="4572" marB="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400" b="1" i="0" u="none" strike="noStrike" kern="1200">
                          <a:solidFill>
                            <a:schemeClr val="accent2"/>
                          </a:solidFill>
                          <a:effectLst/>
                          <a:latin typeface="Gilroy"/>
                          <a:ea typeface="+mn-ea"/>
                          <a:cs typeface="+mn-cs"/>
                        </a:rPr>
                        <a:t>16%</a:t>
                      </a:r>
                    </a:p>
                  </a:txBody>
                  <a:tcPr marL="9525" marR="9525" marT="9525" marB="0"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2364856"/>
                  </a:ext>
                </a:extLst>
              </a:tr>
              <a:tr h="365306">
                <a:tc>
                  <a:txBody>
                    <a:bodyPr/>
                    <a:lstStyle/>
                    <a:p>
                      <a:pPr algn="l" rtl="0" fontAlgn="ctr"/>
                      <a:r>
                        <a:rPr lang="en-US" sz="1400" b="1" i="0" u="none" strike="noStrike">
                          <a:solidFill>
                            <a:schemeClr val="bg1"/>
                          </a:solidFill>
                          <a:effectLst/>
                          <a:latin typeface="Gilroy"/>
                        </a:rPr>
                        <a:t>  Occupancy</a:t>
                      </a:r>
                    </a:p>
                  </a:txBody>
                  <a:tcPr marL="4572" marR="4572" marT="4572" marB="0"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t"/>
                      <a:r>
                        <a:rPr lang="en-US" sz="1400" b="1" i="0" u="none" strike="noStrike">
                          <a:solidFill>
                            <a:schemeClr val="accent2"/>
                          </a:solidFill>
                          <a:effectLst/>
                          <a:latin typeface="Gilroy"/>
                        </a:rPr>
                        <a:t>93%</a:t>
                      </a:r>
                    </a:p>
                  </a:txBody>
                  <a:tcPr marL="4572" marR="4572" marT="4572" marB="0" anchor="ctr">
                    <a:lnL w="12700" cmpd="sng">
                      <a:noFill/>
                    </a:lnL>
                    <a:lnR w="63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algn="ctr" fontAlgn="t"/>
                      <a:r>
                        <a:rPr lang="en-US" sz="1400" b="1" i="0" u="none" strike="noStrike">
                          <a:solidFill>
                            <a:schemeClr val="accent2"/>
                          </a:solidFill>
                          <a:effectLst/>
                          <a:latin typeface="Gilroy"/>
                        </a:rPr>
                        <a:t>87%</a:t>
                      </a:r>
                    </a:p>
                  </a:txBody>
                  <a:tcPr marL="4572" marR="4572" marT="4572" marB="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algn="ctr" fontAlgn="b"/>
                      <a:r>
                        <a:rPr lang="en-US" sz="1400" b="1" i="0" u="none" strike="noStrike" kern="1200">
                          <a:solidFill>
                            <a:schemeClr val="accent2"/>
                          </a:solidFill>
                          <a:effectLst/>
                          <a:latin typeface="Gilroy"/>
                          <a:ea typeface="+mn-ea"/>
                          <a:cs typeface="+mn-cs"/>
                        </a:rPr>
                        <a:t>-6%</a:t>
                      </a:r>
                    </a:p>
                  </a:txBody>
                  <a:tcPr marL="9525" marR="9525" marT="9525" marB="0"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36401727"/>
                  </a:ext>
                </a:extLst>
              </a:tr>
              <a:tr h="365306">
                <a:tc>
                  <a:txBody>
                    <a:bodyPr/>
                    <a:lstStyle/>
                    <a:p>
                      <a:pPr algn="l" rtl="0" fontAlgn="ctr"/>
                      <a:r>
                        <a:rPr lang="en-US" sz="1400" b="1" i="0" u="none" strike="noStrike">
                          <a:solidFill>
                            <a:schemeClr val="bg1"/>
                          </a:solidFill>
                          <a:effectLst/>
                          <a:latin typeface="Gilroy"/>
                        </a:rPr>
                        <a:t>  NOI per Occupied SF</a:t>
                      </a:r>
                    </a:p>
                  </a:txBody>
                  <a:tcPr marL="4572" marR="4572" marT="4572" marB="0"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t"/>
                      <a:r>
                        <a:rPr lang="en-US" sz="1400" b="1" i="0" u="none" strike="noStrike">
                          <a:solidFill>
                            <a:schemeClr val="accent2"/>
                          </a:solidFill>
                          <a:effectLst/>
                          <a:latin typeface="Gilroy"/>
                        </a:rPr>
                        <a:t>5.1</a:t>
                      </a:r>
                    </a:p>
                  </a:txBody>
                  <a:tcPr marL="4572" marR="4572" marT="4572" marB="0" anchor="ctr">
                    <a:lnL w="12700" cmpd="sng">
                      <a:noFill/>
                    </a:lnL>
                    <a:lnR w="63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t"/>
                      <a:r>
                        <a:rPr lang="en-US" sz="1400" b="1" i="0" u="none" strike="noStrike">
                          <a:solidFill>
                            <a:schemeClr val="accent2"/>
                          </a:solidFill>
                          <a:effectLst/>
                          <a:latin typeface="Gilroy"/>
                        </a:rPr>
                        <a:t>$ 6.53</a:t>
                      </a:r>
                    </a:p>
                  </a:txBody>
                  <a:tcPr marL="4572" marR="4572" marT="4572" marB="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400" b="1" i="0" u="none" strike="noStrike" kern="1200">
                          <a:solidFill>
                            <a:schemeClr val="accent2"/>
                          </a:solidFill>
                          <a:effectLst/>
                          <a:latin typeface="Gilroy"/>
                          <a:ea typeface="+mn-ea"/>
                          <a:cs typeface="+mn-cs"/>
                        </a:rPr>
                        <a:t>28% </a:t>
                      </a:r>
                    </a:p>
                  </a:txBody>
                  <a:tcPr marL="9525" marR="9525" marT="9525" marB="0"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33250125"/>
                  </a:ext>
                </a:extLst>
              </a:tr>
              <a:tr h="365306">
                <a:tc>
                  <a:txBody>
                    <a:bodyPr/>
                    <a:lstStyle/>
                    <a:p>
                      <a:pPr algn="l" rtl="0" fontAlgn="ctr"/>
                      <a:r>
                        <a:rPr lang="en-US" sz="1400" b="1" i="0" u="none" strike="noStrike">
                          <a:solidFill>
                            <a:schemeClr val="bg1"/>
                          </a:solidFill>
                          <a:effectLst/>
                          <a:latin typeface="Gilroy"/>
                        </a:rPr>
                        <a:t>  Base rent per Occupied SF</a:t>
                      </a:r>
                    </a:p>
                  </a:txBody>
                  <a:tcPr marL="4572" marR="4572" marT="4572" marB="0"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t"/>
                      <a:endParaRPr lang="en-US" sz="1400" b="1" i="0" u="none" strike="noStrike">
                        <a:solidFill>
                          <a:schemeClr val="accent2"/>
                        </a:solidFill>
                        <a:effectLst/>
                        <a:latin typeface="Gilroy"/>
                      </a:endParaRPr>
                    </a:p>
                  </a:txBody>
                  <a:tcPr marL="4572" marR="4572" marT="4572" marB="0" anchor="ctr">
                    <a:lnL w="12700" cmpd="sng">
                      <a:noFill/>
                    </a:lnL>
                    <a:lnR w="63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rtl="0" eaLnBrk="1" fontAlgn="t" hangingPunct="1"/>
                      <a:r>
                        <a:rPr lang="en-US" sz="1400" b="1" i="0" u="none" strike="noStrike">
                          <a:solidFill>
                            <a:schemeClr val="accent2"/>
                          </a:solidFill>
                          <a:effectLst/>
                          <a:latin typeface="Gilroy"/>
                        </a:rPr>
                        <a:t>$ 7.1</a:t>
                      </a:r>
                    </a:p>
                  </a:txBody>
                  <a:tcPr marL="4572" marR="4572" marT="4572" marB="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rtl="0" eaLnBrk="1" fontAlgn="b" hangingPunct="1"/>
                      <a:endParaRPr lang="en-US" sz="1400" b="1" i="0" u="none" strike="noStrike" kern="1200">
                        <a:solidFill>
                          <a:schemeClr val="accent2"/>
                        </a:solidFill>
                        <a:effectLst/>
                        <a:latin typeface="Gilroy"/>
                        <a:ea typeface="+mn-ea"/>
                        <a:cs typeface="+mn-cs"/>
                      </a:endParaRPr>
                    </a:p>
                  </a:txBody>
                  <a:tcPr marL="9525" marR="9525" marT="9525" marB="0"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6504672"/>
                  </a:ext>
                </a:extLst>
              </a:tr>
            </a:tbl>
          </a:graphicData>
        </a:graphic>
      </p:graphicFrame>
      <p:sp>
        <p:nvSpPr>
          <p:cNvPr id="3" name="Isosceles Triangle 2">
            <a:extLst>
              <a:ext uri="{FF2B5EF4-FFF2-40B4-BE49-F238E27FC236}">
                <a16:creationId xmlns:a16="http://schemas.microsoft.com/office/drawing/2014/main" id="{42D70C2B-3739-97B7-5957-E042E6630519}"/>
              </a:ext>
            </a:extLst>
          </p:cNvPr>
          <p:cNvSpPr/>
          <p:nvPr/>
        </p:nvSpPr>
        <p:spPr>
          <a:xfrm>
            <a:off x="10847253" y="2908040"/>
            <a:ext cx="256058" cy="205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E5F31D33-587F-27F8-96D3-C6999D2A0464}"/>
              </a:ext>
            </a:extLst>
          </p:cNvPr>
          <p:cNvSpPr/>
          <p:nvPr/>
        </p:nvSpPr>
        <p:spPr>
          <a:xfrm>
            <a:off x="10847253" y="3276046"/>
            <a:ext cx="256058" cy="205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89556273-0336-EBCA-D061-BC6A5FA91EE0}"/>
              </a:ext>
            </a:extLst>
          </p:cNvPr>
          <p:cNvSpPr/>
          <p:nvPr/>
        </p:nvSpPr>
        <p:spPr>
          <a:xfrm>
            <a:off x="10847253" y="3644052"/>
            <a:ext cx="256058" cy="205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40761204-03F6-E088-8090-AAF7B38AE446}"/>
              </a:ext>
            </a:extLst>
          </p:cNvPr>
          <p:cNvSpPr/>
          <p:nvPr/>
        </p:nvSpPr>
        <p:spPr>
          <a:xfrm flipV="1">
            <a:off x="10846373" y="4036062"/>
            <a:ext cx="256058" cy="205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72855056-A9FC-34E9-D1EA-BBED120D2A11}"/>
              </a:ext>
            </a:extLst>
          </p:cNvPr>
          <p:cNvSpPr/>
          <p:nvPr/>
        </p:nvSpPr>
        <p:spPr>
          <a:xfrm>
            <a:off x="10846373" y="4363347"/>
            <a:ext cx="256058" cy="205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EEA651A-050B-9DB8-E8D8-0DF2E797B2D1}"/>
              </a:ext>
            </a:extLst>
          </p:cNvPr>
          <p:cNvSpPr/>
          <p:nvPr/>
        </p:nvSpPr>
        <p:spPr>
          <a:xfrm>
            <a:off x="4206829" y="1294668"/>
            <a:ext cx="7150780" cy="11026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Aft>
                <a:spcPts val="1200"/>
              </a:spcAft>
              <a:buFont typeface="Arial" panose="020B0604020202020204" pitchFamily="34" charset="0"/>
              <a:buChar char="•"/>
            </a:pPr>
            <a:endParaRPr lang="en-US" sz="1200">
              <a:latin typeface="Gilroy" panose="00000300000000000000" pitchFamily="50" charset="0"/>
            </a:endParaRPr>
          </a:p>
        </p:txBody>
      </p:sp>
    </p:spTree>
    <p:extLst>
      <p:ext uri="{BB962C8B-B14F-4D97-AF65-F5344CB8AC3E}">
        <p14:creationId xmlns:p14="http://schemas.microsoft.com/office/powerpoint/2010/main" val="4040376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D941CBD-75A7-80CA-E905-904BFD55DC6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7" name="think-cell data - do not delete" hidden="1">
                        <a:extLst>
                          <a:ext uri="{FF2B5EF4-FFF2-40B4-BE49-F238E27FC236}">
                            <a16:creationId xmlns:a16="http://schemas.microsoft.com/office/drawing/2014/main" id="{BD941CBD-75A7-80CA-E905-904BFD55DC6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5837F40D-1BA9-A140-F666-D511103E6029}"/>
              </a:ext>
            </a:extLst>
          </p:cNvPr>
          <p:cNvSpPr/>
          <p:nvPr/>
        </p:nvSpPr>
        <p:spPr>
          <a:xfrm>
            <a:off x="762554" y="1231787"/>
            <a:ext cx="8352871" cy="5264263"/>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400">
              <a:latin typeface="Gilroy" panose="00000500000000000000"/>
            </a:endParaRPr>
          </a:p>
        </p:txBody>
      </p:sp>
      <p:sp>
        <p:nvSpPr>
          <p:cNvPr id="2" name="Title 1">
            <a:extLst>
              <a:ext uri="{FF2B5EF4-FFF2-40B4-BE49-F238E27FC236}">
                <a16:creationId xmlns:a16="http://schemas.microsoft.com/office/drawing/2014/main" id="{C3E3B7E0-7079-07FD-5780-06F75964ABA6}"/>
              </a:ext>
            </a:extLst>
          </p:cNvPr>
          <p:cNvSpPr>
            <a:spLocks noGrp="1"/>
          </p:cNvSpPr>
          <p:nvPr>
            <p:ph type="title"/>
          </p:nvPr>
        </p:nvSpPr>
        <p:spPr/>
        <p:txBody>
          <a:bodyPr vert="horz"/>
          <a:lstStyle/>
          <a:p>
            <a:r>
              <a:rPr lang="en-US"/>
              <a:t>Definitions </a:t>
            </a:r>
            <a:r>
              <a:rPr lang="en-US" b="0" i="1"/>
              <a:t>(Continued)</a:t>
            </a:r>
            <a:endParaRPr lang="en-US"/>
          </a:p>
        </p:txBody>
      </p:sp>
      <p:graphicFrame>
        <p:nvGraphicFramePr>
          <p:cNvPr id="4" name="Table 3">
            <a:extLst>
              <a:ext uri="{FF2B5EF4-FFF2-40B4-BE49-F238E27FC236}">
                <a16:creationId xmlns:a16="http://schemas.microsoft.com/office/drawing/2014/main" id="{7D834F54-EB76-7A7E-6683-28E8F095959C}"/>
              </a:ext>
            </a:extLst>
          </p:cNvPr>
          <p:cNvGraphicFramePr>
            <a:graphicFrameLocks noGrp="1"/>
          </p:cNvGraphicFramePr>
          <p:nvPr>
            <p:extLst>
              <p:ext uri="{D42A27DB-BD31-4B8C-83A1-F6EECF244321}">
                <p14:modId xmlns:p14="http://schemas.microsoft.com/office/powerpoint/2010/main" val="4219750710"/>
              </p:ext>
            </p:extLst>
          </p:nvPr>
        </p:nvGraphicFramePr>
        <p:xfrm>
          <a:off x="949697" y="1774830"/>
          <a:ext cx="7597585" cy="4178176"/>
        </p:xfrm>
        <a:graphic>
          <a:graphicData uri="http://schemas.openxmlformats.org/drawingml/2006/table">
            <a:tbl>
              <a:tblPr/>
              <a:tblGrid>
                <a:gridCol w="7597585">
                  <a:extLst>
                    <a:ext uri="{9D8B030D-6E8A-4147-A177-3AD203B41FA5}">
                      <a16:colId xmlns:a16="http://schemas.microsoft.com/office/drawing/2014/main" val="361856877"/>
                    </a:ext>
                  </a:extLst>
                </a:gridCol>
              </a:tblGrid>
              <a:tr h="0">
                <a:tc>
                  <a:txBody>
                    <a:bodyPr/>
                    <a:lstStyle/>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200" b="1" i="0" u="none" strike="noStrike">
                          <a:solidFill>
                            <a:schemeClr val="bg1"/>
                          </a:solidFill>
                          <a:effectLst/>
                          <a:latin typeface="Gilroy" panose="00000500000000000000"/>
                        </a:rPr>
                        <a:t>Net Operating Income (NOI)</a:t>
                      </a: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100" b="0" i="0" u="none" strike="noStrike">
                          <a:solidFill>
                            <a:schemeClr val="bg1"/>
                          </a:solidFill>
                          <a:effectLst/>
                          <a:latin typeface="Gilroy" panose="00000500000000000000"/>
                        </a:rPr>
                        <a:t>Net Operating Income (“NOI”) is a supplemental non-generally accepted accounting principles (“GAAP”) measure of our property operating results that we believe is meaningful because it enables management to evaluate the impact of occupancy, rents, leasing activity and other controllable property operating results at our real estate. We define NOI as operating revenues less operating expenses, which exclude (</a:t>
                      </a:r>
                      <a:r>
                        <a:rPr lang="en-US" sz="1100" b="0" i="0" u="none" strike="noStrike" err="1">
                          <a:solidFill>
                            <a:schemeClr val="bg1"/>
                          </a:solidFill>
                          <a:effectLst/>
                          <a:latin typeface="Gilroy" panose="00000500000000000000"/>
                        </a:rPr>
                        <a:t>i</a:t>
                      </a:r>
                      <a:r>
                        <a:rPr lang="en-US" sz="1100" b="0" i="0" u="none" strike="noStrike">
                          <a:solidFill>
                            <a:schemeClr val="bg1"/>
                          </a:solidFill>
                          <a:effectLst/>
                          <a:latin typeface="Gilroy" panose="00000500000000000000"/>
                        </a:rPr>
                        <a:t>) impairment of investments in real estate, (ii) depreciation and amortization, (iii) straight-line rental income and expense, (iv) amortization of above- and below-market lease intangibles, (v) lease termination fees, (vi) property expenses not core to the operations of such properties, and (vii) other non-property related revenue and expense items such as (a) general and administrative expenses, (b) management fee paid to the Adviser, (c) performance participation allocation paid to the Special Limited Partner, (d) incentive compensation awards, (e) income (loss) from investments in real estate debt, (f) change in net assets of consolidated securitization vehicles, (g) income from interest rate derivatives, (h) net gain (loss) on dispositions of real estate, (</a:t>
                      </a:r>
                      <a:r>
                        <a:rPr lang="en-US" sz="1100" b="0" i="0" u="none" strike="noStrike" err="1">
                          <a:solidFill>
                            <a:schemeClr val="bg1"/>
                          </a:solidFill>
                          <a:effectLst/>
                          <a:latin typeface="Gilroy" panose="00000500000000000000"/>
                        </a:rPr>
                        <a:t>i</a:t>
                      </a:r>
                      <a:r>
                        <a:rPr lang="en-US" sz="1100" b="0" i="0" u="none" strike="noStrike">
                          <a:solidFill>
                            <a:schemeClr val="bg1"/>
                          </a:solidFill>
                          <a:effectLst/>
                          <a:latin typeface="Gilroy" panose="00000500000000000000"/>
                        </a:rPr>
                        <a:t>) interest expense, (j) gain (loss) on extinguishment of debt, and (k) other income (expense).</a:t>
                      </a:r>
                    </a:p>
                  </a:txBody>
                  <a:tcPr marL="604" marR="604" marT="604" marB="0" anchor="ctr">
                    <a:lnL>
                      <a:noFill/>
                    </a:lnL>
                    <a:lnR>
                      <a:noFill/>
                    </a:lnR>
                    <a:lnT>
                      <a:noFill/>
                    </a:lnT>
                    <a:lnB>
                      <a:noFill/>
                    </a:lnB>
                  </a:tcPr>
                </a:tc>
                <a:extLst>
                  <a:ext uri="{0D108BD9-81ED-4DB2-BD59-A6C34878D82A}">
                    <a16:rowId xmlns:a16="http://schemas.microsoft.com/office/drawing/2014/main" val="3922745417"/>
                  </a:ext>
                </a:extLst>
              </a:tr>
              <a:tr h="0">
                <a:tc>
                  <a:txBody>
                    <a:bodyPr/>
                    <a:lstStyle/>
                    <a:p>
                      <a:pPr marL="228600" indent="-228600" algn="l" fontAlgn="ctr">
                        <a:buFont typeface="Wingdings" panose="05000000000000000000" pitchFamily="2" charset="2"/>
                        <a:buChar char="q"/>
                      </a:pPr>
                      <a:endParaRPr lang="en-US" sz="600" b="1" i="0" u="none" strike="noStrike">
                        <a:solidFill>
                          <a:schemeClr val="bg1"/>
                        </a:solidFill>
                        <a:effectLst/>
                        <a:latin typeface="Gilroy" panose="00000500000000000000"/>
                      </a:endParaRPr>
                    </a:p>
                    <a:p>
                      <a:pPr marL="228600" indent="-228600" algn="l" fontAlgn="ctr">
                        <a:buFont typeface="Wingdings" panose="05000000000000000000" pitchFamily="2" charset="2"/>
                        <a:buChar char="q"/>
                      </a:pPr>
                      <a:r>
                        <a:rPr lang="en-US" sz="1200" b="1" i="0" u="none" strike="noStrike">
                          <a:solidFill>
                            <a:schemeClr val="bg1"/>
                          </a:solidFill>
                          <a:effectLst/>
                          <a:latin typeface="Gilroy" panose="00000500000000000000"/>
                        </a:rPr>
                        <a:t>Project Cost</a:t>
                      </a:r>
                      <a:endParaRPr lang="en-US" sz="1100" b="1" i="0" u="none" strike="noStrike">
                        <a:solidFill>
                          <a:schemeClr val="bg1"/>
                        </a:solidFill>
                        <a:effectLst/>
                        <a:latin typeface="Gilroy" panose="00000500000000000000"/>
                      </a:endParaRPr>
                    </a:p>
                    <a:p>
                      <a:pPr marL="277260" lvl="1" indent="0" algn="l" fontAlgn="ctr">
                        <a:buFont typeface="Wingdings" panose="05000000000000000000" pitchFamily="2" charset="2"/>
                        <a:buNone/>
                      </a:pPr>
                      <a:r>
                        <a:rPr lang="en-US" sz="1100" b="0" i="0" u="none" strike="noStrike">
                          <a:solidFill>
                            <a:schemeClr val="bg1"/>
                          </a:solidFill>
                          <a:effectLst/>
                          <a:latin typeface="Gilroy" panose="00000500000000000000"/>
                          <a:ea typeface="+mn-ea"/>
                          <a:cs typeface="+mn-cs"/>
                        </a:rPr>
                        <a:t>The amount of cash or cash equivalents paid or the fair value of the other consideration given to acquire an asset at the time of its acquisition or construction, or, when applicable, the amount attributed to that asset. (Including Capex (General Building Improvement, Tenant Improvement and Leasing commission)</a:t>
                      </a:r>
                    </a:p>
                    <a:p>
                      <a:pPr marL="277260" lvl="1" indent="0" algn="l" fontAlgn="ctr">
                        <a:buFont typeface="Wingdings" panose="05000000000000000000" pitchFamily="2" charset="2"/>
                        <a:buNone/>
                      </a:pPr>
                      <a:endParaRPr lang="en-US" sz="1100" b="0" i="0" u="none" strike="noStrike">
                        <a:solidFill>
                          <a:schemeClr val="bg1"/>
                        </a:solidFill>
                        <a:effectLst/>
                        <a:latin typeface="Gilroy" panose="00000500000000000000"/>
                        <a:ea typeface="+mn-ea"/>
                        <a:cs typeface="+mn-cs"/>
                      </a:endParaRPr>
                    </a:p>
                  </a:txBody>
                  <a:tcPr marL="604" marR="604" marT="604" marB="0" anchor="ctr">
                    <a:lnL>
                      <a:noFill/>
                    </a:lnL>
                    <a:lnR>
                      <a:noFill/>
                    </a:lnR>
                    <a:lnT>
                      <a:noFill/>
                    </a:lnT>
                    <a:lnB>
                      <a:noFill/>
                    </a:lnB>
                  </a:tcPr>
                </a:tc>
                <a:extLst>
                  <a:ext uri="{0D108BD9-81ED-4DB2-BD59-A6C34878D82A}">
                    <a16:rowId xmlns:a16="http://schemas.microsoft.com/office/drawing/2014/main" val="1723560249"/>
                  </a:ext>
                </a:extLst>
              </a:tr>
              <a:tr h="39256">
                <a:tc>
                  <a:txBody>
                    <a:bodyPr/>
                    <a:lstStyle/>
                    <a:p>
                      <a:pPr marL="228600" indent="-228600" algn="l" fontAlgn="ctr">
                        <a:buFont typeface="Wingdings" panose="05000000000000000000" pitchFamily="2" charset="2"/>
                        <a:buChar char="q"/>
                      </a:pPr>
                      <a:r>
                        <a:rPr lang="en-US" sz="1200" b="1" i="0" u="none" strike="noStrike">
                          <a:solidFill>
                            <a:schemeClr val="bg1"/>
                          </a:solidFill>
                          <a:effectLst/>
                          <a:latin typeface="Gilroy" panose="00000500000000000000"/>
                        </a:rPr>
                        <a:t>Yield on Cost (YoC) %</a:t>
                      </a:r>
                      <a:endParaRPr lang="en-US" sz="1100" b="1" i="0" u="none" strike="noStrike">
                        <a:solidFill>
                          <a:schemeClr val="bg1"/>
                        </a:solidFill>
                        <a:effectLst/>
                        <a:latin typeface="Gilroy" panose="00000500000000000000"/>
                      </a:endParaRP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100" b="0" i="0" u="none" strike="noStrike">
                          <a:solidFill>
                            <a:schemeClr val="bg1"/>
                          </a:solidFill>
                          <a:effectLst/>
                          <a:latin typeface="Gilroy" panose="00000500000000000000"/>
                        </a:rPr>
                        <a:t>Yield on cost measures income in relation to the total cost of the property. YOC% is calculated as a property's Net Operating Income (NOI) divided by the total project cost.</a:t>
                      </a: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endParaRPr lang="en-US" sz="1100" b="0" i="0" u="none" strike="noStrike">
                        <a:solidFill>
                          <a:schemeClr val="bg1"/>
                        </a:solidFill>
                        <a:effectLst/>
                        <a:latin typeface="Gilroy" panose="00000500000000000000"/>
                      </a:endParaRPr>
                    </a:p>
                  </a:txBody>
                  <a:tcPr marL="604" marR="604" marT="604" marB="0" anchor="ctr">
                    <a:lnL>
                      <a:noFill/>
                    </a:lnL>
                    <a:lnR>
                      <a:noFill/>
                    </a:lnR>
                    <a:lnT>
                      <a:noFill/>
                    </a:lnT>
                    <a:lnB>
                      <a:noFill/>
                    </a:lnB>
                  </a:tcPr>
                </a:tc>
                <a:extLst>
                  <a:ext uri="{0D108BD9-81ED-4DB2-BD59-A6C34878D82A}">
                    <a16:rowId xmlns:a16="http://schemas.microsoft.com/office/drawing/2014/main" val="3509287145"/>
                  </a:ext>
                </a:extLst>
              </a:tr>
              <a:tr h="155212">
                <a:tc>
                  <a:txBody>
                    <a:bodyPr/>
                    <a:lstStyle/>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200" b="1" i="0" u="none" strike="noStrike">
                          <a:solidFill>
                            <a:schemeClr val="bg1"/>
                          </a:solidFill>
                          <a:effectLst/>
                          <a:latin typeface="Gilroy" panose="00000500000000000000"/>
                        </a:rPr>
                        <a:t>Same Store NOI</a:t>
                      </a:r>
                      <a:endParaRPr lang="en-US" sz="1100" b="1" i="0" u="none" strike="noStrike">
                        <a:solidFill>
                          <a:schemeClr val="bg1"/>
                        </a:solidFill>
                        <a:effectLst/>
                        <a:latin typeface="Gilroy" panose="00000500000000000000"/>
                      </a:endParaRPr>
                    </a:p>
                    <a:p>
                      <a:pPr marL="277260" lvl="1" indent="0" algn="l" fontAlgn="ctr">
                        <a:buFont typeface="Wingdings" panose="05000000000000000000" pitchFamily="2" charset="2"/>
                        <a:buNone/>
                      </a:pPr>
                      <a:r>
                        <a:rPr lang="en-US" sz="1100" b="0" i="0" u="none" strike="noStrike">
                          <a:solidFill>
                            <a:schemeClr val="bg1"/>
                          </a:solidFill>
                          <a:effectLst/>
                          <a:latin typeface="Gilroy" panose="00000500000000000000"/>
                        </a:rPr>
                        <a:t>We evaluate the performance of the operating properties we own and manage using a “same store” analysis because the population of properties in this analysis is consistent from period to period.</a:t>
                      </a:r>
                    </a:p>
                    <a:p>
                      <a:pPr marL="228600" indent="-228600" algn="l" fontAlgn="ctr">
                        <a:buFont typeface="Wingdings" panose="05000000000000000000" pitchFamily="2" charset="2"/>
                        <a:buChar char="q"/>
                      </a:pPr>
                      <a:endParaRPr lang="en-US" sz="1100" b="0" i="0" u="none" strike="noStrike">
                        <a:solidFill>
                          <a:schemeClr val="bg1"/>
                        </a:solidFill>
                        <a:effectLst/>
                        <a:latin typeface="Gilroy" panose="00000500000000000000"/>
                      </a:endParaRPr>
                    </a:p>
                  </a:txBody>
                  <a:tcPr marL="604" marR="604" marT="604" marB="0" anchor="ctr">
                    <a:lnL>
                      <a:noFill/>
                    </a:lnL>
                    <a:lnR>
                      <a:noFill/>
                    </a:lnR>
                    <a:lnT>
                      <a:noFill/>
                    </a:lnT>
                    <a:lnB>
                      <a:noFill/>
                    </a:lnB>
                  </a:tcPr>
                </a:tc>
                <a:extLst>
                  <a:ext uri="{0D108BD9-81ED-4DB2-BD59-A6C34878D82A}">
                    <a16:rowId xmlns:a16="http://schemas.microsoft.com/office/drawing/2014/main" val="3617315351"/>
                  </a:ext>
                </a:extLst>
              </a:tr>
            </a:tbl>
          </a:graphicData>
        </a:graphic>
      </p:graphicFrame>
      <p:sp>
        <p:nvSpPr>
          <p:cNvPr id="6" name="Rectangle 5">
            <a:extLst>
              <a:ext uri="{FF2B5EF4-FFF2-40B4-BE49-F238E27FC236}">
                <a16:creationId xmlns:a16="http://schemas.microsoft.com/office/drawing/2014/main" id="{1AD97C8B-5407-5880-B47A-3128E28EDA71}"/>
              </a:ext>
            </a:extLst>
          </p:cNvPr>
          <p:cNvSpPr/>
          <p:nvPr/>
        </p:nvSpPr>
        <p:spPr>
          <a:xfrm>
            <a:off x="8953500" y="2659005"/>
            <a:ext cx="161926" cy="24098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3204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D941CBD-75A7-80CA-E905-904BFD55DC6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7" name="think-cell data - do not delete" hidden="1">
                        <a:extLst>
                          <a:ext uri="{FF2B5EF4-FFF2-40B4-BE49-F238E27FC236}">
                            <a16:creationId xmlns:a16="http://schemas.microsoft.com/office/drawing/2014/main" id="{BD941CBD-75A7-80CA-E905-904BFD55DC6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5837F40D-1BA9-A140-F666-D511103E6029}"/>
              </a:ext>
            </a:extLst>
          </p:cNvPr>
          <p:cNvSpPr/>
          <p:nvPr/>
        </p:nvSpPr>
        <p:spPr>
          <a:xfrm>
            <a:off x="762554" y="1231787"/>
            <a:ext cx="8352871" cy="5264263"/>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400">
              <a:latin typeface="Gilroy" panose="00000500000000000000"/>
            </a:endParaRPr>
          </a:p>
        </p:txBody>
      </p:sp>
      <p:sp>
        <p:nvSpPr>
          <p:cNvPr id="2" name="Title 1">
            <a:extLst>
              <a:ext uri="{FF2B5EF4-FFF2-40B4-BE49-F238E27FC236}">
                <a16:creationId xmlns:a16="http://schemas.microsoft.com/office/drawing/2014/main" id="{C3E3B7E0-7079-07FD-5780-06F75964ABA6}"/>
              </a:ext>
            </a:extLst>
          </p:cNvPr>
          <p:cNvSpPr>
            <a:spLocks noGrp="1"/>
          </p:cNvSpPr>
          <p:nvPr>
            <p:ph type="title"/>
          </p:nvPr>
        </p:nvSpPr>
        <p:spPr/>
        <p:txBody>
          <a:bodyPr vert="horz"/>
          <a:lstStyle/>
          <a:p>
            <a:r>
              <a:rPr lang="en-US"/>
              <a:t>Definitions </a:t>
            </a:r>
            <a:r>
              <a:rPr lang="en-US" b="0" i="1"/>
              <a:t>(Continued)</a:t>
            </a:r>
            <a:endParaRPr lang="en-US"/>
          </a:p>
        </p:txBody>
      </p:sp>
      <p:graphicFrame>
        <p:nvGraphicFramePr>
          <p:cNvPr id="4" name="Table 3">
            <a:extLst>
              <a:ext uri="{FF2B5EF4-FFF2-40B4-BE49-F238E27FC236}">
                <a16:creationId xmlns:a16="http://schemas.microsoft.com/office/drawing/2014/main" id="{7D834F54-EB76-7A7E-6683-28E8F095959C}"/>
              </a:ext>
            </a:extLst>
          </p:cNvPr>
          <p:cNvGraphicFramePr>
            <a:graphicFrameLocks noGrp="1"/>
          </p:cNvGraphicFramePr>
          <p:nvPr/>
        </p:nvGraphicFramePr>
        <p:xfrm>
          <a:off x="1044947" y="1279228"/>
          <a:ext cx="7597585" cy="4971260"/>
        </p:xfrm>
        <a:graphic>
          <a:graphicData uri="http://schemas.openxmlformats.org/drawingml/2006/table">
            <a:tbl>
              <a:tblPr/>
              <a:tblGrid>
                <a:gridCol w="7597585">
                  <a:extLst>
                    <a:ext uri="{9D8B030D-6E8A-4147-A177-3AD203B41FA5}">
                      <a16:colId xmlns:a16="http://schemas.microsoft.com/office/drawing/2014/main" val="361856877"/>
                    </a:ext>
                  </a:extLst>
                </a:gridCol>
              </a:tblGrid>
              <a:tr h="0">
                <a:tc>
                  <a:txBody>
                    <a:bodyPr/>
                    <a:lstStyle/>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200" b="1" i="0" u="none" strike="noStrike">
                          <a:solidFill>
                            <a:schemeClr val="bg1"/>
                          </a:solidFill>
                          <a:effectLst/>
                          <a:latin typeface="Gilroy" panose="00000500000000000000"/>
                        </a:rPr>
                        <a:t>Funds from Operations (FFO)</a:t>
                      </a: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100" b="0" i="0" u="none" strike="noStrike">
                          <a:solidFill>
                            <a:schemeClr val="bg1"/>
                          </a:solidFill>
                          <a:effectLst/>
                          <a:latin typeface="Gilroy" panose="00000500000000000000"/>
                        </a:rPr>
                        <a:t>We define FFO in accordance with the standards established by the National Association of Real Estate Investment Trusts (“NAREIT”). FFO represents net income (loss) (computed in accordance with GAAP), excluding gains (or losses) from sales of depreciable operating property, gains (losses) from sales of land, impairment write-downs of depreciable real estate, real estate related depreciation and amortization (excluding amortization of deferred financing costs and fair market value of debt adjustment) and after adjustments for unconsolidated partnerships and joint ventures. </a:t>
                      </a:r>
                    </a:p>
                  </a:txBody>
                  <a:tcPr marL="604" marR="604" marT="604" marB="0" anchor="ctr">
                    <a:lnL>
                      <a:noFill/>
                    </a:lnL>
                    <a:lnR>
                      <a:noFill/>
                    </a:lnR>
                    <a:lnT>
                      <a:noFill/>
                    </a:lnT>
                    <a:lnB>
                      <a:noFill/>
                    </a:lnB>
                  </a:tcPr>
                </a:tc>
                <a:extLst>
                  <a:ext uri="{0D108BD9-81ED-4DB2-BD59-A6C34878D82A}">
                    <a16:rowId xmlns:a16="http://schemas.microsoft.com/office/drawing/2014/main" val="3922745417"/>
                  </a:ext>
                </a:extLst>
              </a:tr>
              <a:tr h="0">
                <a:tc>
                  <a:txBody>
                    <a:bodyPr/>
                    <a:lstStyle/>
                    <a:p>
                      <a:pPr marL="228600" indent="-228600" algn="l" fontAlgn="ctr">
                        <a:buFont typeface="Wingdings" panose="05000000000000000000" pitchFamily="2" charset="2"/>
                        <a:buChar char="q"/>
                      </a:pPr>
                      <a:r>
                        <a:rPr lang="en-US" sz="1200" b="1" i="0" u="none" strike="noStrike">
                          <a:solidFill>
                            <a:schemeClr val="bg1"/>
                          </a:solidFill>
                          <a:effectLst/>
                          <a:latin typeface="Gilroy" panose="00000500000000000000"/>
                        </a:rPr>
                        <a:t>Core FFO</a:t>
                      </a:r>
                      <a:endParaRPr lang="en-US" sz="1100" b="1" i="0" u="none" strike="noStrike">
                        <a:solidFill>
                          <a:schemeClr val="bg1"/>
                        </a:solidFill>
                        <a:effectLst/>
                        <a:latin typeface="Gilroy" panose="00000500000000000000"/>
                      </a:endParaRPr>
                    </a:p>
                    <a:p>
                      <a:pPr marL="277260" lvl="1" indent="0" algn="l" fontAlgn="ctr">
                        <a:buFont typeface="Wingdings" panose="05000000000000000000" pitchFamily="2" charset="2"/>
                        <a:buNone/>
                      </a:pPr>
                      <a:r>
                        <a:rPr lang="en-US" sz="1100" b="0" i="0" u="none" strike="noStrike">
                          <a:solidFill>
                            <a:schemeClr val="bg1"/>
                          </a:solidFill>
                          <a:effectLst/>
                          <a:latin typeface="Gilroy" panose="00000500000000000000"/>
                          <a:ea typeface="+mn-ea"/>
                          <a:cs typeface="+mn-cs"/>
                        </a:rPr>
                        <a:t>Core FFO excludes transaction costs and non-recurring other expenses.</a:t>
                      </a:r>
                      <a:endParaRPr lang="en-US" sz="1100" b="1" i="0" u="none" strike="noStrike">
                        <a:solidFill>
                          <a:schemeClr val="bg1"/>
                        </a:solidFill>
                        <a:effectLst/>
                        <a:latin typeface="Gilroy" panose="00000500000000000000"/>
                        <a:ea typeface="+mn-ea"/>
                        <a:cs typeface="+mn-cs"/>
                      </a:endParaRPr>
                    </a:p>
                    <a:p>
                      <a:pPr marL="277260" lvl="1" indent="0" algn="l" fontAlgn="ctr">
                        <a:buFont typeface="Wingdings" panose="05000000000000000000" pitchFamily="2" charset="2"/>
                        <a:buNone/>
                      </a:pPr>
                      <a:endParaRPr lang="en-US" sz="1100" b="0" i="0" u="none" strike="noStrike">
                        <a:solidFill>
                          <a:schemeClr val="bg1"/>
                        </a:solidFill>
                        <a:effectLst/>
                        <a:latin typeface="Gilroy" panose="00000500000000000000"/>
                        <a:ea typeface="+mn-ea"/>
                        <a:cs typeface="+mn-cs"/>
                      </a:endParaRPr>
                    </a:p>
                  </a:txBody>
                  <a:tcPr marL="604" marR="604" marT="604" marB="0" anchor="ctr">
                    <a:lnL>
                      <a:noFill/>
                    </a:lnL>
                    <a:lnR>
                      <a:noFill/>
                    </a:lnR>
                    <a:lnT>
                      <a:noFill/>
                    </a:lnT>
                    <a:lnB>
                      <a:noFill/>
                    </a:lnB>
                  </a:tcPr>
                </a:tc>
                <a:extLst>
                  <a:ext uri="{0D108BD9-81ED-4DB2-BD59-A6C34878D82A}">
                    <a16:rowId xmlns:a16="http://schemas.microsoft.com/office/drawing/2014/main" val="1723560249"/>
                  </a:ext>
                </a:extLst>
              </a:tr>
              <a:tr h="39256">
                <a:tc>
                  <a:txBody>
                    <a:bodyPr/>
                    <a:lstStyle/>
                    <a:p>
                      <a:pPr marL="228600" indent="-228600" algn="l" fontAlgn="ctr">
                        <a:buFont typeface="Wingdings" panose="05000000000000000000" pitchFamily="2" charset="2"/>
                        <a:buChar char="q"/>
                      </a:pPr>
                      <a:r>
                        <a:rPr lang="en-US" sz="1200" b="1" i="0" u="none" strike="noStrike">
                          <a:solidFill>
                            <a:schemeClr val="bg1"/>
                          </a:solidFill>
                          <a:effectLst/>
                          <a:latin typeface="Gilroy" panose="00000500000000000000"/>
                        </a:rPr>
                        <a:t>AFFO</a:t>
                      </a:r>
                      <a:endParaRPr lang="en-US" sz="1100" b="1" i="0" u="none" strike="noStrike">
                        <a:solidFill>
                          <a:schemeClr val="bg1"/>
                        </a:solidFill>
                        <a:effectLst/>
                        <a:latin typeface="Gilroy" panose="00000500000000000000"/>
                      </a:endParaRP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100" b="0" i="0" u="none" strike="noStrike">
                          <a:solidFill>
                            <a:schemeClr val="bg1"/>
                          </a:solidFill>
                          <a:effectLst/>
                          <a:latin typeface="Gilroy" panose="00000500000000000000"/>
                        </a:rPr>
                        <a:t>To arrive at AFFO, we adjust Core FFO to include realized gains from the disposition of land and development properties, net of current tax expense, and recurring capital expenditures and exclude the following items that we recognize directly in Core FFO: </a:t>
                      </a:r>
                    </a:p>
                    <a:p>
                      <a:pPr marL="563010" marR="0" lvl="1" indent="-285750" algn="l" defTabSz="914400" eaLnBrk="1" fontAlgn="ctr" latinLnBrk="0" hangingPunct="1">
                        <a:lnSpc>
                          <a:spcPct val="100000"/>
                        </a:lnSpc>
                        <a:spcBef>
                          <a:spcPts val="0"/>
                        </a:spcBef>
                        <a:spcAft>
                          <a:spcPts val="0"/>
                        </a:spcAft>
                        <a:buClrTx/>
                        <a:buSzTx/>
                        <a:buFont typeface="+mj-lt"/>
                        <a:buAutoNum type="romanUcPeriod"/>
                        <a:tabLst/>
                        <a:defRPr/>
                      </a:pPr>
                      <a:r>
                        <a:rPr lang="en-US" sz="1100" b="0" i="0" u="none" strike="noStrike">
                          <a:solidFill>
                            <a:schemeClr val="bg1"/>
                          </a:solidFill>
                          <a:effectLst/>
                          <a:latin typeface="Gilroy" panose="00000500000000000000"/>
                        </a:rPr>
                        <a:t>straight-line rents; </a:t>
                      </a:r>
                    </a:p>
                    <a:p>
                      <a:pPr marL="563010" marR="0" lvl="1" indent="-285750" algn="l" defTabSz="914400" eaLnBrk="1" fontAlgn="ctr" latinLnBrk="0" hangingPunct="1">
                        <a:lnSpc>
                          <a:spcPct val="100000"/>
                        </a:lnSpc>
                        <a:spcBef>
                          <a:spcPts val="0"/>
                        </a:spcBef>
                        <a:spcAft>
                          <a:spcPts val="0"/>
                        </a:spcAft>
                        <a:buClrTx/>
                        <a:buSzTx/>
                        <a:buFont typeface="+mj-lt"/>
                        <a:buAutoNum type="romanUcPeriod"/>
                        <a:tabLst/>
                        <a:defRPr/>
                      </a:pPr>
                      <a:r>
                        <a:rPr lang="en-US" sz="1100" b="0" i="0" u="none" strike="noStrike">
                          <a:solidFill>
                            <a:schemeClr val="bg1"/>
                          </a:solidFill>
                          <a:effectLst/>
                          <a:latin typeface="Gilroy" panose="00000500000000000000"/>
                        </a:rPr>
                        <a:t>amortization of above- and below-market lease intangibles; </a:t>
                      </a:r>
                    </a:p>
                    <a:p>
                      <a:pPr marL="563010" marR="0" lvl="1" indent="-285750" algn="l" defTabSz="914400" eaLnBrk="1" fontAlgn="ctr" latinLnBrk="0" hangingPunct="1">
                        <a:lnSpc>
                          <a:spcPct val="100000"/>
                        </a:lnSpc>
                        <a:spcBef>
                          <a:spcPts val="0"/>
                        </a:spcBef>
                        <a:spcAft>
                          <a:spcPts val="0"/>
                        </a:spcAft>
                        <a:buClrTx/>
                        <a:buSzTx/>
                        <a:buFont typeface="+mj-lt"/>
                        <a:buAutoNum type="romanUcPeriod"/>
                        <a:tabLst/>
                        <a:defRPr/>
                      </a:pPr>
                      <a:r>
                        <a:rPr lang="en-US" sz="1100" b="0" i="0" u="none" strike="noStrike">
                          <a:solidFill>
                            <a:schemeClr val="bg1"/>
                          </a:solidFill>
                          <a:effectLst/>
                          <a:latin typeface="Gilroy" panose="00000500000000000000"/>
                        </a:rPr>
                        <a:t>amortization of management contracts; </a:t>
                      </a:r>
                    </a:p>
                    <a:p>
                      <a:pPr marL="563010" marR="0" lvl="1" indent="-285750" algn="l" defTabSz="914400" eaLnBrk="1" fontAlgn="ctr" latinLnBrk="0" hangingPunct="1">
                        <a:lnSpc>
                          <a:spcPct val="100000"/>
                        </a:lnSpc>
                        <a:spcBef>
                          <a:spcPts val="0"/>
                        </a:spcBef>
                        <a:spcAft>
                          <a:spcPts val="0"/>
                        </a:spcAft>
                        <a:buClrTx/>
                        <a:buSzTx/>
                        <a:buFont typeface="+mj-lt"/>
                        <a:buAutoNum type="romanUcPeriod"/>
                        <a:tabLst/>
                        <a:defRPr/>
                      </a:pPr>
                      <a:r>
                        <a:rPr lang="en-US" sz="1100" b="0" i="0" u="none" strike="noStrike">
                          <a:solidFill>
                            <a:schemeClr val="bg1"/>
                          </a:solidFill>
                          <a:effectLst/>
                          <a:latin typeface="Gilroy" panose="00000500000000000000"/>
                        </a:rPr>
                        <a:t>amortization of debt premiums and discounts and financing costs, net of amounts capitalized, and; </a:t>
                      </a:r>
                    </a:p>
                    <a:p>
                      <a:pPr marL="563010" marR="0" lvl="1" indent="-285750" algn="l" defTabSz="914400" eaLnBrk="1" fontAlgn="ctr" latinLnBrk="0" hangingPunct="1">
                        <a:lnSpc>
                          <a:spcPct val="100000"/>
                        </a:lnSpc>
                        <a:spcBef>
                          <a:spcPts val="0"/>
                        </a:spcBef>
                        <a:spcAft>
                          <a:spcPts val="0"/>
                        </a:spcAft>
                        <a:buClrTx/>
                        <a:buSzTx/>
                        <a:buFont typeface="+mj-lt"/>
                        <a:buAutoNum type="romanUcPeriod"/>
                        <a:tabLst/>
                        <a:defRPr/>
                      </a:pPr>
                      <a:r>
                        <a:rPr lang="en-US" sz="1100" b="0" i="0" u="none" strike="noStrike">
                          <a:solidFill>
                            <a:schemeClr val="bg1"/>
                          </a:solidFill>
                          <a:effectLst/>
                          <a:latin typeface="Gilroy" panose="00000500000000000000"/>
                        </a:rPr>
                        <a:t>stock compensation amortization expense. </a:t>
                      </a: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endParaRPr lang="en-US" sz="1100" b="0" i="0" u="none" strike="noStrike">
                        <a:solidFill>
                          <a:schemeClr val="bg1"/>
                        </a:solidFill>
                        <a:effectLst/>
                        <a:latin typeface="Gilroy" panose="00000500000000000000"/>
                      </a:endParaRPr>
                    </a:p>
                  </a:txBody>
                  <a:tcPr marL="604" marR="604" marT="604" marB="0" anchor="ctr">
                    <a:lnL>
                      <a:noFill/>
                    </a:lnL>
                    <a:lnR>
                      <a:noFill/>
                    </a:lnR>
                    <a:lnT>
                      <a:noFill/>
                    </a:lnT>
                    <a:lnB>
                      <a:noFill/>
                    </a:lnB>
                  </a:tcPr>
                </a:tc>
                <a:extLst>
                  <a:ext uri="{0D108BD9-81ED-4DB2-BD59-A6C34878D82A}">
                    <a16:rowId xmlns:a16="http://schemas.microsoft.com/office/drawing/2014/main" val="3509287145"/>
                  </a:ext>
                </a:extLst>
              </a:tr>
              <a:tr h="155212">
                <a:tc>
                  <a:txBody>
                    <a:bodyPr/>
                    <a:lstStyle/>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200" b="1" i="0" u="none" strike="noStrike">
                          <a:solidFill>
                            <a:schemeClr val="bg1"/>
                          </a:solidFill>
                          <a:effectLst/>
                          <a:latin typeface="Gilroy" panose="00000500000000000000"/>
                        </a:rPr>
                        <a:t>Base Interest Rate</a:t>
                      </a:r>
                      <a:endParaRPr lang="en-US" sz="1100" b="1" i="0" u="none" strike="noStrike">
                        <a:solidFill>
                          <a:schemeClr val="bg1"/>
                        </a:solidFill>
                        <a:effectLst/>
                        <a:latin typeface="Gilroy" panose="00000500000000000000"/>
                      </a:endParaRPr>
                    </a:p>
                    <a:p>
                      <a:pPr marL="277260" lvl="1" indent="0" algn="l" fontAlgn="ctr">
                        <a:buFont typeface="Wingdings" panose="05000000000000000000" pitchFamily="2" charset="2"/>
                        <a:buNone/>
                      </a:pPr>
                      <a:r>
                        <a:rPr lang="en-US" sz="1100" b="0" i="0" u="none" strike="noStrike">
                          <a:solidFill>
                            <a:schemeClr val="bg1"/>
                          </a:solidFill>
                          <a:effectLst/>
                          <a:latin typeface="Gilroy" panose="00000500000000000000"/>
                        </a:rPr>
                        <a:t>The actual interest that was paid during the period.</a:t>
                      </a:r>
                    </a:p>
                    <a:p>
                      <a:pPr marL="228600" indent="-228600" algn="l" fontAlgn="ctr">
                        <a:buFont typeface="Wingdings" panose="05000000000000000000" pitchFamily="2" charset="2"/>
                        <a:buChar char="q"/>
                      </a:pPr>
                      <a:endParaRPr lang="en-US" sz="1100" b="0" i="0" u="none" strike="noStrike">
                        <a:solidFill>
                          <a:schemeClr val="bg1"/>
                        </a:solidFill>
                        <a:effectLst/>
                        <a:latin typeface="Gilroy" panose="00000500000000000000"/>
                      </a:endParaRPr>
                    </a:p>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200" b="1" i="0" u="none" strike="noStrike">
                          <a:solidFill>
                            <a:schemeClr val="bg1"/>
                          </a:solidFill>
                          <a:effectLst/>
                          <a:latin typeface="Gilroy" panose="00000500000000000000"/>
                          <a:ea typeface="+mn-ea"/>
                          <a:cs typeface="+mn-cs"/>
                        </a:rPr>
                        <a:t>Effective Interest Rate </a:t>
                      </a:r>
                      <a:r>
                        <a:rPr lang="en-US" sz="1100" b="1" i="0" u="none" strike="noStrike">
                          <a:solidFill>
                            <a:schemeClr val="bg1"/>
                          </a:solidFill>
                          <a:effectLst/>
                          <a:latin typeface="Gilroy" panose="00000500000000000000"/>
                          <a:ea typeface="+mn-ea"/>
                          <a:cs typeface="+mn-cs"/>
                        </a:rPr>
                        <a:t>(w/o Origination Fee Amortization)</a:t>
                      </a: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100" b="0" i="0" u="none" strike="noStrike">
                          <a:solidFill>
                            <a:schemeClr val="bg1"/>
                          </a:solidFill>
                          <a:effectLst/>
                          <a:latin typeface="Gilroy" panose="00000500000000000000"/>
                          <a:ea typeface="+mn-ea"/>
                          <a:cs typeface="+mn-cs"/>
                        </a:rPr>
                        <a:t>Base Interest Rate + Amortization of Hedging Costs.</a:t>
                      </a:r>
                    </a:p>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endParaRPr lang="en-US" sz="1100" b="0" i="0" u="none" strike="noStrike">
                        <a:solidFill>
                          <a:schemeClr val="bg1"/>
                        </a:solidFill>
                        <a:effectLst/>
                        <a:latin typeface="Gilroy" panose="00000500000000000000"/>
                        <a:ea typeface="+mn-ea"/>
                        <a:cs typeface="+mn-cs"/>
                      </a:endParaRPr>
                    </a:p>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200" b="1" i="0" u="none" strike="noStrike">
                          <a:solidFill>
                            <a:schemeClr val="bg1"/>
                          </a:solidFill>
                          <a:effectLst/>
                          <a:latin typeface="Gilroy" panose="00000500000000000000"/>
                          <a:ea typeface="+mn-ea"/>
                          <a:cs typeface="+mn-cs"/>
                        </a:rPr>
                        <a:t>Effective Interest Rate </a:t>
                      </a: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100" b="0" i="0" u="none" strike="noStrike">
                          <a:solidFill>
                            <a:schemeClr val="bg1"/>
                          </a:solidFill>
                          <a:effectLst/>
                          <a:latin typeface="Gilroy" panose="00000500000000000000"/>
                          <a:ea typeface="+mn-ea"/>
                          <a:cs typeface="+mn-cs"/>
                        </a:rPr>
                        <a:t>Base Interest Rate + Hedging Costs + Origination Fee Amortization</a:t>
                      </a:r>
                      <a:endParaRPr lang="en-US" sz="1100" b="0" i="0" u="none" strike="noStrike">
                        <a:solidFill>
                          <a:schemeClr val="bg1"/>
                        </a:solidFill>
                        <a:effectLst/>
                        <a:latin typeface="Gilroy" panose="00000500000000000000"/>
                        <a:ea typeface="Lato Medium" panose="020F0502020204030203" pitchFamily="34" charset="0"/>
                        <a:cs typeface="Lato Medium" panose="020F0502020204030203" pitchFamily="34" charset="0"/>
                      </a:endParaRPr>
                    </a:p>
                  </a:txBody>
                  <a:tcPr marL="604" marR="604" marT="604" marB="0" anchor="ctr">
                    <a:lnL>
                      <a:noFill/>
                    </a:lnL>
                    <a:lnR>
                      <a:noFill/>
                    </a:lnR>
                    <a:lnT>
                      <a:noFill/>
                    </a:lnT>
                    <a:lnB>
                      <a:noFill/>
                    </a:lnB>
                  </a:tcPr>
                </a:tc>
                <a:extLst>
                  <a:ext uri="{0D108BD9-81ED-4DB2-BD59-A6C34878D82A}">
                    <a16:rowId xmlns:a16="http://schemas.microsoft.com/office/drawing/2014/main" val="3617315351"/>
                  </a:ext>
                </a:extLst>
              </a:tr>
              <a:tr h="155212">
                <a:tc>
                  <a:txBody>
                    <a:bodyPr/>
                    <a:lstStyle/>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200" b="1" i="0" u="none" strike="noStrike">
                          <a:solidFill>
                            <a:schemeClr val="bg1"/>
                          </a:solidFill>
                          <a:effectLst/>
                          <a:latin typeface="Gilroy" panose="00000500000000000000"/>
                          <a:ea typeface="+mn-ea"/>
                          <a:cs typeface="+mn-cs"/>
                        </a:rPr>
                        <a:t>Recovery Ratio</a:t>
                      </a: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100" b="0" i="0" u="none" strike="noStrike">
                          <a:solidFill>
                            <a:schemeClr val="bg1"/>
                          </a:solidFill>
                          <a:effectLst/>
                          <a:latin typeface="Gilroy" panose="00000500000000000000"/>
                          <a:ea typeface="+mn-ea"/>
                          <a:cs typeface="+mn-cs"/>
                        </a:rPr>
                        <a:t>Recoveries Income/Recoverable and Non-Recoverable Expenses. This KPI will be used to measure our ability to collect recoveries from tenants.</a:t>
                      </a:r>
                      <a:endParaRPr lang="en-US" sz="1100" b="0" i="0" u="none" strike="noStrike">
                        <a:solidFill>
                          <a:schemeClr val="bg1"/>
                        </a:solidFill>
                        <a:effectLst/>
                        <a:latin typeface="Gilroy" panose="00000500000000000000"/>
                        <a:ea typeface="Lato Medium" panose="020F0502020204030203" pitchFamily="34" charset="0"/>
                        <a:cs typeface="Lato Medium" panose="020F0502020204030203" pitchFamily="34" charset="0"/>
                      </a:endParaRPr>
                    </a:p>
                  </a:txBody>
                  <a:tcPr marL="604" marR="604" marT="604" marB="0" anchor="ctr">
                    <a:lnL>
                      <a:noFill/>
                    </a:lnL>
                    <a:lnR>
                      <a:noFill/>
                    </a:lnR>
                    <a:lnT>
                      <a:noFill/>
                    </a:lnT>
                    <a:lnB>
                      <a:noFill/>
                    </a:lnB>
                  </a:tcPr>
                </a:tc>
                <a:extLst>
                  <a:ext uri="{0D108BD9-81ED-4DB2-BD59-A6C34878D82A}">
                    <a16:rowId xmlns:a16="http://schemas.microsoft.com/office/drawing/2014/main" val="4081940665"/>
                  </a:ext>
                </a:extLst>
              </a:tr>
            </a:tbl>
          </a:graphicData>
        </a:graphic>
      </p:graphicFrame>
      <p:sp>
        <p:nvSpPr>
          <p:cNvPr id="6" name="Rectangle 5">
            <a:extLst>
              <a:ext uri="{FF2B5EF4-FFF2-40B4-BE49-F238E27FC236}">
                <a16:creationId xmlns:a16="http://schemas.microsoft.com/office/drawing/2014/main" id="{1AD97C8B-5407-5880-B47A-3128E28EDA71}"/>
              </a:ext>
            </a:extLst>
          </p:cNvPr>
          <p:cNvSpPr/>
          <p:nvPr/>
        </p:nvSpPr>
        <p:spPr>
          <a:xfrm>
            <a:off x="8953500" y="2659005"/>
            <a:ext cx="161926" cy="24098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714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D941CBD-75A7-80CA-E905-904BFD55DC69}"/>
              </a:ext>
            </a:extLst>
          </p:cNvPr>
          <p:cNvGraphicFramePr>
            <a:graphicFrameLocks noChangeAspect="1"/>
          </p:cNvGraphicFramePr>
          <p:nvPr>
            <p:custDataLst>
              <p:tags r:id="rId1"/>
            </p:custDataLst>
            <p:extLst>
              <p:ext uri="{D42A27DB-BD31-4B8C-83A1-F6EECF244321}">
                <p14:modId xmlns:p14="http://schemas.microsoft.com/office/powerpoint/2010/main" val="27158241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7" name="think-cell data - do not delete" hidden="1">
                        <a:extLst>
                          <a:ext uri="{FF2B5EF4-FFF2-40B4-BE49-F238E27FC236}">
                            <a16:creationId xmlns:a16="http://schemas.microsoft.com/office/drawing/2014/main" id="{BD941CBD-75A7-80CA-E905-904BFD55DC6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5837F40D-1BA9-A140-F666-D511103E6029}"/>
              </a:ext>
            </a:extLst>
          </p:cNvPr>
          <p:cNvSpPr/>
          <p:nvPr/>
        </p:nvSpPr>
        <p:spPr>
          <a:xfrm>
            <a:off x="762555" y="1231787"/>
            <a:ext cx="8333820" cy="5079907"/>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400">
              <a:latin typeface="Gilroy" panose="00000500000000000000"/>
            </a:endParaRPr>
          </a:p>
        </p:txBody>
      </p:sp>
      <p:sp>
        <p:nvSpPr>
          <p:cNvPr id="2" name="Title 1">
            <a:extLst>
              <a:ext uri="{FF2B5EF4-FFF2-40B4-BE49-F238E27FC236}">
                <a16:creationId xmlns:a16="http://schemas.microsoft.com/office/drawing/2014/main" id="{C3E3B7E0-7079-07FD-5780-06F75964ABA6}"/>
              </a:ext>
            </a:extLst>
          </p:cNvPr>
          <p:cNvSpPr>
            <a:spLocks noGrp="1"/>
          </p:cNvSpPr>
          <p:nvPr>
            <p:ph type="title"/>
          </p:nvPr>
        </p:nvSpPr>
        <p:spPr/>
        <p:txBody>
          <a:bodyPr vert="horz"/>
          <a:lstStyle/>
          <a:p>
            <a:r>
              <a:rPr lang="en-US"/>
              <a:t>Definitions </a:t>
            </a:r>
            <a:r>
              <a:rPr lang="en-US" b="0" i="1"/>
              <a:t>(Continued)</a:t>
            </a:r>
            <a:endParaRPr lang="en-US"/>
          </a:p>
        </p:txBody>
      </p:sp>
      <p:graphicFrame>
        <p:nvGraphicFramePr>
          <p:cNvPr id="4" name="Table 3">
            <a:extLst>
              <a:ext uri="{FF2B5EF4-FFF2-40B4-BE49-F238E27FC236}">
                <a16:creationId xmlns:a16="http://schemas.microsoft.com/office/drawing/2014/main" id="{7D834F54-EB76-7A7E-6683-28E8F095959C}"/>
              </a:ext>
            </a:extLst>
          </p:cNvPr>
          <p:cNvGraphicFramePr>
            <a:graphicFrameLocks noGrp="1"/>
          </p:cNvGraphicFramePr>
          <p:nvPr>
            <p:extLst>
              <p:ext uri="{D42A27DB-BD31-4B8C-83A1-F6EECF244321}">
                <p14:modId xmlns:p14="http://schemas.microsoft.com/office/powerpoint/2010/main" val="1578637150"/>
              </p:ext>
            </p:extLst>
          </p:nvPr>
        </p:nvGraphicFramePr>
        <p:xfrm>
          <a:off x="1003490" y="1431628"/>
          <a:ext cx="7397560" cy="4194020"/>
        </p:xfrm>
        <a:graphic>
          <a:graphicData uri="http://schemas.openxmlformats.org/drawingml/2006/table">
            <a:tbl>
              <a:tblPr/>
              <a:tblGrid>
                <a:gridCol w="7397560">
                  <a:extLst>
                    <a:ext uri="{9D8B030D-6E8A-4147-A177-3AD203B41FA5}">
                      <a16:colId xmlns:a16="http://schemas.microsoft.com/office/drawing/2014/main" val="361856877"/>
                    </a:ext>
                  </a:extLst>
                </a:gridCol>
              </a:tblGrid>
              <a:tr h="0">
                <a:tc>
                  <a:txBody>
                    <a:bodyPr/>
                    <a:lstStyle/>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100" b="1" i="0" u="none" strike="noStrike">
                          <a:solidFill>
                            <a:schemeClr val="bg1"/>
                          </a:solidFill>
                          <a:effectLst/>
                          <a:latin typeface="Gilroy" panose="00000500000000000000"/>
                        </a:rPr>
                        <a:t>Leasing Spread</a:t>
                      </a:r>
                    </a:p>
                    <a:p>
                      <a:pPr marL="277260" lvl="1" indent="0" algn="l" fontAlgn="ctr">
                        <a:buFont typeface="Wingdings" panose="05000000000000000000" pitchFamily="2" charset="2"/>
                        <a:buNone/>
                      </a:pPr>
                      <a:r>
                        <a:rPr lang="en-US" sz="1100" b="0" i="0" u="none" strike="noStrike">
                          <a:solidFill>
                            <a:schemeClr val="bg1"/>
                          </a:solidFill>
                          <a:effectLst/>
                          <a:latin typeface="Gilroy" panose="00000500000000000000"/>
                        </a:rPr>
                        <a:t>Rent increase of signed leases over prior lease annual base rent PSF expressed in NNN terms, excluding vacant spaces. </a:t>
                      </a:r>
                    </a:p>
                  </a:txBody>
                  <a:tcPr marL="604" marR="604" marT="604" marB="0" anchor="ctr">
                    <a:lnL>
                      <a:noFill/>
                    </a:lnL>
                    <a:lnR>
                      <a:noFill/>
                    </a:lnR>
                    <a:lnT>
                      <a:noFill/>
                    </a:lnT>
                    <a:lnB>
                      <a:noFill/>
                    </a:lnB>
                  </a:tcPr>
                </a:tc>
                <a:extLst>
                  <a:ext uri="{0D108BD9-81ED-4DB2-BD59-A6C34878D82A}">
                    <a16:rowId xmlns:a16="http://schemas.microsoft.com/office/drawing/2014/main" val="3922745417"/>
                  </a:ext>
                </a:extLst>
              </a:tr>
              <a:tr h="0">
                <a:tc>
                  <a:txBody>
                    <a:bodyPr/>
                    <a:lstStyle/>
                    <a:p>
                      <a:pPr marL="228600" indent="-228600" algn="l" fontAlgn="ctr">
                        <a:buFont typeface="Wingdings" panose="05000000000000000000" pitchFamily="2" charset="2"/>
                        <a:buChar char="q"/>
                      </a:pPr>
                      <a:endParaRPr lang="en-US" sz="1100" b="1" i="0" u="none" strike="noStrike">
                        <a:solidFill>
                          <a:schemeClr val="bg1"/>
                        </a:solidFill>
                        <a:effectLst/>
                        <a:latin typeface="Gilroy" panose="00000500000000000000"/>
                      </a:endParaRPr>
                    </a:p>
                  </a:txBody>
                  <a:tcPr marL="604" marR="604" marT="604" marB="0" anchor="ctr">
                    <a:lnL>
                      <a:noFill/>
                    </a:lnL>
                    <a:lnR>
                      <a:noFill/>
                    </a:lnR>
                    <a:lnT>
                      <a:noFill/>
                    </a:lnT>
                    <a:lnB>
                      <a:noFill/>
                    </a:lnB>
                  </a:tcPr>
                </a:tc>
                <a:extLst>
                  <a:ext uri="{0D108BD9-81ED-4DB2-BD59-A6C34878D82A}">
                    <a16:rowId xmlns:a16="http://schemas.microsoft.com/office/drawing/2014/main" val="835689742"/>
                  </a:ext>
                </a:extLst>
              </a:tr>
              <a:tr h="0">
                <a:tc>
                  <a:txBody>
                    <a:bodyPr/>
                    <a:lstStyle/>
                    <a:p>
                      <a:pPr marL="228600" indent="-228600" algn="l" fontAlgn="ctr">
                        <a:buFont typeface="Wingdings" panose="05000000000000000000" pitchFamily="2" charset="2"/>
                        <a:buChar char="q"/>
                      </a:pPr>
                      <a:r>
                        <a:rPr lang="en-US" sz="1100" b="1" i="0" u="none" strike="noStrike">
                          <a:solidFill>
                            <a:schemeClr val="bg1"/>
                          </a:solidFill>
                          <a:effectLst/>
                          <a:latin typeface="Gilroy" panose="00000500000000000000"/>
                        </a:rPr>
                        <a:t>Economic Occupancy</a:t>
                      </a:r>
                    </a:p>
                    <a:p>
                      <a:pPr marL="277260" lvl="1" indent="0" algn="l" fontAlgn="ctr">
                        <a:buFont typeface="Wingdings" panose="05000000000000000000" pitchFamily="2" charset="2"/>
                        <a:buNone/>
                      </a:pPr>
                      <a:r>
                        <a:rPr lang="en-US" sz="1100" b="0" i="0" u="none" strike="noStrike">
                          <a:solidFill>
                            <a:schemeClr val="bg1"/>
                          </a:solidFill>
                          <a:effectLst/>
                          <a:latin typeface="Gilroy" panose="00000500000000000000"/>
                          <a:ea typeface="+mn-ea"/>
                          <a:cs typeface="+mn-cs"/>
                        </a:rPr>
                        <a:t>Net Base Rent received after deduction of free rent and income lost due to vacancy expressed as a percentage of maximum potential rent. </a:t>
                      </a:r>
                      <a:endParaRPr lang="en-US" sz="1100" b="1" i="0" u="none" strike="noStrike">
                        <a:solidFill>
                          <a:schemeClr val="bg1"/>
                        </a:solidFill>
                        <a:effectLst/>
                        <a:latin typeface="Gilroy" panose="00000500000000000000"/>
                      </a:endParaRPr>
                    </a:p>
                    <a:p>
                      <a:pPr marL="228600" indent="-228600" algn="l" fontAlgn="ctr">
                        <a:buFont typeface="Wingdings" panose="05000000000000000000" pitchFamily="2" charset="2"/>
                        <a:buChar char="q"/>
                      </a:pPr>
                      <a:endParaRPr lang="en-US" sz="1100" b="1" i="0" u="none" strike="noStrike">
                        <a:solidFill>
                          <a:schemeClr val="bg1"/>
                        </a:solidFill>
                        <a:effectLst/>
                        <a:latin typeface="Gilroy" panose="00000500000000000000"/>
                      </a:endParaRPr>
                    </a:p>
                  </a:txBody>
                  <a:tcPr marL="604" marR="604" marT="604" marB="0" anchor="ctr">
                    <a:lnL>
                      <a:noFill/>
                    </a:lnL>
                    <a:lnR>
                      <a:noFill/>
                    </a:lnR>
                    <a:lnT>
                      <a:noFill/>
                    </a:lnT>
                    <a:lnB>
                      <a:noFill/>
                    </a:lnB>
                  </a:tcPr>
                </a:tc>
                <a:extLst>
                  <a:ext uri="{0D108BD9-81ED-4DB2-BD59-A6C34878D82A}">
                    <a16:rowId xmlns:a16="http://schemas.microsoft.com/office/drawing/2014/main" val="1723560249"/>
                  </a:ext>
                </a:extLst>
              </a:tr>
              <a:tr h="39256">
                <a:tc>
                  <a:txBody>
                    <a:bodyPr/>
                    <a:lstStyle/>
                    <a:p>
                      <a:pPr marL="228600" indent="-228600" algn="l" fontAlgn="ctr">
                        <a:buFont typeface="Wingdings" panose="05000000000000000000" pitchFamily="2" charset="2"/>
                        <a:buChar char="q"/>
                      </a:pPr>
                      <a:r>
                        <a:rPr lang="en-US" sz="1100" b="1" i="0" u="none" strike="noStrike">
                          <a:solidFill>
                            <a:schemeClr val="bg1"/>
                          </a:solidFill>
                          <a:effectLst/>
                          <a:latin typeface="Gilroy" panose="00000500000000000000"/>
                        </a:rPr>
                        <a:t>Transaction NOI</a:t>
                      </a: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100" b="0" i="0" u="none" strike="noStrike">
                          <a:solidFill>
                            <a:schemeClr val="bg1"/>
                          </a:solidFill>
                          <a:effectLst/>
                          <a:latin typeface="Gilroy" panose="00000500000000000000"/>
                        </a:rPr>
                        <a:t>Monthly contractual income annualized less YTD recoverable and non-recoverable expenses and remaining budget for recoverable and non-recoverable expenses. Income Adjustments include One-time accounts such as Concessions, Prior Year Income, Bad Debt, Insurance Income, Late fees, Termination fees, Holdover fees and Security Deposit.</a:t>
                      </a:r>
                    </a:p>
                  </a:txBody>
                  <a:tcPr marL="604" marR="604" marT="604" marB="0" anchor="ctr">
                    <a:lnL>
                      <a:noFill/>
                    </a:lnL>
                    <a:lnR>
                      <a:noFill/>
                    </a:lnR>
                    <a:lnT>
                      <a:noFill/>
                    </a:lnT>
                    <a:lnB>
                      <a:noFill/>
                    </a:lnB>
                  </a:tcPr>
                </a:tc>
                <a:extLst>
                  <a:ext uri="{0D108BD9-81ED-4DB2-BD59-A6C34878D82A}">
                    <a16:rowId xmlns:a16="http://schemas.microsoft.com/office/drawing/2014/main" val="3509287145"/>
                  </a:ext>
                </a:extLst>
              </a:tr>
              <a:tr h="155212">
                <a:tc>
                  <a:txBody>
                    <a:bodyPr/>
                    <a:lstStyle/>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endParaRPr lang="en-US" sz="1100" b="0" i="0" u="none" strike="noStrike">
                        <a:solidFill>
                          <a:schemeClr val="bg1"/>
                        </a:solidFill>
                        <a:effectLst/>
                        <a:latin typeface="Gilroy" panose="00000500000000000000"/>
                      </a:endParaRPr>
                    </a:p>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100" b="1" i="0" u="none" strike="noStrike">
                          <a:solidFill>
                            <a:schemeClr val="bg1"/>
                          </a:solidFill>
                          <a:effectLst/>
                          <a:latin typeface="Gilroy" panose="00000500000000000000"/>
                        </a:rPr>
                        <a:t>Net Income from Downtime</a:t>
                      </a:r>
                    </a:p>
                    <a:p>
                      <a:pPr marL="277260" lvl="1" indent="0" algn="l" fontAlgn="ctr">
                        <a:buFont typeface="Wingdings" panose="05000000000000000000" pitchFamily="2" charset="2"/>
                        <a:buNone/>
                      </a:pPr>
                      <a:r>
                        <a:rPr lang="en-US" sz="1100" b="0" i="0" u="none" strike="noStrike">
                          <a:solidFill>
                            <a:schemeClr val="bg1"/>
                          </a:solidFill>
                          <a:effectLst/>
                          <a:latin typeface="Gilroy" panose="00000500000000000000"/>
                        </a:rPr>
                        <a:t>Annualized income from lease commencements during period less pro-rata income during period from expiring leases.</a:t>
                      </a:r>
                    </a:p>
                    <a:p>
                      <a:pPr marL="228600" indent="-228600" algn="l" fontAlgn="ctr">
                        <a:buFont typeface="Wingdings" panose="05000000000000000000" pitchFamily="2" charset="2"/>
                        <a:buChar char="q"/>
                      </a:pPr>
                      <a:endParaRPr lang="en-US" sz="1100" b="0" i="0" u="none" strike="noStrike">
                        <a:solidFill>
                          <a:schemeClr val="bg1"/>
                        </a:solidFill>
                        <a:effectLst/>
                        <a:latin typeface="Gilroy" panose="00000500000000000000"/>
                      </a:endParaRPr>
                    </a:p>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100" b="1" i="0" u="none" strike="noStrike">
                          <a:solidFill>
                            <a:schemeClr val="bg1"/>
                          </a:solidFill>
                          <a:effectLst/>
                          <a:latin typeface="Gilroy" panose="00000500000000000000"/>
                          <a:ea typeface="+mn-ea"/>
                          <a:cs typeface="+mn-cs"/>
                        </a:rPr>
                        <a:t>Net</a:t>
                      </a:r>
                      <a:r>
                        <a:rPr lang="en-US" sz="1100" i="0">
                          <a:solidFill>
                            <a:schemeClr val="bg1"/>
                          </a:solidFill>
                          <a:latin typeface="Gilroy" panose="00000500000000000000"/>
                        </a:rPr>
                        <a:t> </a:t>
                      </a:r>
                      <a:r>
                        <a:rPr lang="en-US" sz="1100" b="1" i="0" u="none" strike="noStrike">
                          <a:solidFill>
                            <a:schemeClr val="bg1"/>
                          </a:solidFill>
                          <a:effectLst/>
                          <a:latin typeface="Gilroy" panose="00000500000000000000"/>
                          <a:ea typeface="+mn-ea"/>
                          <a:cs typeface="+mn-cs"/>
                        </a:rPr>
                        <a:t>Absorption</a:t>
                      </a: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100" b="0" i="0" u="none" strike="noStrike">
                          <a:solidFill>
                            <a:schemeClr val="bg1"/>
                          </a:solidFill>
                          <a:effectLst/>
                          <a:latin typeface="Gilroy" panose="00000500000000000000"/>
                          <a:ea typeface="+mn-ea"/>
                          <a:cs typeface="+mn-cs"/>
                        </a:rPr>
                        <a:t>Sum of square feet that became physically occupied, minus the sum of square feet that became physically vacant during a specific period.</a:t>
                      </a:r>
                    </a:p>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endParaRPr lang="en-US" sz="1100" b="0" i="0" u="none" strike="noStrike">
                        <a:solidFill>
                          <a:schemeClr val="bg1"/>
                        </a:solidFill>
                        <a:effectLst/>
                        <a:latin typeface="Gilroy" panose="00000500000000000000"/>
                        <a:ea typeface="+mn-ea"/>
                        <a:cs typeface="+mn-cs"/>
                      </a:endParaRPr>
                    </a:p>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100" b="1" i="0" u="none" strike="noStrike">
                          <a:solidFill>
                            <a:schemeClr val="bg1"/>
                          </a:solidFill>
                          <a:effectLst/>
                          <a:latin typeface="Gilroy" panose="00000500000000000000"/>
                          <a:ea typeface="+mn-ea"/>
                          <a:cs typeface="+mn-cs"/>
                        </a:rPr>
                        <a:t>Total Lease Value </a:t>
                      </a: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100" b="0" i="0" u="none" strike="noStrike">
                          <a:solidFill>
                            <a:schemeClr val="bg1"/>
                          </a:solidFill>
                          <a:effectLst/>
                          <a:latin typeface="Gilroy" panose="00000500000000000000"/>
                          <a:ea typeface="+mn-ea"/>
                          <a:cs typeface="+mn-cs"/>
                        </a:rPr>
                        <a:t>Base Annual Rent contracted over the lease term excluding OpEx</a:t>
                      </a:r>
                      <a:r>
                        <a:rPr lang="en-US" sz="1100" b="0" i="0">
                          <a:solidFill>
                            <a:schemeClr val="bg1"/>
                          </a:solidFill>
                          <a:latin typeface="Gilroy" panose="00000500000000000000"/>
                          <a:ea typeface="Lato Medium" panose="020F0502020204030203" pitchFamily="34" charset="0"/>
                          <a:cs typeface="Lato Medium" panose="020F0502020204030203" pitchFamily="34" charset="0"/>
                        </a:rPr>
                        <a:t>. </a:t>
                      </a:r>
                      <a:endParaRPr lang="en-US" sz="1100" b="0" i="0" u="none" strike="noStrike">
                        <a:solidFill>
                          <a:schemeClr val="bg1"/>
                        </a:solidFill>
                        <a:effectLst/>
                        <a:latin typeface="Gilroy" panose="00000500000000000000"/>
                        <a:ea typeface="Lato Medium" panose="020F0502020204030203" pitchFamily="34" charset="0"/>
                        <a:cs typeface="Lato Medium" panose="020F0502020204030203" pitchFamily="34" charset="0"/>
                      </a:endParaRPr>
                    </a:p>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endParaRPr lang="en-US" sz="1100" b="0" i="0" u="none" strike="noStrike">
                        <a:solidFill>
                          <a:schemeClr val="bg1"/>
                        </a:solidFill>
                        <a:effectLst/>
                        <a:latin typeface="Gilroy" panose="00000500000000000000"/>
                        <a:ea typeface="Lato Medium" panose="020F0502020204030203" pitchFamily="34" charset="0"/>
                        <a:cs typeface="Lato Medium" panose="020F0502020204030203" pitchFamily="34" charset="0"/>
                      </a:endParaRPr>
                    </a:p>
                    <a:p>
                      <a:pPr marL="228600" marR="0" lvl="0" indent="-228600" algn="l" defTabSz="914400" eaLnBrk="1" fontAlgn="ctr" latinLnBrk="0" hangingPunct="1">
                        <a:lnSpc>
                          <a:spcPct val="100000"/>
                        </a:lnSpc>
                        <a:spcBef>
                          <a:spcPts val="0"/>
                        </a:spcBef>
                        <a:spcAft>
                          <a:spcPts val="0"/>
                        </a:spcAft>
                        <a:buClrTx/>
                        <a:buSzTx/>
                        <a:buFont typeface="Wingdings" panose="05000000000000000000" pitchFamily="2" charset="2"/>
                        <a:buChar char="q"/>
                        <a:tabLst/>
                        <a:defRPr/>
                      </a:pPr>
                      <a:r>
                        <a:rPr lang="en-US" sz="1100" b="1" i="0" u="none" strike="noStrike">
                          <a:solidFill>
                            <a:schemeClr val="bg1"/>
                          </a:solidFill>
                          <a:effectLst/>
                          <a:latin typeface="Gilroy" panose="00000500000000000000"/>
                          <a:ea typeface="+mn-ea"/>
                          <a:cs typeface="+mn-cs"/>
                        </a:rPr>
                        <a:t>CTV (Cost to Value) </a:t>
                      </a:r>
                    </a:p>
                    <a:p>
                      <a:pPr marL="277260" marR="0" lvl="1" indent="0" algn="l"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100" b="0" i="0" u="none" strike="noStrike">
                          <a:solidFill>
                            <a:schemeClr val="bg1"/>
                          </a:solidFill>
                          <a:effectLst/>
                          <a:latin typeface="Gilroy" panose="00000500000000000000"/>
                          <a:ea typeface="+mn-ea"/>
                          <a:cs typeface="+mn-cs"/>
                        </a:rPr>
                        <a:t>TI, LC and FR​ as a % of Total Lease Value. Capex is not included in the calculation</a:t>
                      </a:r>
                      <a:r>
                        <a:rPr lang="en-US" sz="1100" b="0" i="0" u="none" strike="noStrike">
                          <a:solidFill>
                            <a:schemeClr val="bg1"/>
                          </a:solidFill>
                          <a:effectLst/>
                          <a:latin typeface="Gilroy" panose="00000500000000000000"/>
                        </a:rPr>
                        <a:t>.</a:t>
                      </a:r>
                      <a:endParaRPr lang="en-US" sz="1100" b="0" i="0" u="none" strike="noStrike">
                        <a:solidFill>
                          <a:schemeClr val="bg1"/>
                        </a:solidFill>
                        <a:effectLst/>
                        <a:latin typeface="Gilroy" panose="00000500000000000000"/>
                        <a:ea typeface="+mn-ea"/>
                        <a:cs typeface="+mn-cs"/>
                      </a:endParaRPr>
                    </a:p>
                    <a:p>
                      <a:pPr marL="228600" indent="-228600" algn="l" fontAlgn="ctr">
                        <a:buFont typeface="Wingdings" panose="05000000000000000000" pitchFamily="2" charset="2"/>
                        <a:buChar char="q"/>
                      </a:pPr>
                      <a:endParaRPr lang="en-US" sz="1100" b="0" i="0" u="none" strike="noStrike">
                        <a:solidFill>
                          <a:schemeClr val="bg1"/>
                        </a:solidFill>
                        <a:effectLst/>
                        <a:latin typeface="Gilroy" panose="00000500000000000000"/>
                      </a:endParaRPr>
                    </a:p>
                  </a:txBody>
                  <a:tcPr marL="604" marR="604" marT="604" marB="0" anchor="ctr">
                    <a:lnL>
                      <a:noFill/>
                    </a:lnL>
                    <a:lnR>
                      <a:noFill/>
                    </a:lnR>
                    <a:lnT>
                      <a:noFill/>
                    </a:lnT>
                    <a:lnB>
                      <a:noFill/>
                    </a:lnB>
                  </a:tcPr>
                </a:tc>
                <a:extLst>
                  <a:ext uri="{0D108BD9-81ED-4DB2-BD59-A6C34878D82A}">
                    <a16:rowId xmlns:a16="http://schemas.microsoft.com/office/drawing/2014/main" val="3617315351"/>
                  </a:ext>
                </a:extLst>
              </a:tr>
            </a:tbl>
          </a:graphicData>
        </a:graphic>
      </p:graphicFrame>
      <p:sp>
        <p:nvSpPr>
          <p:cNvPr id="6" name="Rectangle 5">
            <a:extLst>
              <a:ext uri="{FF2B5EF4-FFF2-40B4-BE49-F238E27FC236}">
                <a16:creationId xmlns:a16="http://schemas.microsoft.com/office/drawing/2014/main" id="{1AD97C8B-5407-5880-B47A-3128E28EDA71}"/>
              </a:ext>
            </a:extLst>
          </p:cNvPr>
          <p:cNvSpPr/>
          <p:nvPr/>
        </p:nvSpPr>
        <p:spPr>
          <a:xfrm>
            <a:off x="8934449" y="2566827"/>
            <a:ext cx="161926" cy="24098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297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F7F8A5-912D-A71E-72F6-6D28EF6AEDF8}"/>
            </a:ext>
          </a:extLst>
        </p:cNvPr>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F647B203-9C5E-A680-D682-CE30AB48DB9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25" name="think-cell data - do not delete" hidden="1">
                        <a:extLst>
                          <a:ext uri="{FF2B5EF4-FFF2-40B4-BE49-F238E27FC236}">
                            <a16:creationId xmlns:a16="http://schemas.microsoft.com/office/drawing/2014/main" id="{F647B203-9C5E-A680-D682-CE30AB48DB9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2" name="Straight Connector 1">
            <a:extLst>
              <a:ext uri="{FF2B5EF4-FFF2-40B4-BE49-F238E27FC236}">
                <a16:creationId xmlns:a16="http://schemas.microsoft.com/office/drawing/2014/main" id="{D03687A1-4555-2233-7C99-86BD86B41AF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25A3944-C543-0535-CC23-B9A1F8EC64F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C517379-E500-8A0E-2557-164B4E7FDD4E}"/>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D564E7FF-5674-6C93-97A9-2AF43F1FA563}"/>
              </a:ext>
            </a:extLst>
          </p:cNvPr>
          <p:cNvSpPr>
            <a:spLocks noGrp="1"/>
          </p:cNvSpPr>
          <p:nvPr>
            <p:ph type="title"/>
          </p:nvPr>
        </p:nvSpPr>
        <p:spPr>
          <a:xfrm>
            <a:off x="756110" y="579180"/>
            <a:ext cx="10072437" cy="505764"/>
          </a:xfrm>
        </p:spPr>
        <p:txBody>
          <a:bodyPr vert="horz">
            <a:normAutofit/>
          </a:bodyPr>
          <a:lstStyle/>
          <a:p>
            <a:r>
              <a:rPr lang="en-US" sz="2400"/>
              <a:t>Properties NOI Actuals vs. Budget – Apollo</a:t>
            </a:r>
          </a:p>
        </p:txBody>
      </p:sp>
      <p:pic>
        <p:nvPicPr>
          <p:cNvPr id="7" name="Graphic 4">
            <a:extLst>
              <a:ext uri="{FF2B5EF4-FFF2-40B4-BE49-F238E27FC236}">
                <a16:creationId xmlns:a16="http://schemas.microsoft.com/office/drawing/2014/main" id="{709ABBE2-9AD0-CAFC-D3C2-8971E873BD7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086555" y="5253981"/>
            <a:ext cx="625189" cy="515560"/>
          </a:xfrm>
          <a:prstGeom prst="rect">
            <a:avLst/>
          </a:prstGeom>
        </p:spPr>
      </p:pic>
      <p:pic>
        <p:nvPicPr>
          <p:cNvPr id="11" name="Graphic 20">
            <a:extLst>
              <a:ext uri="{FF2B5EF4-FFF2-40B4-BE49-F238E27FC236}">
                <a16:creationId xmlns:a16="http://schemas.microsoft.com/office/drawing/2014/main" id="{40FDFC9A-DBE0-9C5F-362D-FAF499D580C2}"/>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843138" y="5257186"/>
            <a:ext cx="587678" cy="461666"/>
          </a:xfrm>
          <a:prstGeom prst="rect">
            <a:avLst/>
          </a:prstGeom>
        </p:spPr>
      </p:pic>
      <p:pic>
        <p:nvPicPr>
          <p:cNvPr id="12" name="Graphic 8">
            <a:extLst>
              <a:ext uri="{FF2B5EF4-FFF2-40B4-BE49-F238E27FC236}">
                <a16:creationId xmlns:a16="http://schemas.microsoft.com/office/drawing/2014/main" id="{6BB0B30B-B48A-1CD3-8E10-5EF8888227F1}"/>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668805" y="5237432"/>
            <a:ext cx="549764" cy="521491"/>
          </a:xfrm>
          <a:prstGeom prst="rect">
            <a:avLst/>
          </a:prstGeom>
        </p:spPr>
      </p:pic>
      <p:sp>
        <p:nvSpPr>
          <p:cNvPr id="14" name="TextBox 13">
            <a:extLst>
              <a:ext uri="{FF2B5EF4-FFF2-40B4-BE49-F238E27FC236}">
                <a16:creationId xmlns:a16="http://schemas.microsoft.com/office/drawing/2014/main" id="{3EF8A4A8-E5BF-BB80-1600-17643D87BA43}"/>
              </a:ext>
            </a:extLst>
          </p:cNvPr>
          <p:cNvSpPr txBox="1"/>
          <p:nvPr/>
        </p:nvSpPr>
        <p:spPr>
          <a:xfrm>
            <a:off x="7007592" y="5758923"/>
            <a:ext cx="1615339" cy="584775"/>
          </a:xfrm>
          <a:prstGeom prst="rect">
            <a:avLst/>
          </a:prstGeom>
          <a:noFill/>
        </p:spPr>
        <p:txBody>
          <a:bodyPr wrap="square" rtlCol="0">
            <a:spAutoFit/>
          </a:bodyPr>
          <a:lstStyle/>
          <a:p>
            <a:pPr algn="ctr"/>
            <a:r>
              <a:rPr lang="en-US" sz="1600">
                <a:solidFill>
                  <a:srgbClr val="FFC000"/>
                </a:solidFill>
              </a:rPr>
              <a:t>$181M</a:t>
            </a:r>
          </a:p>
          <a:p>
            <a:pPr algn="ctr"/>
            <a:r>
              <a:rPr lang="en-US" sz="1600">
                <a:latin typeface="Gilroy" panose="00000500000000000000"/>
              </a:rPr>
              <a:t>WA Total Cost</a:t>
            </a:r>
            <a:endParaRPr lang="en-IL" sz="1600">
              <a:latin typeface="Gilroy" panose="00000500000000000000"/>
            </a:endParaRPr>
          </a:p>
        </p:txBody>
      </p:sp>
      <p:sp>
        <p:nvSpPr>
          <p:cNvPr id="15" name="TextBox 14">
            <a:extLst>
              <a:ext uri="{FF2B5EF4-FFF2-40B4-BE49-F238E27FC236}">
                <a16:creationId xmlns:a16="http://schemas.microsoft.com/office/drawing/2014/main" id="{26600795-AB80-E09D-A338-35506DEE3381}"/>
              </a:ext>
            </a:extLst>
          </p:cNvPr>
          <p:cNvSpPr txBox="1"/>
          <p:nvPr/>
        </p:nvSpPr>
        <p:spPr>
          <a:xfrm>
            <a:off x="9658167" y="5771534"/>
            <a:ext cx="1481967" cy="584775"/>
          </a:xfrm>
          <a:prstGeom prst="rect">
            <a:avLst/>
          </a:prstGeom>
          <a:noFill/>
        </p:spPr>
        <p:txBody>
          <a:bodyPr wrap="square" rtlCol="0">
            <a:spAutoFit/>
          </a:bodyPr>
          <a:lstStyle/>
          <a:p>
            <a:pPr algn="ctr"/>
            <a:r>
              <a:rPr lang="en-US" sz="1600">
                <a:solidFill>
                  <a:srgbClr val="FFC000"/>
                </a:solidFill>
              </a:rPr>
              <a:t>1.7M</a:t>
            </a:r>
          </a:p>
          <a:p>
            <a:pPr algn="ctr"/>
            <a:r>
              <a:rPr lang="en-US" sz="1600"/>
              <a:t>SF</a:t>
            </a:r>
            <a:endParaRPr lang="en-IL" sz="1600"/>
          </a:p>
        </p:txBody>
      </p:sp>
      <p:sp>
        <p:nvSpPr>
          <p:cNvPr id="16" name="TextBox 15">
            <a:extLst>
              <a:ext uri="{FF2B5EF4-FFF2-40B4-BE49-F238E27FC236}">
                <a16:creationId xmlns:a16="http://schemas.microsoft.com/office/drawing/2014/main" id="{9EDD5248-5F72-8D3C-4DE3-31B38FD050BC}"/>
              </a:ext>
            </a:extLst>
          </p:cNvPr>
          <p:cNvSpPr txBox="1"/>
          <p:nvPr/>
        </p:nvSpPr>
        <p:spPr>
          <a:xfrm>
            <a:off x="8444409" y="5747553"/>
            <a:ext cx="1363852" cy="584775"/>
          </a:xfrm>
          <a:prstGeom prst="rect">
            <a:avLst/>
          </a:prstGeom>
          <a:noFill/>
        </p:spPr>
        <p:txBody>
          <a:bodyPr wrap="square" rtlCol="0">
            <a:spAutoFit/>
          </a:bodyPr>
          <a:lstStyle/>
          <a:p>
            <a:pPr algn="ctr"/>
            <a:r>
              <a:rPr lang="en-US" sz="1600">
                <a:solidFill>
                  <a:srgbClr val="FFC000"/>
                </a:solidFill>
              </a:rPr>
              <a:t>29</a:t>
            </a:r>
          </a:p>
          <a:p>
            <a:pPr algn="ctr"/>
            <a:r>
              <a:rPr lang="en-US" sz="1600">
                <a:solidFill>
                  <a:srgbClr val="FFC000"/>
                </a:solidFill>
              </a:rPr>
              <a:t> </a:t>
            </a:r>
            <a:r>
              <a:rPr lang="en-US" sz="1600"/>
              <a:t>Buildings</a:t>
            </a:r>
            <a:endParaRPr lang="en-IL" sz="1600"/>
          </a:p>
        </p:txBody>
      </p:sp>
      <p:sp>
        <p:nvSpPr>
          <p:cNvPr id="6" name="Rectangle: Diagonal Corners Rounded 5">
            <a:extLst>
              <a:ext uri="{FF2B5EF4-FFF2-40B4-BE49-F238E27FC236}">
                <a16:creationId xmlns:a16="http://schemas.microsoft.com/office/drawing/2014/main" id="{300E0DF4-4039-81DB-1726-51C7CA77FB74}"/>
              </a:ext>
            </a:extLst>
          </p:cNvPr>
          <p:cNvSpPr/>
          <p:nvPr/>
        </p:nvSpPr>
        <p:spPr>
          <a:xfrm>
            <a:off x="651951" y="5959852"/>
            <a:ext cx="5098343" cy="396457"/>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8" name="Rectangle 7">
            <a:extLst>
              <a:ext uri="{FF2B5EF4-FFF2-40B4-BE49-F238E27FC236}">
                <a16:creationId xmlns:a16="http://schemas.microsoft.com/office/drawing/2014/main" id="{1C961D5F-4A09-5FE8-19CA-34CCAB2092DE}"/>
              </a:ext>
            </a:extLst>
          </p:cNvPr>
          <p:cNvSpPr/>
          <p:nvPr/>
        </p:nvSpPr>
        <p:spPr>
          <a:xfrm>
            <a:off x="7086600" y="1308055"/>
            <a:ext cx="4731128" cy="3680594"/>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100" b="1">
              <a:solidFill>
                <a:srgbClr val="44546A"/>
              </a:solidFill>
              <a:latin typeface="Gilroy" panose="00000500000000000000"/>
            </a:endParaRPr>
          </a:p>
          <a:p>
            <a:r>
              <a:rPr lang="en-US" sz="1100" b="1">
                <a:solidFill>
                  <a:srgbClr val="44546A"/>
                </a:solidFill>
                <a:latin typeface="Gilroy" panose="00000500000000000000"/>
              </a:rPr>
              <a:t>Net Operating Income (NOI)</a:t>
            </a:r>
          </a:p>
          <a:p>
            <a:pPr marL="171450" indent="-171450">
              <a:buFont typeface="Arial" panose="020B0604020202020204" pitchFamily="34" charset="0"/>
              <a:buChar char="•"/>
            </a:pPr>
            <a:r>
              <a:rPr lang="en-US" sz="1100">
                <a:solidFill>
                  <a:srgbClr val="44546A"/>
                </a:solidFill>
                <a:latin typeface="Gilroy" panose="00000500000000000000"/>
              </a:rPr>
              <a:t>Overall, Q2-2025 NOI aligns with the budget</a:t>
            </a:r>
          </a:p>
          <a:p>
            <a:endParaRPr lang="en-US" sz="1100" b="1">
              <a:solidFill>
                <a:srgbClr val="44546A"/>
              </a:solidFill>
              <a:latin typeface="Gilroy" panose="00000500000000000000"/>
            </a:endParaRPr>
          </a:p>
          <a:p>
            <a:r>
              <a:rPr lang="en-US" sz="1100" b="1">
                <a:solidFill>
                  <a:srgbClr val="44546A"/>
                </a:solidFill>
                <a:latin typeface="Gilroy" panose="00000500000000000000"/>
              </a:rPr>
              <a:t>Total Income</a:t>
            </a:r>
          </a:p>
          <a:p>
            <a:pPr marL="171450" indent="-171450">
              <a:buFont typeface="Arial" panose="020B0604020202020204" pitchFamily="34" charset="0"/>
              <a:buChar char="•"/>
            </a:pPr>
            <a:r>
              <a:rPr lang="en-US" sz="1100">
                <a:solidFill>
                  <a:srgbClr val="44546A"/>
                </a:solidFill>
                <a:latin typeface="Gilroy" panose="00000500000000000000"/>
              </a:rPr>
              <a:t>Total income is generally in line with the budget</a:t>
            </a:r>
          </a:p>
          <a:p>
            <a:endParaRPr lang="en-US" sz="1100" b="1">
              <a:solidFill>
                <a:srgbClr val="44546A"/>
              </a:solidFill>
              <a:latin typeface="Gilroy" panose="00000500000000000000"/>
            </a:endParaRPr>
          </a:p>
          <a:p>
            <a:r>
              <a:rPr lang="en-US" sz="1100" b="1">
                <a:solidFill>
                  <a:srgbClr val="44546A"/>
                </a:solidFill>
                <a:latin typeface="Gilroy" panose="00000500000000000000"/>
              </a:rPr>
              <a:t>Non-Recoverable Expenses</a:t>
            </a:r>
          </a:p>
          <a:p>
            <a:pPr marL="171450" indent="-171450">
              <a:buFont typeface="Arial" panose="020B0604020202020204" pitchFamily="34" charset="0"/>
              <a:buChar char="•"/>
            </a:pPr>
            <a:r>
              <a:rPr lang="en-US" sz="1100">
                <a:solidFill>
                  <a:srgbClr val="44546A"/>
                </a:solidFill>
                <a:latin typeface="Gilroy" panose="00000500000000000000"/>
              </a:rPr>
              <a:t>1157 </a:t>
            </a:r>
            <a:r>
              <a:rPr lang="en-US" sz="1100" err="1">
                <a:solidFill>
                  <a:srgbClr val="44546A"/>
                </a:solidFill>
                <a:latin typeface="Gilroy" panose="00000500000000000000"/>
              </a:rPr>
              <a:t>Battlecreek</a:t>
            </a:r>
            <a:r>
              <a:rPr lang="en-US" sz="1100">
                <a:solidFill>
                  <a:srgbClr val="44546A"/>
                </a:solidFill>
                <a:latin typeface="Gilroy" panose="00000500000000000000"/>
              </a:rPr>
              <a:t> - $98K Painting, landscaping, installations</a:t>
            </a:r>
          </a:p>
          <a:p>
            <a:pPr marL="171450" indent="-171450">
              <a:buFont typeface="Arial" panose="020B0604020202020204" pitchFamily="34" charset="0"/>
              <a:buChar char="•"/>
            </a:pPr>
            <a:r>
              <a:rPr lang="en-US" sz="1100">
                <a:solidFill>
                  <a:srgbClr val="44546A"/>
                </a:solidFill>
                <a:latin typeface="Gilroy" panose="00000500000000000000"/>
              </a:rPr>
              <a:t>Various - $12K General R&amp;M unbudgeted</a:t>
            </a:r>
          </a:p>
          <a:p>
            <a:endParaRPr lang="en-US" sz="1100" b="1">
              <a:solidFill>
                <a:srgbClr val="44546A"/>
              </a:solidFill>
              <a:latin typeface="Gilroy" panose="00000500000000000000"/>
            </a:endParaRPr>
          </a:p>
          <a:p>
            <a:r>
              <a:rPr lang="en-US" sz="1100" b="1">
                <a:solidFill>
                  <a:srgbClr val="44546A"/>
                </a:solidFill>
                <a:latin typeface="Gilroy" panose="00000500000000000000"/>
              </a:rPr>
              <a:t>Bad Debt Expense</a:t>
            </a:r>
          </a:p>
          <a:p>
            <a:pPr marL="171450" indent="-171450">
              <a:buFont typeface="Arial" panose="020B0604020202020204" pitchFamily="34" charset="0"/>
              <a:buChar char="•"/>
            </a:pPr>
            <a:r>
              <a:rPr lang="en-US" sz="1100">
                <a:solidFill>
                  <a:srgbClr val="44546A"/>
                </a:solidFill>
                <a:latin typeface="Gilroy" panose="00000500000000000000"/>
              </a:rPr>
              <a:t>During the quarter, we recovered some previously recognized bad debt, which was not included in the budget</a:t>
            </a:r>
            <a:endParaRPr lang="en-US" sz="1000">
              <a:solidFill>
                <a:srgbClr val="44546A"/>
              </a:solidFill>
              <a:latin typeface="Gilroy" panose="00000500000000000000"/>
              <a:cs typeface="Arial" panose="020B0604020202020204" pitchFamily="34" charset="0"/>
            </a:endParaRPr>
          </a:p>
        </p:txBody>
      </p:sp>
      <p:sp>
        <p:nvSpPr>
          <p:cNvPr id="9" name="TextBox 8">
            <a:extLst>
              <a:ext uri="{FF2B5EF4-FFF2-40B4-BE49-F238E27FC236}">
                <a16:creationId xmlns:a16="http://schemas.microsoft.com/office/drawing/2014/main" id="{151D226C-BAE4-24DE-1AE6-83FC8BD1A2D7}"/>
              </a:ext>
            </a:extLst>
          </p:cNvPr>
          <p:cNvSpPr txBox="1">
            <a:spLocks noChangeArrowheads="1"/>
          </p:cNvSpPr>
          <p:nvPr/>
        </p:nvSpPr>
        <p:spPr bwMode="auto">
          <a:xfrm>
            <a:off x="1006117" y="6024944"/>
            <a:ext cx="47603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Source Sans Pro" panose="020B0503030403020204" pitchFamily="34" charset="0"/>
              </a:defRPr>
            </a:lvl1pPr>
            <a:lvl2pPr marL="742950" indent="-285750">
              <a:defRPr>
                <a:solidFill>
                  <a:schemeClr val="tx1"/>
                </a:solidFill>
                <a:latin typeface="Source Sans Pro" panose="020B0503030403020204" pitchFamily="34" charset="0"/>
              </a:defRPr>
            </a:lvl2pPr>
            <a:lvl3pPr marL="1143000" indent="-228600">
              <a:defRPr>
                <a:solidFill>
                  <a:schemeClr val="tx1"/>
                </a:solidFill>
                <a:latin typeface="Source Sans Pro" panose="020B0503030403020204" pitchFamily="34" charset="0"/>
              </a:defRPr>
            </a:lvl3pPr>
            <a:lvl4pPr marL="1600200" indent="-228600">
              <a:defRPr>
                <a:solidFill>
                  <a:schemeClr val="tx1"/>
                </a:solidFill>
                <a:latin typeface="Source Sans Pro" panose="020B0503030403020204" pitchFamily="34" charset="0"/>
              </a:defRPr>
            </a:lvl4pPr>
            <a:lvl5pPr marL="2057400" indent="-228600">
              <a:defRPr>
                <a:solidFill>
                  <a:schemeClr val="tx1"/>
                </a:solidFill>
                <a:latin typeface="Source Sans Pro" panose="020B0503030403020204" pitchFamily="34" charset="0"/>
              </a:defRPr>
            </a:lvl5pPr>
            <a:lvl6pPr marL="2514600" indent="-228600" fontAlgn="base">
              <a:spcBef>
                <a:spcPct val="0"/>
              </a:spcBef>
              <a:spcAft>
                <a:spcPct val="0"/>
              </a:spcAft>
              <a:defRPr>
                <a:solidFill>
                  <a:schemeClr val="tx1"/>
                </a:solidFill>
                <a:latin typeface="Source Sans Pro" panose="020B0503030403020204" pitchFamily="34" charset="0"/>
              </a:defRPr>
            </a:lvl6pPr>
            <a:lvl7pPr marL="2971800" indent="-228600" fontAlgn="base">
              <a:spcBef>
                <a:spcPct val="0"/>
              </a:spcBef>
              <a:spcAft>
                <a:spcPct val="0"/>
              </a:spcAft>
              <a:defRPr>
                <a:solidFill>
                  <a:schemeClr val="tx1"/>
                </a:solidFill>
                <a:latin typeface="Source Sans Pro" panose="020B0503030403020204" pitchFamily="34" charset="0"/>
              </a:defRPr>
            </a:lvl7pPr>
            <a:lvl8pPr marL="3429000" indent="-228600" fontAlgn="base">
              <a:spcBef>
                <a:spcPct val="0"/>
              </a:spcBef>
              <a:spcAft>
                <a:spcPct val="0"/>
              </a:spcAft>
              <a:defRPr>
                <a:solidFill>
                  <a:schemeClr val="tx1"/>
                </a:solidFill>
                <a:latin typeface="Source Sans Pro" panose="020B0503030403020204" pitchFamily="34" charset="0"/>
              </a:defRPr>
            </a:lvl8pPr>
            <a:lvl9pPr marL="3886200" indent="-228600" fontAlgn="base">
              <a:spcBef>
                <a:spcPct val="0"/>
              </a:spcBef>
              <a:spcAft>
                <a:spcPct val="0"/>
              </a:spcAft>
              <a:defRPr>
                <a:solidFill>
                  <a:schemeClr val="tx1"/>
                </a:solidFill>
                <a:latin typeface="Source Sans Pro" panose="020B0503030403020204" pitchFamily="34" charset="0"/>
              </a:defRPr>
            </a:lvl9pPr>
          </a:lstStyle>
          <a:p>
            <a:r>
              <a:rPr lang="en-US" sz="1000">
                <a:latin typeface="Gilroy" panose="00000500000000000000"/>
              </a:rPr>
              <a:t>Budget column represents 2025 property-level budgets. </a:t>
            </a:r>
            <a:endParaRPr lang="en-IL" sz="1000">
              <a:latin typeface="Gilroy" panose="00000500000000000000"/>
            </a:endParaRPr>
          </a:p>
        </p:txBody>
      </p:sp>
      <p:grpSp>
        <p:nvGrpSpPr>
          <p:cNvPr id="10" name="Group 9">
            <a:extLst>
              <a:ext uri="{FF2B5EF4-FFF2-40B4-BE49-F238E27FC236}">
                <a16:creationId xmlns:a16="http://schemas.microsoft.com/office/drawing/2014/main" id="{D7709F46-9C59-FAE5-0C59-6216A74C5AD9}"/>
              </a:ext>
            </a:extLst>
          </p:cNvPr>
          <p:cNvGrpSpPr/>
          <p:nvPr/>
        </p:nvGrpSpPr>
        <p:grpSpPr>
          <a:xfrm>
            <a:off x="636420" y="5960027"/>
            <a:ext cx="432100" cy="396282"/>
            <a:chOff x="280579" y="4267200"/>
            <a:chExt cx="1115242" cy="1318450"/>
          </a:xfrm>
        </p:grpSpPr>
        <p:sp>
          <p:nvSpPr>
            <p:cNvPr id="18" name="Rectangle: Diagonal Corners Rounded 17">
              <a:extLst>
                <a:ext uri="{FF2B5EF4-FFF2-40B4-BE49-F238E27FC236}">
                  <a16:creationId xmlns:a16="http://schemas.microsoft.com/office/drawing/2014/main" id="{0E43FC6B-6648-25E2-DB5A-4FBB9910057F}"/>
                </a:ext>
              </a:extLst>
            </p:cNvPr>
            <p:cNvSpPr/>
            <p:nvPr/>
          </p:nvSpPr>
          <p:spPr>
            <a:xfrm>
              <a:off x="280579" y="4267200"/>
              <a:ext cx="1115242" cy="1318450"/>
            </a:xfrm>
            <a:prstGeom prst="round2DiagRect">
              <a:avLst>
                <a:gd name="adj1" fmla="val 26492"/>
                <a:gd name="adj2" fmla="val 0"/>
              </a:avLst>
            </a:prstGeom>
            <a:solidFill>
              <a:srgbClr val="ADB2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19" name="Graphic 18" descr="Open book outline">
              <a:extLst>
                <a:ext uri="{FF2B5EF4-FFF2-40B4-BE49-F238E27FC236}">
                  <a16:creationId xmlns:a16="http://schemas.microsoft.com/office/drawing/2014/main" id="{9D615E55-F8DC-55D0-F745-3CD95F7D659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1488" y="4541325"/>
              <a:ext cx="893423" cy="841373"/>
            </a:xfrm>
            <a:prstGeom prst="rect">
              <a:avLst/>
            </a:prstGeom>
          </p:spPr>
        </p:pic>
      </p:grpSp>
      <p:sp>
        <p:nvSpPr>
          <p:cNvPr id="20" name="Rectangle 19">
            <a:extLst>
              <a:ext uri="{FF2B5EF4-FFF2-40B4-BE49-F238E27FC236}">
                <a16:creationId xmlns:a16="http://schemas.microsoft.com/office/drawing/2014/main" id="{AEBF1027-4DC9-601D-74A9-53F687CBCEF1}"/>
              </a:ext>
            </a:extLst>
          </p:cNvPr>
          <p:cNvSpPr/>
          <p:nvPr/>
        </p:nvSpPr>
        <p:spPr>
          <a:xfrm>
            <a:off x="7080773" y="1051057"/>
            <a:ext cx="4731128" cy="255005"/>
          </a:xfrm>
          <a:prstGeom prst="rect">
            <a:avLst/>
          </a:prstGeom>
          <a:solidFill>
            <a:srgbClr val="44546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Arial" panose="020B0604020202020204" pitchFamily="34" charset="0"/>
                <a:cs typeface="Arial" panose="020B0604020202020204" pitchFamily="34" charset="0"/>
              </a:rPr>
              <a:t>Key Takeaways</a:t>
            </a:r>
          </a:p>
        </p:txBody>
      </p:sp>
      <p:sp>
        <p:nvSpPr>
          <p:cNvPr id="21" name="Oval 20">
            <a:extLst>
              <a:ext uri="{FF2B5EF4-FFF2-40B4-BE49-F238E27FC236}">
                <a16:creationId xmlns:a16="http://schemas.microsoft.com/office/drawing/2014/main" id="{A1D9C6AA-E6DD-A658-D87A-A3B7F0071C7E}"/>
              </a:ext>
            </a:extLst>
          </p:cNvPr>
          <p:cNvSpPr/>
          <p:nvPr/>
        </p:nvSpPr>
        <p:spPr>
          <a:xfrm>
            <a:off x="6858462" y="255315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22" name="Oval 21">
            <a:extLst>
              <a:ext uri="{FF2B5EF4-FFF2-40B4-BE49-F238E27FC236}">
                <a16:creationId xmlns:a16="http://schemas.microsoft.com/office/drawing/2014/main" id="{3C4FEF4D-5F8E-2213-7196-77722733ED45}"/>
              </a:ext>
            </a:extLst>
          </p:cNvPr>
          <p:cNvSpPr/>
          <p:nvPr/>
        </p:nvSpPr>
        <p:spPr>
          <a:xfrm>
            <a:off x="6866958" y="306078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23" name="Oval 22">
            <a:extLst>
              <a:ext uri="{FF2B5EF4-FFF2-40B4-BE49-F238E27FC236}">
                <a16:creationId xmlns:a16="http://schemas.microsoft.com/office/drawing/2014/main" id="{565272D7-7B30-5CB5-A937-6EB8102133A7}"/>
              </a:ext>
            </a:extLst>
          </p:cNvPr>
          <p:cNvSpPr/>
          <p:nvPr/>
        </p:nvSpPr>
        <p:spPr>
          <a:xfrm>
            <a:off x="6870461" y="3885041"/>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3" name="TextBox 12">
            <a:extLst>
              <a:ext uri="{FF2B5EF4-FFF2-40B4-BE49-F238E27FC236}">
                <a16:creationId xmlns:a16="http://schemas.microsoft.com/office/drawing/2014/main" id="{E3B799FA-4A21-FAEC-3010-FD137A8E9D2C}"/>
              </a:ext>
            </a:extLst>
          </p:cNvPr>
          <p:cNvSpPr txBox="1"/>
          <p:nvPr/>
        </p:nvSpPr>
        <p:spPr>
          <a:xfrm>
            <a:off x="9465638" y="261822"/>
            <a:ext cx="1993392" cy="646331"/>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a:t>In Progress –</a:t>
            </a:r>
          </a:p>
          <a:p>
            <a:pPr algn="ctr"/>
            <a:r>
              <a:rPr lang="en-US"/>
              <a:t>Fund Finance</a:t>
            </a:r>
          </a:p>
        </p:txBody>
      </p:sp>
      <p:graphicFrame>
        <p:nvGraphicFramePr>
          <p:cNvPr id="24" name="Object 23">
            <a:extLst>
              <a:ext uri="{FF2B5EF4-FFF2-40B4-BE49-F238E27FC236}">
                <a16:creationId xmlns:a16="http://schemas.microsoft.com/office/drawing/2014/main" id="{A533D54C-9C9A-DACF-9ECB-8A6B4CEA14DC}"/>
              </a:ext>
            </a:extLst>
          </p:cNvPr>
          <p:cNvGraphicFramePr>
            <a:graphicFrameLocks noChangeAspect="1"/>
          </p:cNvGraphicFramePr>
          <p:nvPr>
            <p:extLst>
              <p:ext uri="{D42A27DB-BD31-4B8C-83A1-F6EECF244321}">
                <p14:modId xmlns:p14="http://schemas.microsoft.com/office/powerpoint/2010/main" val="3593141081"/>
              </p:ext>
            </p:extLst>
          </p:nvPr>
        </p:nvGraphicFramePr>
        <p:xfrm>
          <a:off x="705254" y="1051057"/>
          <a:ext cx="5045040" cy="4642416"/>
        </p:xfrm>
        <a:graphic>
          <a:graphicData uri="http://schemas.openxmlformats.org/presentationml/2006/ole">
            <mc:AlternateContent xmlns:mc="http://schemas.openxmlformats.org/markup-compatibility/2006">
              <mc:Choice xmlns:v="urn:schemas-microsoft-com:vml" Requires="v">
                <p:oleObj name="Worksheet" r:id="rId14" imgW="8343826" imgH="7677019" progId="Excel.Sheet.12">
                  <p:embed/>
                </p:oleObj>
              </mc:Choice>
              <mc:Fallback>
                <p:oleObj name="Worksheet" r:id="rId14" imgW="8343826" imgH="7677019" progId="Excel.Sheet.12">
                  <p:embed/>
                  <p:pic>
                    <p:nvPicPr>
                      <p:cNvPr id="24" name="Object 23">
                        <a:extLst>
                          <a:ext uri="{FF2B5EF4-FFF2-40B4-BE49-F238E27FC236}">
                            <a16:creationId xmlns:a16="http://schemas.microsoft.com/office/drawing/2014/main" id="{A533D54C-9C9A-DACF-9ECB-8A6B4CEA14DC}"/>
                          </a:ext>
                        </a:extLst>
                      </p:cNvPr>
                      <p:cNvPicPr/>
                      <p:nvPr/>
                    </p:nvPicPr>
                    <p:blipFill>
                      <a:blip r:embed="rId15"/>
                      <a:stretch>
                        <a:fillRect/>
                      </a:stretch>
                    </p:blipFill>
                    <p:spPr>
                      <a:xfrm>
                        <a:off x="705254" y="1051057"/>
                        <a:ext cx="5045040" cy="4642416"/>
                      </a:xfrm>
                      <a:prstGeom prst="rect">
                        <a:avLst/>
                      </a:prstGeom>
                    </p:spPr>
                  </p:pic>
                </p:oleObj>
              </mc:Fallback>
            </mc:AlternateContent>
          </a:graphicData>
        </a:graphic>
      </p:graphicFrame>
    </p:spTree>
    <p:extLst>
      <p:ext uri="{BB962C8B-B14F-4D97-AF65-F5344CB8AC3E}">
        <p14:creationId xmlns:p14="http://schemas.microsoft.com/office/powerpoint/2010/main" val="39986954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9C29212-E213-B9E5-3AD1-E5085D2F0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686405-730B-4DF7-70EE-D9385EF3F75B}"/>
              </a:ext>
            </a:extLst>
          </p:cNvPr>
          <p:cNvSpPr>
            <a:spLocks noGrp="1"/>
          </p:cNvSpPr>
          <p:nvPr>
            <p:ph type="title"/>
          </p:nvPr>
        </p:nvSpPr>
        <p:spPr/>
        <p:txBody>
          <a:bodyPr/>
          <a:lstStyle/>
          <a:p>
            <a:r>
              <a:rPr lang="en-US" sz="2000"/>
              <a:t>Same Store Analysis - Apollo</a:t>
            </a:r>
            <a:endParaRPr lang="en-US">
              <a:solidFill>
                <a:srgbClr val="FF0000"/>
              </a:solidFill>
            </a:endParaRPr>
          </a:p>
        </p:txBody>
      </p:sp>
      <p:sp>
        <p:nvSpPr>
          <p:cNvPr id="6" name="TextBox 5">
            <a:extLst>
              <a:ext uri="{FF2B5EF4-FFF2-40B4-BE49-F238E27FC236}">
                <a16:creationId xmlns:a16="http://schemas.microsoft.com/office/drawing/2014/main" id="{54A6219E-8302-38A7-C3AE-7072FE12B93F}"/>
              </a:ext>
            </a:extLst>
          </p:cNvPr>
          <p:cNvSpPr txBox="1"/>
          <p:nvPr/>
        </p:nvSpPr>
        <p:spPr>
          <a:xfrm>
            <a:off x="3112501" y="6004684"/>
            <a:ext cx="1615339" cy="584775"/>
          </a:xfrm>
          <a:prstGeom prst="rect">
            <a:avLst/>
          </a:prstGeom>
          <a:noFill/>
        </p:spPr>
        <p:txBody>
          <a:bodyPr wrap="square" rtlCol="0">
            <a:spAutoFit/>
          </a:bodyPr>
          <a:lstStyle/>
          <a:p>
            <a:pPr algn="ctr"/>
            <a:r>
              <a:rPr lang="en-US" sz="1600">
                <a:solidFill>
                  <a:srgbClr val="FFC000"/>
                </a:solidFill>
              </a:rPr>
              <a:t>$180M (16.9%) </a:t>
            </a:r>
          </a:p>
          <a:p>
            <a:pPr algn="ctr"/>
            <a:r>
              <a:rPr lang="en-US" sz="1600"/>
              <a:t>WA Total Cost</a:t>
            </a:r>
            <a:endParaRPr lang="en-IL" sz="1600"/>
          </a:p>
        </p:txBody>
      </p:sp>
      <p:sp>
        <p:nvSpPr>
          <p:cNvPr id="7" name="TextBox 6">
            <a:extLst>
              <a:ext uri="{FF2B5EF4-FFF2-40B4-BE49-F238E27FC236}">
                <a16:creationId xmlns:a16="http://schemas.microsoft.com/office/drawing/2014/main" id="{31773864-6F42-C116-470A-E371716EAF3E}"/>
              </a:ext>
            </a:extLst>
          </p:cNvPr>
          <p:cNvSpPr txBox="1"/>
          <p:nvPr/>
        </p:nvSpPr>
        <p:spPr>
          <a:xfrm>
            <a:off x="6595233" y="6079193"/>
            <a:ext cx="1481967" cy="584775"/>
          </a:xfrm>
          <a:prstGeom prst="rect">
            <a:avLst/>
          </a:prstGeom>
          <a:noFill/>
        </p:spPr>
        <p:txBody>
          <a:bodyPr wrap="square" rtlCol="0">
            <a:spAutoFit/>
          </a:bodyPr>
          <a:lstStyle/>
          <a:p>
            <a:pPr algn="ctr"/>
            <a:r>
              <a:rPr lang="en-US" sz="1600">
                <a:solidFill>
                  <a:srgbClr val="FFC000"/>
                </a:solidFill>
              </a:rPr>
              <a:t>1.7M (16.3%)</a:t>
            </a:r>
          </a:p>
          <a:p>
            <a:pPr algn="ctr"/>
            <a:r>
              <a:rPr lang="en-US" sz="1600"/>
              <a:t>SF</a:t>
            </a:r>
            <a:endParaRPr lang="en-IL" sz="1600"/>
          </a:p>
        </p:txBody>
      </p:sp>
      <p:sp>
        <p:nvSpPr>
          <p:cNvPr id="8" name="TextBox 7">
            <a:extLst>
              <a:ext uri="{FF2B5EF4-FFF2-40B4-BE49-F238E27FC236}">
                <a16:creationId xmlns:a16="http://schemas.microsoft.com/office/drawing/2014/main" id="{F34FDC9D-0C96-17C4-D885-DB1BFB94500D}"/>
              </a:ext>
            </a:extLst>
          </p:cNvPr>
          <p:cNvSpPr txBox="1"/>
          <p:nvPr/>
        </p:nvSpPr>
        <p:spPr>
          <a:xfrm>
            <a:off x="4892164" y="6004684"/>
            <a:ext cx="1363852" cy="584775"/>
          </a:xfrm>
          <a:prstGeom prst="rect">
            <a:avLst/>
          </a:prstGeom>
          <a:noFill/>
        </p:spPr>
        <p:txBody>
          <a:bodyPr wrap="square" rtlCol="0">
            <a:spAutoFit/>
          </a:bodyPr>
          <a:lstStyle/>
          <a:p>
            <a:pPr algn="ctr"/>
            <a:r>
              <a:rPr lang="en-US" sz="1600">
                <a:solidFill>
                  <a:srgbClr val="FFC000"/>
                </a:solidFill>
              </a:rPr>
              <a:t>29</a:t>
            </a:r>
          </a:p>
          <a:p>
            <a:pPr algn="ctr"/>
            <a:r>
              <a:rPr lang="en-US" sz="1600">
                <a:solidFill>
                  <a:srgbClr val="FFC000"/>
                </a:solidFill>
              </a:rPr>
              <a:t> </a:t>
            </a:r>
            <a:r>
              <a:rPr lang="en-US" sz="1600"/>
              <a:t>Buildings</a:t>
            </a:r>
            <a:endParaRPr lang="en-IL" sz="1600"/>
          </a:p>
        </p:txBody>
      </p:sp>
      <p:pic>
        <p:nvPicPr>
          <p:cNvPr id="9" name="Graphic 4">
            <a:extLst>
              <a:ext uri="{FF2B5EF4-FFF2-40B4-BE49-F238E27FC236}">
                <a16:creationId xmlns:a16="http://schemas.microsoft.com/office/drawing/2014/main" id="{D315042D-86A6-AA0C-06F0-D5DB38EAFE2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56584" y="5555385"/>
            <a:ext cx="625189" cy="515560"/>
          </a:xfrm>
          <a:prstGeom prst="rect">
            <a:avLst/>
          </a:prstGeom>
        </p:spPr>
      </p:pic>
      <p:pic>
        <p:nvPicPr>
          <p:cNvPr id="10" name="Graphic 20">
            <a:extLst>
              <a:ext uri="{FF2B5EF4-FFF2-40B4-BE49-F238E27FC236}">
                <a16:creationId xmlns:a16="http://schemas.microsoft.com/office/drawing/2014/main" id="{60A0071E-5ABF-82A9-3BFD-98715BEA230A}"/>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254534" y="5543018"/>
            <a:ext cx="587678" cy="461666"/>
          </a:xfrm>
          <a:prstGeom prst="rect">
            <a:avLst/>
          </a:prstGeom>
        </p:spPr>
      </p:pic>
      <p:pic>
        <p:nvPicPr>
          <p:cNvPr id="11" name="Graphic 8">
            <a:extLst>
              <a:ext uri="{FF2B5EF4-FFF2-40B4-BE49-F238E27FC236}">
                <a16:creationId xmlns:a16="http://schemas.microsoft.com/office/drawing/2014/main" id="{0161A12E-D687-DDF9-AABF-199B9102ACB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518075" y="5513105"/>
            <a:ext cx="549764" cy="521491"/>
          </a:xfrm>
          <a:prstGeom prst="rect">
            <a:avLst/>
          </a:prstGeom>
        </p:spPr>
      </p:pic>
      <p:pic>
        <p:nvPicPr>
          <p:cNvPr id="4" name="Picture 3">
            <a:extLst>
              <a:ext uri="{FF2B5EF4-FFF2-40B4-BE49-F238E27FC236}">
                <a16:creationId xmlns:a16="http://schemas.microsoft.com/office/drawing/2014/main" id="{FB42D230-2B96-BFCD-80EA-CEDADD9ECA4D}"/>
              </a:ext>
            </a:extLst>
          </p:cNvPr>
          <p:cNvPicPr>
            <a:picLocks noChangeAspect="1"/>
          </p:cNvPicPr>
          <p:nvPr/>
        </p:nvPicPr>
        <p:blipFill>
          <a:blip r:embed="rId8"/>
          <a:stretch>
            <a:fillRect/>
          </a:stretch>
        </p:blipFill>
        <p:spPr>
          <a:xfrm>
            <a:off x="2557759" y="1231787"/>
            <a:ext cx="6032662" cy="4092765"/>
          </a:xfrm>
          <a:prstGeom prst="rect">
            <a:avLst/>
          </a:prstGeom>
        </p:spPr>
      </p:pic>
      <p:sp>
        <p:nvSpPr>
          <p:cNvPr id="5" name="TextBox 4">
            <a:extLst>
              <a:ext uri="{FF2B5EF4-FFF2-40B4-BE49-F238E27FC236}">
                <a16:creationId xmlns:a16="http://schemas.microsoft.com/office/drawing/2014/main" id="{D223FFFB-9598-105A-8353-8AF529D13EC8}"/>
              </a:ext>
            </a:extLst>
          </p:cNvPr>
          <p:cNvSpPr txBox="1"/>
          <p:nvPr/>
        </p:nvSpPr>
        <p:spPr>
          <a:xfrm>
            <a:off x="9465638" y="261822"/>
            <a:ext cx="1993392" cy="646331"/>
          </a:xfrm>
          <a:prstGeom prst="rect">
            <a:avLst/>
          </a:prstGeom>
          <a:solidFill>
            <a:srgbClr val="FFFF00"/>
          </a:solidFill>
          <a:ln>
            <a:solidFill>
              <a:schemeClr val="tx1"/>
            </a:solidFill>
          </a:ln>
        </p:spPr>
        <p:txBody>
          <a:bodyPr wrap="square" rtlCol="0">
            <a:spAutoFit/>
          </a:bodyPr>
          <a:lstStyle/>
          <a:p>
            <a:pPr algn="ctr"/>
            <a:r>
              <a:rPr lang="en-US"/>
              <a:t>OPEN –</a:t>
            </a:r>
          </a:p>
          <a:p>
            <a:pPr algn="ctr"/>
            <a:r>
              <a:rPr lang="en-US"/>
              <a:t>Fund Finance</a:t>
            </a:r>
          </a:p>
        </p:txBody>
      </p:sp>
    </p:spTree>
    <p:extLst>
      <p:ext uri="{BB962C8B-B14F-4D97-AF65-F5344CB8AC3E}">
        <p14:creationId xmlns:p14="http://schemas.microsoft.com/office/powerpoint/2010/main" val="7750839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8F73E52-96FA-FF72-DDAE-9B56654DFD4A}"/>
            </a:ext>
          </a:extLst>
        </p:cNvPr>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D39BA6E0-E45B-D011-FDE8-60EA8104D14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25" name="think-cell data - do not delete" hidden="1">
                        <a:extLst>
                          <a:ext uri="{FF2B5EF4-FFF2-40B4-BE49-F238E27FC236}">
                            <a16:creationId xmlns:a16="http://schemas.microsoft.com/office/drawing/2014/main" id="{D39BA6E0-E45B-D011-FDE8-60EA8104D14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2" name="Straight Connector 1">
            <a:extLst>
              <a:ext uri="{FF2B5EF4-FFF2-40B4-BE49-F238E27FC236}">
                <a16:creationId xmlns:a16="http://schemas.microsoft.com/office/drawing/2014/main" id="{2C9C5BC4-5B1B-0814-33F0-63674E691FE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53D5703-2E28-BE5A-6A31-FA28179BA5E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D865EFC-785F-A745-7DB2-C830E951AB4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136E9A13-3AD7-5529-4404-E9B7D8CD0E46}"/>
              </a:ext>
            </a:extLst>
          </p:cNvPr>
          <p:cNvSpPr>
            <a:spLocks noGrp="1"/>
          </p:cNvSpPr>
          <p:nvPr>
            <p:ph type="title"/>
          </p:nvPr>
        </p:nvSpPr>
        <p:spPr>
          <a:xfrm>
            <a:off x="756110" y="478737"/>
            <a:ext cx="10072437" cy="685481"/>
          </a:xfrm>
        </p:spPr>
        <p:txBody>
          <a:bodyPr vert="horz">
            <a:normAutofit fontScale="90000"/>
          </a:bodyPr>
          <a:lstStyle/>
          <a:p>
            <a:r>
              <a:rPr lang="en-US" sz="2400"/>
              <a:t>Escrows: Required Repairs- Apollo</a:t>
            </a:r>
            <a:br>
              <a:rPr lang="en-US" sz="2400"/>
            </a:br>
            <a:endParaRPr lang="en-US" sz="2400"/>
          </a:p>
        </p:txBody>
      </p:sp>
      <p:sp>
        <p:nvSpPr>
          <p:cNvPr id="10" name="Rectangle 9">
            <a:extLst>
              <a:ext uri="{FF2B5EF4-FFF2-40B4-BE49-F238E27FC236}">
                <a16:creationId xmlns:a16="http://schemas.microsoft.com/office/drawing/2014/main" id="{31B1046D-CE49-AA1C-FF0E-1ECABE9AAB9E}"/>
              </a:ext>
            </a:extLst>
          </p:cNvPr>
          <p:cNvSpPr/>
          <p:nvPr/>
        </p:nvSpPr>
        <p:spPr>
          <a:xfrm>
            <a:off x="6730286" y="1317888"/>
            <a:ext cx="4186232" cy="309750"/>
          </a:xfrm>
          <a:prstGeom prst="rect">
            <a:avLst/>
          </a:prstGeom>
          <a:solidFill>
            <a:srgbClr val="445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latin typeface="Arial" panose="020B0604020202020204" pitchFamily="34" charset="0"/>
                <a:cs typeface="Arial" panose="020B0604020202020204" pitchFamily="34" charset="0"/>
              </a:rPr>
              <a:t>Key Takeaways</a:t>
            </a:r>
          </a:p>
        </p:txBody>
      </p:sp>
      <p:sp>
        <p:nvSpPr>
          <p:cNvPr id="6" name="Rectangle 5">
            <a:extLst>
              <a:ext uri="{FF2B5EF4-FFF2-40B4-BE49-F238E27FC236}">
                <a16:creationId xmlns:a16="http://schemas.microsoft.com/office/drawing/2014/main" id="{11FD5CD8-6613-520F-25D4-03D502B609DA}"/>
              </a:ext>
            </a:extLst>
          </p:cNvPr>
          <p:cNvSpPr/>
          <p:nvPr/>
        </p:nvSpPr>
        <p:spPr>
          <a:xfrm>
            <a:off x="6730287" y="1627638"/>
            <a:ext cx="4186232" cy="193583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1100">
                <a:solidFill>
                  <a:schemeClr val="tx1"/>
                </a:solidFill>
                <a:latin typeface="Söhne"/>
                <a:cs typeface="Arial" panose="020B0604020202020204" pitchFamily="34" charset="0"/>
              </a:rPr>
              <a:t>2024 Required Repairs Release</a:t>
            </a:r>
          </a:p>
        </p:txBody>
      </p:sp>
      <p:pic>
        <p:nvPicPr>
          <p:cNvPr id="21" name="Picture 20">
            <a:extLst>
              <a:ext uri="{FF2B5EF4-FFF2-40B4-BE49-F238E27FC236}">
                <a16:creationId xmlns:a16="http://schemas.microsoft.com/office/drawing/2014/main" id="{E103C438-E169-0772-72A6-6651EB5C3197}"/>
              </a:ext>
            </a:extLst>
          </p:cNvPr>
          <p:cNvPicPr>
            <a:picLocks noChangeAspect="1"/>
          </p:cNvPicPr>
          <p:nvPr/>
        </p:nvPicPr>
        <p:blipFill>
          <a:blip r:embed="rId6"/>
          <a:stretch>
            <a:fillRect/>
          </a:stretch>
        </p:blipFill>
        <p:spPr>
          <a:xfrm>
            <a:off x="1109383" y="1242381"/>
            <a:ext cx="5267491" cy="2321087"/>
          </a:xfrm>
          <a:prstGeom prst="rect">
            <a:avLst/>
          </a:prstGeom>
        </p:spPr>
      </p:pic>
      <p:sp>
        <p:nvSpPr>
          <p:cNvPr id="7" name="TextBox 6">
            <a:extLst>
              <a:ext uri="{FF2B5EF4-FFF2-40B4-BE49-F238E27FC236}">
                <a16:creationId xmlns:a16="http://schemas.microsoft.com/office/drawing/2014/main" id="{8D764AD7-B7B1-18D1-7253-2A5D82DC4587}"/>
              </a:ext>
            </a:extLst>
          </p:cNvPr>
          <p:cNvSpPr txBox="1"/>
          <p:nvPr/>
        </p:nvSpPr>
        <p:spPr>
          <a:xfrm>
            <a:off x="9358062" y="296056"/>
            <a:ext cx="1993392" cy="646331"/>
          </a:xfrm>
          <a:prstGeom prst="rect">
            <a:avLst/>
          </a:prstGeom>
          <a:solidFill>
            <a:srgbClr val="FFFF00"/>
          </a:solidFill>
          <a:ln>
            <a:solidFill>
              <a:schemeClr val="tx1"/>
            </a:solidFill>
          </a:ln>
        </p:spPr>
        <p:txBody>
          <a:bodyPr wrap="square" rtlCol="0">
            <a:spAutoFit/>
          </a:bodyPr>
          <a:lstStyle/>
          <a:p>
            <a:pPr algn="ctr"/>
            <a:r>
              <a:rPr lang="en-US"/>
              <a:t>OPEN –</a:t>
            </a:r>
          </a:p>
          <a:p>
            <a:pPr algn="ctr"/>
            <a:r>
              <a:rPr lang="en-US"/>
              <a:t>Fund Finance</a:t>
            </a:r>
          </a:p>
        </p:txBody>
      </p:sp>
      <p:pic>
        <p:nvPicPr>
          <p:cNvPr id="8" name="Picture 7">
            <a:extLst>
              <a:ext uri="{FF2B5EF4-FFF2-40B4-BE49-F238E27FC236}">
                <a16:creationId xmlns:a16="http://schemas.microsoft.com/office/drawing/2014/main" id="{D7FB71B4-41EE-54AE-B938-7EBFC8FD090A}"/>
              </a:ext>
            </a:extLst>
          </p:cNvPr>
          <p:cNvPicPr>
            <a:picLocks noChangeAspect="1"/>
          </p:cNvPicPr>
          <p:nvPr/>
        </p:nvPicPr>
        <p:blipFill>
          <a:blip r:embed="rId7"/>
          <a:stretch>
            <a:fillRect/>
          </a:stretch>
        </p:blipFill>
        <p:spPr>
          <a:xfrm>
            <a:off x="0" y="0"/>
            <a:ext cx="12192000" cy="6858000"/>
          </a:xfrm>
          <a:prstGeom prst="rect">
            <a:avLst/>
          </a:prstGeom>
        </p:spPr>
      </p:pic>
    </p:spTree>
    <p:extLst>
      <p:ext uri="{BB962C8B-B14F-4D97-AF65-F5344CB8AC3E}">
        <p14:creationId xmlns:p14="http://schemas.microsoft.com/office/powerpoint/2010/main" val="15128005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DB85E617-CA30-FC7D-015E-2626A67046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A941E0DD-0F2A-D657-F7E8-051663230CB6}"/>
              </a:ext>
            </a:extLst>
          </p:cNvPr>
          <p:cNvSpPr txBox="1"/>
          <p:nvPr/>
        </p:nvSpPr>
        <p:spPr>
          <a:xfrm>
            <a:off x="8559053" y="296056"/>
            <a:ext cx="2792401" cy="646331"/>
          </a:xfrm>
          <a:prstGeom prst="rect">
            <a:avLst/>
          </a:prstGeom>
          <a:solidFill>
            <a:srgbClr val="FFC000"/>
          </a:solidFill>
          <a:ln>
            <a:solidFill>
              <a:schemeClr val="tx1"/>
            </a:solidFill>
          </a:ln>
        </p:spPr>
        <p:txBody>
          <a:bodyPr wrap="square" rtlCol="0">
            <a:spAutoFit/>
          </a:bodyPr>
          <a:lstStyle/>
          <a:p>
            <a:pPr algn="ctr"/>
            <a:r>
              <a:rPr lang="en-US"/>
              <a:t>OPEN –</a:t>
            </a:r>
          </a:p>
          <a:p>
            <a:pPr algn="ctr"/>
            <a:r>
              <a:rPr lang="en-US"/>
              <a:t>Fund Finance (in progress)</a:t>
            </a:r>
          </a:p>
        </p:txBody>
      </p:sp>
      <p:pic>
        <p:nvPicPr>
          <p:cNvPr id="2" name="Picture 1">
            <a:extLst>
              <a:ext uri="{FF2B5EF4-FFF2-40B4-BE49-F238E27FC236}">
                <a16:creationId xmlns:a16="http://schemas.microsoft.com/office/drawing/2014/main" id="{BBFEE908-6F8A-B03B-E96F-CF5FD58E9797}"/>
              </a:ext>
            </a:extLst>
          </p:cNvPr>
          <p:cNvPicPr>
            <a:picLocks noChangeAspect="1"/>
          </p:cNvPicPr>
          <p:nvPr/>
        </p:nvPicPr>
        <p:blipFill>
          <a:blip r:embed="rId2"/>
          <a:stretch>
            <a:fillRect/>
          </a:stretch>
        </p:blipFill>
        <p:spPr>
          <a:xfrm>
            <a:off x="892039" y="1073934"/>
            <a:ext cx="10575706" cy="5014931"/>
          </a:xfrm>
          <a:prstGeom prst="rect">
            <a:avLst/>
          </a:prstGeom>
        </p:spPr>
      </p:pic>
    </p:spTree>
    <p:extLst>
      <p:ext uri="{BB962C8B-B14F-4D97-AF65-F5344CB8AC3E}">
        <p14:creationId xmlns:p14="http://schemas.microsoft.com/office/powerpoint/2010/main" val="3062283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27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aropoint Theme 1">
  <a:themeElements>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aropoint Theme 1" id="{6CB0A4D9-7D2C-49A6-BBE8-B11029BB64E1}" vid="{07DCB984-B37C-4A09-8891-128821881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081fd01-d439-4fe0-a261-b90b951a1f6f">
      <Terms xmlns="http://schemas.microsoft.com/office/infopath/2007/PartnerControls"/>
    </lcf76f155ced4ddcb4097134ff3c332f>
    <TaxCatchAll xmlns="c1c3a309-e325-46b7-b4fc-eb07665bc7bc" xsi:nil="true"/>
    <SharedWithUsers xmlns="c1c3a309-e325-46b7-b4fc-eb07665bc7bc">
      <UserInfo>
        <DisplayName>Fernando Olivero</DisplayName>
        <AccountId>108</AccountId>
        <AccountType/>
      </UserInfo>
      <UserInfo>
        <DisplayName>Mark DeCesare</DisplayName>
        <AccountId>46</AccountId>
        <AccountType/>
      </UserInfo>
      <UserInfo>
        <DisplayName>Matt Watanabe</DisplayName>
        <AccountId>57</AccountId>
        <AccountType/>
      </UserInfo>
      <UserInfo>
        <DisplayName>Idan Tzur</DisplayName>
        <AccountId>137</AccountId>
        <AccountType/>
      </UserInfo>
    </SharedWithUsers>
    <Notes xmlns="e081fd01-d439-4fe0-a261-b90b951a1f6f" xsi:nil="true"/>
    <SquareFootage xmlns="e081fd01-d439-4fe0-a261-b90b951a1f6f" xsi:nil="true"/>
    <Escelation xmlns="e081fd01-d439-4fe0-a261-b90b951a1f6f" xsi:nil="true"/>
    <LeaseTerm xmlns="e081fd01-d439-4fe0-a261-b90b951a1f6f" xsi:nil="true"/>
    <FreeRent xmlns="e081fd01-d439-4fe0-a261-b90b951a1f6f" xsi:nil="true"/>
    <BaseRent xmlns="e081fd01-d439-4fe0-a261-b90b951a1f6f" xsi:nil="true"/>
    <PropertyName xmlns="e081fd01-d439-4fe0-a261-b90b951a1f6f" xsi:nil="true"/>
    <TIAllowance xmlns="e081fd01-d439-4fe0-a261-b90b951a1f6f" xsi:nil="true"/>
    <TenantName xmlns="e081fd01-d439-4fe0-a261-b90b951a1f6f" xsi:nil="true"/>
    <Status xmlns="e081fd01-d439-4fe0-a261-b90b951a1f6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488BBBE80EB5C4C97F67E4FA8A9DB67" ma:contentTypeVersion="26" ma:contentTypeDescription="Create a new document." ma:contentTypeScope="" ma:versionID="4c3c3b505473a15c675dffacdf105ea8">
  <xsd:schema xmlns:xsd="http://www.w3.org/2001/XMLSchema" xmlns:xs="http://www.w3.org/2001/XMLSchema" xmlns:p="http://schemas.microsoft.com/office/2006/metadata/properties" xmlns:ns2="e081fd01-d439-4fe0-a261-b90b951a1f6f" xmlns:ns3="c1c3a309-e325-46b7-b4fc-eb07665bc7bc" targetNamespace="http://schemas.microsoft.com/office/2006/metadata/properties" ma:root="true" ma:fieldsID="addfd48cfb2b3382897cbd2a2e471927" ns2:_="" ns3:_="">
    <xsd:import namespace="e081fd01-d439-4fe0-a261-b90b951a1f6f"/>
    <xsd:import namespace="c1c3a309-e325-46b7-b4fc-eb07665bc7b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3:SharedWithUsers" minOccurs="0"/>
                <xsd:element ref="ns3:SharedWithDetails" minOccurs="0"/>
                <xsd:element ref="ns2:MediaServiceSearchProperties" minOccurs="0"/>
                <xsd:element ref="ns2:MediaServiceBillingMetadata" minOccurs="0"/>
                <xsd:element ref="ns2:Notes" minOccurs="0"/>
                <xsd:element ref="ns2:PropertyName" minOccurs="0"/>
                <xsd:element ref="ns2:TenantName" minOccurs="0"/>
                <xsd:element ref="ns2:LeaseTerm" minOccurs="0"/>
                <xsd:element ref="ns2:SquareFootage" minOccurs="0"/>
                <xsd:element ref="ns2:BaseRent" minOccurs="0"/>
                <xsd:element ref="ns2:Status" minOccurs="0"/>
                <xsd:element ref="ns2:TIAllowance" minOccurs="0"/>
                <xsd:element ref="ns2:Escelation" minOccurs="0"/>
                <xsd:element ref="ns2:FreeR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81fd01-d439-4fe0-a261-b90b951a1f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e4754051-9484-4b91-b87b-bc7805518ace"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BillingMetadata" ma:index="23" nillable="true" ma:displayName="MediaServiceBillingMetadata" ma:hidden="true" ma:internalName="MediaServiceBillingMetadata" ma:readOnly="true">
      <xsd:simpleType>
        <xsd:restriction base="dms:Note"/>
      </xsd:simpleType>
    </xsd:element>
    <xsd:element name="Notes" ma:index="24" nillable="true" ma:displayName="Notes" ma:description="Landlord Form Lease" ma:format="Dropdown" ma:internalName="Notes">
      <xsd:simpleType>
        <xsd:restriction base="dms:Text">
          <xsd:maxLength value="255"/>
        </xsd:restriction>
      </xsd:simpleType>
    </xsd:element>
    <xsd:element name="PropertyName" ma:index="25" nillable="true" ma:displayName="Property Name" ma:format="Dropdown" ma:internalName="PropertyName">
      <xsd:simpleType>
        <xsd:restriction base="dms:Text">
          <xsd:maxLength value="255"/>
        </xsd:restriction>
      </xsd:simpleType>
    </xsd:element>
    <xsd:element name="TenantName" ma:index="26" nillable="true" ma:displayName="Tenant Name" ma:format="Dropdown" ma:internalName="TenantName">
      <xsd:simpleType>
        <xsd:restriction base="dms:Text">
          <xsd:maxLength value="255"/>
        </xsd:restriction>
      </xsd:simpleType>
    </xsd:element>
    <xsd:element name="LeaseTerm" ma:index="27" nillable="true" ma:displayName="Lease Term" ma:decimals="0" ma:format="Dropdown" ma:internalName="LeaseTerm" ma:percentage="FALSE">
      <xsd:simpleType>
        <xsd:restriction base="dms:Number"/>
      </xsd:simpleType>
    </xsd:element>
    <xsd:element name="SquareFootage" ma:index="28" nillable="true" ma:displayName="Square Footage" ma:decimals="0" ma:format="Dropdown" ma:internalName="SquareFootage" ma:percentage="FALSE">
      <xsd:simpleType>
        <xsd:restriction base="dms:Number"/>
      </xsd:simpleType>
    </xsd:element>
    <xsd:element name="BaseRent" ma:index="29" nillable="true" ma:displayName="Base Rent" ma:format="Dropdown" ma:internalName="BaseRent" ma:percentage="FALSE">
      <xsd:simpleType>
        <xsd:restriction base="dms:Number"/>
      </xsd:simpleType>
    </xsd:element>
    <xsd:element name="Status" ma:index="30" nillable="true" ma:displayName="Status" ma:format="Dropdown" ma:internalName="Status">
      <xsd:simpleType>
        <xsd:restriction base="dms:Choice">
          <xsd:enumeration value="Pending"/>
          <xsd:enumeration value="Processed"/>
          <xsd:enumeration value="Choice 3"/>
        </xsd:restriction>
      </xsd:simpleType>
    </xsd:element>
    <xsd:element name="TIAllowance" ma:index="31" nillable="true" ma:displayName="TI Allowance" ma:format="Dropdown" ma:internalName="TIAllowance" ma:percentage="FALSE">
      <xsd:simpleType>
        <xsd:restriction base="dms:Number"/>
      </xsd:simpleType>
    </xsd:element>
    <xsd:element name="Escelation" ma:index="32" nillable="true" ma:displayName="Escelation" ma:format="Dropdown" ma:internalName="Escelation" ma:percentage="TRUE">
      <xsd:simpleType>
        <xsd:restriction base="dms:Number"/>
      </xsd:simpleType>
    </xsd:element>
    <xsd:element name="FreeRent" ma:index="33" nillable="true" ma:displayName="Free Rent" ma:format="Dropdown" ma:internalName="FreeRent" ma:percentage="FALS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c1c3a309-e325-46b7-b4fc-eb07665bc7bc"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3c237a9e-0250-4756-a9e3-36798d478586}" ma:internalName="TaxCatchAll" ma:showField="CatchAllData" ma:web="c1c3a309-e325-46b7-b4fc-eb07665bc7b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9572B4C-CD29-4DA6-95B7-6ECE9FF4C744}">
  <ds:schemaRefs>
    <ds:schemaRef ds:uri="c1c3a309-e325-46b7-b4fc-eb07665bc7bc"/>
    <ds:schemaRef ds:uri="e081fd01-d439-4fe0-a261-b90b951a1f6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2825F3E-5900-4931-A9F8-69D84C448462}"/>
</file>

<file path=customXml/itemProps3.xml><?xml version="1.0" encoding="utf-8"?>
<ds:datastoreItem xmlns:ds="http://schemas.openxmlformats.org/officeDocument/2006/customXml" ds:itemID="{B7968D96-67C5-468A-BBB7-555D5A5855C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14694</Words>
  <Application>Microsoft Office PowerPoint</Application>
  <PresentationFormat>Widescreen</PresentationFormat>
  <Paragraphs>2815</Paragraphs>
  <Slides>96</Slides>
  <Notes>69</Notes>
  <HiddenSlides>15</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96</vt:i4>
      </vt:variant>
    </vt:vector>
  </HeadingPairs>
  <TitlesOfParts>
    <vt:vector size="117" baseType="lpstr">
      <vt:lpstr>Aptos</vt:lpstr>
      <vt:lpstr>Aptos Narrow</vt:lpstr>
      <vt:lpstr>Arial</vt:lpstr>
      <vt:lpstr>Calibri</vt:lpstr>
      <vt:lpstr>Calibri Light</vt:lpstr>
      <vt:lpstr>Courier New</vt:lpstr>
      <vt:lpstr>Gilroy</vt:lpstr>
      <vt:lpstr>Gilroy-Medium</vt:lpstr>
      <vt:lpstr>Gilroy-thin</vt:lpstr>
      <vt:lpstr>Lato</vt:lpstr>
      <vt:lpstr>Lato Black</vt:lpstr>
      <vt:lpstr>Lato Light</vt:lpstr>
      <vt:lpstr>Lato Medium</vt:lpstr>
      <vt:lpstr>Poppins ExtraBold</vt:lpstr>
      <vt:lpstr>Poppins Light</vt:lpstr>
      <vt:lpstr>Poppins Medium</vt:lpstr>
      <vt:lpstr>Segoe UI</vt:lpstr>
      <vt:lpstr>Söhne</vt:lpstr>
      <vt:lpstr>Tahoma</vt:lpstr>
      <vt:lpstr>Wingdings</vt:lpstr>
      <vt:lpstr>Faropoint Theme 1</vt:lpstr>
      <vt:lpstr>PowerPoint Presentation</vt:lpstr>
      <vt:lpstr>PowerPoint Presentation</vt:lpstr>
      <vt:lpstr>Pending Changes Tracker | Q2 2025 FPR</vt:lpstr>
      <vt:lpstr>Executive Summary | Key Areas to Monitor</vt:lpstr>
      <vt:lpstr>Executive Summary | Key Areas to Monitor</vt:lpstr>
      <vt:lpstr>Executive Summary | Key Areas of Monitor</vt:lpstr>
      <vt:lpstr>Executive Summary | Portfolio ID</vt:lpstr>
      <vt:lpstr>Executive Summary | Portfolio ID</vt:lpstr>
      <vt:lpstr>PowerPoint Presentation</vt:lpstr>
      <vt:lpstr>PowerPoint Presentation</vt:lpstr>
      <vt:lpstr>PowerPoint Presentation</vt:lpstr>
      <vt:lpstr>Contract Occupancy | Net Absorption – Fund 2</vt:lpstr>
      <vt:lpstr>Physical Occupancy | Net Absorption – Fund 2 Cont.</vt:lpstr>
      <vt:lpstr>Current Vacant Spaces | Property Level Leasing Updates Fund 2</vt:lpstr>
      <vt:lpstr>Top 10 Vacant Spaces | Property Level Leasing Updates Fund 2</vt:lpstr>
      <vt:lpstr>Planned Dispositions | Fund 2</vt:lpstr>
      <vt:lpstr>Economic Occupancy | 2025 Forecast – Fund 2</vt:lpstr>
      <vt:lpstr>Markup to Market Projection – Based on July 2025 11 Yr CFs (updated with CBRE numbers)</vt:lpstr>
      <vt:lpstr>PowerPoint Presentation</vt:lpstr>
      <vt:lpstr>Q1 2025 | Signed Leases – Fund 2</vt:lpstr>
      <vt:lpstr>Q1 2025 | Market Level Summary – Fund 2</vt:lpstr>
      <vt:lpstr>Downtime Quarterly Trend | Fund 2</vt:lpstr>
      <vt:lpstr>Leasing Performance since Inception | Fund 2 Stats</vt:lpstr>
      <vt:lpstr>Quarterly Trend | Fund 2 Leasing Spreads Achieved</vt:lpstr>
      <vt:lpstr>Q2 2025 | External benchmarking</vt:lpstr>
      <vt:lpstr>PowerPoint Presentation</vt:lpstr>
      <vt:lpstr>Leasing Performance since Inception | Overall Portfolio Stats (Fund 2 &amp; 3)</vt:lpstr>
      <vt:lpstr>Quarterly Trend | Portfolio Leasing Spreads Achieved (Fund 2 &amp; 3) </vt:lpstr>
      <vt:lpstr>Portfolio Downtime since Inception | How is actual Downtime trending?</vt:lpstr>
      <vt:lpstr>Tenants Lost | Impact on Renewal Rate (Fund 2 &amp; Fund 3)</vt:lpstr>
      <vt:lpstr>PowerPoint Presentation</vt:lpstr>
      <vt:lpstr>Fund 2 | Tenant AR Summary</vt:lpstr>
      <vt:lpstr>Fund 2 | Level 4 Tenants</vt:lpstr>
      <vt:lpstr>Fund 2 | Level 3 Tenants</vt:lpstr>
      <vt:lpstr>AR Monitoring | Loan Pools </vt:lpstr>
      <vt:lpstr>Disposition Activity Overview</vt:lpstr>
      <vt:lpstr>PowerPoint Presentation</vt:lpstr>
      <vt:lpstr>Balance Sheet</vt:lpstr>
      <vt:lpstr>Profit and Loss</vt:lpstr>
      <vt:lpstr>Properties NOI Actuals vs. Budget </vt:lpstr>
      <vt:lpstr>Same Store Analysis</vt:lpstr>
      <vt:lpstr>Same Store Analysis - QoQ Trend</vt:lpstr>
      <vt:lpstr>Fund Performance – Non-GAAP KPIs</vt:lpstr>
      <vt:lpstr>PowerPoint Presentation</vt:lpstr>
      <vt:lpstr>Distributions Considerations</vt:lpstr>
      <vt:lpstr>Valuation Summary – Q2 2025</vt:lpstr>
      <vt:lpstr>Valuation Summary – FMV Summary over Time ($M)</vt:lpstr>
      <vt:lpstr>Same Store Analysis – Market Comparison</vt:lpstr>
      <vt:lpstr>Same Store Analysis – Market Comparison</vt:lpstr>
      <vt:lpstr>AR Trend Summary Q1 ‘25 -&gt; Q2 ’25 </vt:lpstr>
      <vt:lpstr>Bad Debt % out of Revenue</vt:lpstr>
      <vt:lpstr>CAPEX, Tenants Improvements &amp; Leasing Commissions</vt:lpstr>
      <vt:lpstr>Main Debt Covenants Overview</vt:lpstr>
      <vt:lpstr>Fund Reserves</vt:lpstr>
      <vt:lpstr>G&amp;A Breakdown – Q2 2025</vt:lpstr>
      <vt:lpstr>Insurance Proceeds - Deep Dive</vt:lpstr>
      <vt:lpstr>Termination Fee - Deep Dive</vt:lpstr>
      <vt:lpstr>PowerPoint Presentation</vt:lpstr>
      <vt:lpstr>PowerPoint Presentation</vt:lpstr>
      <vt:lpstr>Fund Forecast | Overview of Fund Timeline</vt:lpstr>
      <vt:lpstr>Fund Forecast | Identified Dispositions</vt:lpstr>
      <vt:lpstr>Fund Forecast | Identified Dispositions</vt:lpstr>
      <vt:lpstr>Fund Forecast | Yield on Cost Trends</vt:lpstr>
      <vt:lpstr>Fund Forecast | Capex, TI &amp; LC Trends ($M)</vt:lpstr>
      <vt:lpstr>Loan &amp; Hedging Maturities</vt:lpstr>
      <vt:lpstr>Fund Forecast | Hedging Overview after Refi</vt:lpstr>
      <vt:lpstr>Fund Forecast | Effective Hedging Analysis</vt:lpstr>
      <vt:lpstr>Fund Performance Overview | Quarterly FFO &amp; AFFO Forecast</vt:lpstr>
      <vt:lpstr>Fund Performance Overview | Distribution Forecast</vt:lpstr>
      <vt:lpstr>Fund Performance Overview | IRR Forecast</vt:lpstr>
      <vt:lpstr>Fund Forecast | Debt Covenants</vt:lpstr>
      <vt:lpstr>PowerPoint Presentation</vt:lpstr>
      <vt:lpstr>Debt Availability Forecast | Base Case</vt:lpstr>
      <vt:lpstr>Debt Availability Forecast | Stress Test</vt:lpstr>
      <vt:lpstr>Debt Availability Forecast | Fund Reserves</vt:lpstr>
      <vt:lpstr>Debt Availability Forecast | Previous to Current Comparison</vt:lpstr>
      <vt:lpstr>PowerPoint Presentation</vt:lpstr>
      <vt:lpstr>Refi Impact Analysis | Incremental Cashflow</vt:lpstr>
      <vt:lpstr>PowerPoint Presentation</vt:lpstr>
      <vt:lpstr>Balance Sheet</vt:lpstr>
      <vt:lpstr>Effective Interest Rate</vt:lpstr>
      <vt:lpstr>KeyBank Q2 2025 Compliance - FCCR</vt:lpstr>
      <vt:lpstr>PowerPoint Presentation</vt:lpstr>
      <vt:lpstr>A/R Specific Allowance - Deep Dive</vt:lpstr>
      <vt:lpstr>A/R Aging by Market </vt:lpstr>
      <vt:lpstr>Same Store Analysis – Market Comparison (Appendix)</vt:lpstr>
      <vt:lpstr>Same Store Analysis – Market Comparison (Appendix)</vt:lpstr>
      <vt:lpstr>Same Store Analysis – Market Comparison (Appendix)</vt:lpstr>
      <vt:lpstr>PowerPoint Presentation</vt:lpstr>
      <vt:lpstr>Definitions (Continued)</vt:lpstr>
      <vt:lpstr>Definitions (Continued)</vt:lpstr>
      <vt:lpstr>Definitions (Continued)</vt:lpstr>
      <vt:lpstr>Properties NOI Actuals vs. Budget – Apollo</vt:lpstr>
      <vt:lpstr>Same Store Analysis - Apollo</vt:lpstr>
      <vt:lpstr>Escrows: Required Repairs- Apollo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 II Performance Review Q4 2023</dc:title>
  <dc:creator>Fernando Olivero</dc:creator>
  <cp:lastModifiedBy>Andy Gordon</cp:lastModifiedBy>
  <cp:revision>1</cp:revision>
  <cp:lastPrinted>2023-10-24T18:00:07Z</cp:lastPrinted>
  <dcterms:created xsi:type="dcterms:W3CDTF">2022-06-30T19:04:27Z</dcterms:created>
  <dcterms:modified xsi:type="dcterms:W3CDTF">2025-07-31T02:28:14Z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0x0101004488BBBE80EB5C4C97F67E4FA8A9DB67</vt:lpwstr>
  </property>
  <property fmtid="{D5CDD505-2E9C-101B-9397-08002B2CF9AE}" pid="3" name="Order">
    <vt:r8>4262400</vt:r8>
  </property>
  <property fmtid="{D5CDD505-2E9C-101B-9397-08002B2CF9AE}" pid="4" name="MediaServiceImageTags">
    <vt:lpwstr/>
  </property>
  <property fmtid="{D5CDD505-2E9C-101B-9397-08002B2CF9AE}" pid="5" name="MSIP_Label_4713abd7-d691-42f3-97a2-d869d609ea02_ActionId">
    <vt:lpwstr>e7987b5a-fad9-4c96-ac52-82da52f11663</vt:lpwstr>
  </property>
  <property fmtid="{D5CDD505-2E9C-101B-9397-08002B2CF9AE}" pid="6" name="MSIP_Label_4713abd7-d691-42f3-97a2-d869d609ea02_SiteId">
    <vt:lpwstr>e8112459-a5cd-4dea-8ad8-6cd2cf09bed4</vt:lpwstr>
  </property>
  <property fmtid="{D5CDD505-2E9C-101B-9397-08002B2CF9AE}" pid="7" name="MSIP_Label_4713abd7-d691-42f3-97a2-d869d609ea02_Method">
    <vt:lpwstr>Standard</vt:lpwstr>
  </property>
  <property fmtid="{D5CDD505-2E9C-101B-9397-08002B2CF9AE}" pid="8" name="MSIP_Label_4713abd7-d691-42f3-97a2-d869d609ea02_ContentBits">
    <vt:lpwstr>0</vt:lpwstr>
  </property>
  <property fmtid="{D5CDD505-2E9C-101B-9397-08002B2CF9AE}" pid="9" name="MSIP_Label_4713abd7-d691-42f3-97a2-d869d609ea02_Name">
    <vt:lpwstr>defa4170-0d19-0005-0004-bc88714345d2</vt:lpwstr>
  </property>
  <property fmtid="{D5CDD505-2E9C-101B-9397-08002B2CF9AE}" pid="10" name="MSIP_Label_4713abd7-d691-42f3-97a2-d869d609ea02_Enabled">
    <vt:lpwstr>true</vt:lpwstr>
  </property>
  <property fmtid="{D5CDD505-2E9C-101B-9397-08002B2CF9AE}" pid="11" name="MSIP_Label_4713abd7-d691-42f3-97a2-d869d609ea02_SetDate">
    <vt:lpwstr>2023-10-17T14:55:04Z</vt:lpwstr>
  </property>
</Properties>
</file>